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theme/themeOverride3.xml" ContentType="application/vnd.openxmlformats-officedocument.themeOverr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2" r:id="rId3"/>
    <p:sldMasterId id="2147483685" r:id="rId4"/>
  </p:sldMasterIdLst>
  <p:notesMasterIdLst>
    <p:notesMasterId r:id="rId38"/>
  </p:notesMasterIdLst>
  <p:handoutMasterIdLst>
    <p:handoutMasterId r:id="rId39"/>
  </p:handoutMasterIdLst>
  <p:sldIdLst>
    <p:sldId id="302" r:id="rId5"/>
    <p:sldId id="418" r:id="rId6"/>
    <p:sldId id="291" r:id="rId7"/>
    <p:sldId id="424" r:id="rId8"/>
    <p:sldId id="422" r:id="rId9"/>
    <p:sldId id="423" r:id="rId10"/>
    <p:sldId id="421" r:id="rId11"/>
    <p:sldId id="425" r:id="rId12"/>
    <p:sldId id="426" r:id="rId13"/>
    <p:sldId id="314" r:id="rId14"/>
    <p:sldId id="427" r:id="rId15"/>
    <p:sldId id="428" r:id="rId16"/>
    <p:sldId id="429" r:id="rId17"/>
    <p:sldId id="430" r:id="rId18"/>
    <p:sldId id="431" r:id="rId19"/>
    <p:sldId id="335" r:id="rId20"/>
    <p:sldId id="419" r:id="rId21"/>
    <p:sldId id="432" r:id="rId22"/>
    <p:sldId id="433" r:id="rId23"/>
    <p:sldId id="438" r:id="rId24"/>
    <p:sldId id="439" r:id="rId25"/>
    <p:sldId id="435" r:id="rId26"/>
    <p:sldId id="440" r:id="rId27"/>
    <p:sldId id="441" r:id="rId28"/>
    <p:sldId id="442" r:id="rId29"/>
    <p:sldId id="443" r:id="rId30"/>
    <p:sldId id="444" r:id="rId31"/>
    <p:sldId id="445" r:id="rId32"/>
    <p:sldId id="446" r:id="rId33"/>
    <p:sldId id="447" r:id="rId34"/>
    <p:sldId id="448" r:id="rId35"/>
    <p:sldId id="449" r:id="rId36"/>
    <p:sldId id="41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994F"/>
    <a:srgbClr val="BF8E3F"/>
    <a:srgbClr val="A5A5A5"/>
    <a:srgbClr val="1C724A"/>
    <a:srgbClr val="155637"/>
    <a:srgbClr val="497727"/>
    <a:srgbClr val="919FE2"/>
    <a:srgbClr val="04048D"/>
    <a:srgbClr val="9C9594"/>
    <a:srgbClr val="FFF9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notesViewPr>
    <p:cSldViewPr snapToGrid="0">
      <p:cViewPr varScale="1">
        <p:scale>
          <a:sx n="86" d="100"/>
          <a:sy n="86" d="100"/>
        </p:scale>
        <p:origin x="386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D:\1_Kimia%20IB\Reports\Copper%20Monthly\05-03\&#1576;&#1608;&#1604;&#1578;&#1606;%20&#1607;&#1601;&#1578;&#1711;&#1740;%20&#1605;&#1587;-%20&#1576;&#1608;&#1585;&#1587;%20&#1705;&#1575;&#1604;&#1575;%20050406.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15.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oleObject" Target="file:///D:\1_Kimia%20IB\Reports\Copper%20Monthly\05-03\&#1576;&#1608;&#1604;&#1578;&#1606;%20&#1605;&#1587;-&#1605;&#1575;&#1607;&#1575;&#1606;&#1607;-%20&#1582;&#1585;&#1583;&#1575;&#1583;.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D:\1_Kimia%20IB\Reports\Copper%20Monthly\05-03\&#1576;&#1608;&#1604;&#1578;&#1606;%20&#1605;&#1587;-&#1605;&#1575;&#1607;&#1575;&#1606;&#1607;-%20&#1582;&#1585;&#1583;&#1575;&#1583;.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D:\1_Kimia%20IB\Reports\Copper%20Monthly\05-03\&#1576;&#1608;&#1604;&#1578;&#1606;%20&#1605;&#1587;-&#1605;&#1575;&#1607;&#1575;&#1606;&#1607;-%20&#1582;&#1585;&#1583;&#1575;&#1583;.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D:\1_Kimia%20IB\Reports\Copper%20Monthly\05-03\&#1576;&#1608;&#1604;&#1578;&#1606;%20&#1605;&#1587;-&#1605;&#1575;&#1607;&#1575;&#1606;&#1607;-%20&#1582;&#1585;&#1583;&#1575;&#1583;.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D:\1_Kimia%20IB\Reports\Copper%20Monthly\05-03\&#1576;&#1608;&#1604;&#1578;&#1606;%20&#1605;&#1587;-&#1605;&#1575;&#1607;&#1575;&#1606;&#1607;-%20&#1582;&#1585;&#1583;&#1575;&#1583;.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D:\1_Kimia%20IB\Analysis\Analysis\Metal\&#1601;&#1605;&#1604;&#1740;\Fameli-14050420.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1">
              <a:defRPr lang="fa-IR" sz="1400" b="1" i="0" u="none" strike="noStrike" kern="1200" spc="0" baseline="0" dirty="0" smtClean="0">
                <a:solidFill>
                  <a:prstClr val="black">
                    <a:lumMod val="65000"/>
                    <a:lumOff val="35000"/>
                  </a:prstClr>
                </a:solidFill>
                <a:latin typeface="+mn-lt"/>
                <a:ea typeface="+mn-ea"/>
                <a:cs typeface="B Nazanin" panose="00000400000000000000" pitchFamily="2" charset="-78"/>
              </a:defRPr>
            </a:pPr>
            <a:r>
              <a:rPr lang="fa-IR" sz="1400" b="1" i="0" u="none" strike="noStrike" kern="1200" spc="0" baseline="0" dirty="0">
                <a:solidFill>
                  <a:prstClr val="black">
                    <a:lumMod val="65000"/>
                    <a:lumOff val="35000"/>
                  </a:prstClr>
                </a:solidFill>
                <a:latin typeface="+mn-lt"/>
                <a:ea typeface="+mn-ea"/>
                <a:cs typeface="B Nazanin" panose="00000400000000000000" pitchFamily="2" charset="-78"/>
              </a:rPr>
              <a:t>روند قیمتی مس (بازار لندن)</a:t>
            </a:r>
          </a:p>
        </c:rich>
      </c:tx>
      <c:overlay val="0"/>
      <c:spPr>
        <a:noFill/>
        <a:ln>
          <a:noFill/>
        </a:ln>
        <a:effectLst/>
      </c:spPr>
      <c:txPr>
        <a:bodyPr rot="0" spcFirstLastPara="1" vertOverflow="ellipsis" vert="horz" wrap="square" anchor="ctr" anchorCtr="1"/>
        <a:lstStyle/>
        <a:p>
          <a:pPr algn="ctr" rtl="1">
            <a:defRPr lang="fa-IR" sz="1400" b="1" i="0" u="none" strike="noStrike" kern="1200" spc="0" baseline="0" dirty="0" smtClean="0">
              <a:solidFill>
                <a:prstClr val="black">
                  <a:lumMod val="65000"/>
                  <a:lumOff val="35000"/>
                </a:prstClr>
              </a:solidFill>
              <a:latin typeface="+mn-lt"/>
              <a:ea typeface="+mn-ea"/>
              <a:cs typeface="B Nazanin" panose="00000400000000000000" pitchFamily="2" charset="-78"/>
            </a:defRPr>
          </a:pPr>
          <a:endParaRPr lang="en-US"/>
        </a:p>
      </c:txPr>
    </c:title>
    <c:autoTitleDeleted val="0"/>
    <c:plotArea>
      <c:layout/>
      <c:lineChart>
        <c:grouping val="standard"/>
        <c:varyColors val="0"/>
        <c:ser>
          <c:idx val="0"/>
          <c:order val="0"/>
          <c:spPr>
            <a:ln w="38100" cap="rnd">
              <a:solidFill>
                <a:srgbClr val="BF8E3F"/>
              </a:solidFill>
              <a:round/>
            </a:ln>
            <a:effectLst/>
          </c:spPr>
          <c:marker>
            <c:symbol val="none"/>
          </c:marker>
          <c:dLbls>
            <c:dLbl>
              <c:idx val="40"/>
              <c:layout>
                <c:manualLayout>
                  <c:x val="-7.3198475594401471E-2"/>
                  <c:y val="-6.050723331763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533-4C1E-9E7C-E4B2D0D4BA7A}"/>
                </c:ext>
              </c:extLst>
            </c:dLbl>
            <c:dLbl>
              <c:idx val="65"/>
              <c:layout>
                <c:manualLayout>
                  <c:x val="-1.7428208474857477E-2"/>
                  <c:y val="-7.6291728965709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533-4C1E-9E7C-E4B2D0D4BA7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IPT Yekan" panose="00000400000000000000" pitchFamily="2" charset="2"/>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'LME-D'!$B$273:$B$338</c:f>
              <c:strCache>
                <c:ptCount val="66"/>
                <c:pt idx="0">
                  <c:v>1405/01/10</c:v>
                </c:pt>
                <c:pt idx="1">
                  <c:v>1405/01/11</c:v>
                </c:pt>
                <c:pt idx="2">
                  <c:v>1405/01/12</c:v>
                </c:pt>
                <c:pt idx="3">
                  <c:v>1405/01/13</c:v>
                </c:pt>
                <c:pt idx="4">
                  <c:v>1405/01/18</c:v>
                </c:pt>
                <c:pt idx="5">
                  <c:v>1405/01/19</c:v>
                </c:pt>
                <c:pt idx="6">
                  <c:v>1405/01/20</c:v>
                </c:pt>
                <c:pt idx="7">
                  <c:v>1405/01/21</c:v>
                </c:pt>
                <c:pt idx="8">
                  <c:v>1405/01/24</c:v>
                </c:pt>
                <c:pt idx="9">
                  <c:v>1405/01/25</c:v>
                </c:pt>
                <c:pt idx="10">
                  <c:v>1405/01/26</c:v>
                </c:pt>
                <c:pt idx="11">
                  <c:v>1405/01/27</c:v>
                </c:pt>
                <c:pt idx="12">
                  <c:v>1405/01/28</c:v>
                </c:pt>
                <c:pt idx="13">
                  <c:v>1405/01/31</c:v>
                </c:pt>
                <c:pt idx="14">
                  <c:v>1405/02/01</c:v>
                </c:pt>
                <c:pt idx="15">
                  <c:v>1405/02/02</c:v>
                </c:pt>
                <c:pt idx="16">
                  <c:v>1405/02/03</c:v>
                </c:pt>
                <c:pt idx="17">
                  <c:v>1405/02/04</c:v>
                </c:pt>
                <c:pt idx="18">
                  <c:v>1405/02/07</c:v>
                </c:pt>
                <c:pt idx="19">
                  <c:v>1405/02/08</c:v>
                </c:pt>
                <c:pt idx="20">
                  <c:v>1405/02/09</c:v>
                </c:pt>
                <c:pt idx="21">
                  <c:v>1405/02/10</c:v>
                </c:pt>
                <c:pt idx="22">
                  <c:v>1405/02/11</c:v>
                </c:pt>
                <c:pt idx="23">
                  <c:v>1405/02/15</c:v>
                </c:pt>
                <c:pt idx="24">
                  <c:v>1405/02/16</c:v>
                </c:pt>
                <c:pt idx="25">
                  <c:v>1405/02/17</c:v>
                </c:pt>
                <c:pt idx="26">
                  <c:v>1405/02/18</c:v>
                </c:pt>
                <c:pt idx="27">
                  <c:v>1405/02/21</c:v>
                </c:pt>
                <c:pt idx="28">
                  <c:v>1405/02/22</c:v>
                </c:pt>
                <c:pt idx="29">
                  <c:v>1405/02/23</c:v>
                </c:pt>
                <c:pt idx="30">
                  <c:v>1405/02/24</c:v>
                </c:pt>
                <c:pt idx="31">
                  <c:v>1405/02/25</c:v>
                </c:pt>
                <c:pt idx="32">
                  <c:v>1405/02/28</c:v>
                </c:pt>
                <c:pt idx="33">
                  <c:v>1405/02/29</c:v>
                </c:pt>
                <c:pt idx="34">
                  <c:v>1405/02/30</c:v>
                </c:pt>
                <c:pt idx="35">
                  <c:v>1405/02/31</c:v>
                </c:pt>
                <c:pt idx="36">
                  <c:v>1405/03/01</c:v>
                </c:pt>
                <c:pt idx="37">
                  <c:v>1405/03/05</c:v>
                </c:pt>
                <c:pt idx="38">
                  <c:v>1405/03/06</c:v>
                </c:pt>
                <c:pt idx="39">
                  <c:v>1405/03/07</c:v>
                </c:pt>
                <c:pt idx="40">
                  <c:v>1405/03/08</c:v>
                </c:pt>
                <c:pt idx="41">
                  <c:v>1405/03/11</c:v>
                </c:pt>
                <c:pt idx="42">
                  <c:v>1405/03/12</c:v>
                </c:pt>
                <c:pt idx="43">
                  <c:v>1405/03/13</c:v>
                </c:pt>
                <c:pt idx="44">
                  <c:v>1405/03/14</c:v>
                </c:pt>
                <c:pt idx="45">
                  <c:v>1405/03/15</c:v>
                </c:pt>
                <c:pt idx="46">
                  <c:v>1405/03/18</c:v>
                </c:pt>
                <c:pt idx="47">
                  <c:v>1405/03/19</c:v>
                </c:pt>
                <c:pt idx="48">
                  <c:v>1405/03/20</c:v>
                </c:pt>
                <c:pt idx="49">
                  <c:v>1405/03/21</c:v>
                </c:pt>
                <c:pt idx="50">
                  <c:v>1405/03/22</c:v>
                </c:pt>
                <c:pt idx="51">
                  <c:v>1405/03/25</c:v>
                </c:pt>
                <c:pt idx="52">
                  <c:v>1405/03/26</c:v>
                </c:pt>
                <c:pt idx="53">
                  <c:v>1405/03/27</c:v>
                </c:pt>
                <c:pt idx="54">
                  <c:v>1405/03/28</c:v>
                </c:pt>
                <c:pt idx="55">
                  <c:v>1405/03/29</c:v>
                </c:pt>
                <c:pt idx="56">
                  <c:v>1405/04/01</c:v>
                </c:pt>
                <c:pt idx="57">
                  <c:v>1405/04/02</c:v>
                </c:pt>
                <c:pt idx="58">
                  <c:v>1405/04/03</c:v>
                </c:pt>
                <c:pt idx="59">
                  <c:v>1405/04/04</c:v>
                </c:pt>
                <c:pt idx="60">
                  <c:v>1405/04/05</c:v>
                </c:pt>
                <c:pt idx="61">
                  <c:v>1405/04/08</c:v>
                </c:pt>
                <c:pt idx="62">
                  <c:v>1405/04/09</c:v>
                </c:pt>
                <c:pt idx="63">
                  <c:v>1405/04/10</c:v>
                </c:pt>
                <c:pt idx="64">
                  <c:v>1405/04/11</c:v>
                </c:pt>
                <c:pt idx="65">
                  <c:v>1405/04/12</c:v>
                </c:pt>
              </c:strCache>
            </c:strRef>
          </c:cat>
          <c:val>
            <c:numRef>
              <c:f>'LME-D'!$C$273:$C$338</c:f>
              <c:numCache>
                <c:formatCode>#,##0</c:formatCode>
                <c:ptCount val="66"/>
                <c:pt idx="0">
                  <c:v>12137</c:v>
                </c:pt>
                <c:pt idx="1">
                  <c:v>12160</c:v>
                </c:pt>
                <c:pt idx="2">
                  <c:v>12270</c:v>
                </c:pt>
                <c:pt idx="3">
                  <c:v>12147</c:v>
                </c:pt>
                <c:pt idx="4">
                  <c:v>12252</c:v>
                </c:pt>
                <c:pt idx="5">
                  <c:v>12552</c:v>
                </c:pt>
                <c:pt idx="6">
                  <c:v>12455</c:v>
                </c:pt>
                <c:pt idx="7">
                  <c:v>12660.5</c:v>
                </c:pt>
                <c:pt idx="8">
                  <c:v>12820.5</c:v>
                </c:pt>
                <c:pt idx="9">
                  <c:v>13095</c:v>
                </c:pt>
                <c:pt idx="10">
                  <c:v>13155</c:v>
                </c:pt>
                <c:pt idx="11">
                  <c:v>13180</c:v>
                </c:pt>
                <c:pt idx="12">
                  <c:v>13149</c:v>
                </c:pt>
                <c:pt idx="13">
                  <c:v>13163</c:v>
                </c:pt>
                <c:pt idx="14">
                  <c:v>13200.5</c:v>
                </c:pt>
                <c:pt idx="15">
                  <c:v>13198</c:v>
                </c:pt>
                <c:pt idx="16">
                  <c:v>13190</c:v>
                </c:pt>
                <c:pt idx="17">
                  <c:v>13230</c:v>
                </c:pt>
                <c:pt idx="18">
                  <c:v>13212</c:v>
                </c:pt>
                <c:pt idx="19">
                  <c:v>12890.5</c:v>
                </c:pt>
                <c:pt idx="20">
                  <c:v>12992</c:v>
                </c:pt>
                <c:pt idx="21">
                  <c:v>13015.5</c:v>
                </c:pt>
                <c:pt idx="22">
                  <c:v>12895</c:v>
                </c:pt>
                <c:pt idx="23">
                  <c:v>12970</c:v>
                </c:pt>
                <c:pt idx="24">
                  <c:v>13351.5</c:v>
                </c:pt>
                <c:pt idx="25">
                  <c:v>13326</c:v>
                </c:pt>
                <c:pt idx="26">
                  <c:v>13445</c:v>
                </c:pt>
                <c:pt idx="27">
                  <c:v>13673</c:v>
                </c:pt>
                <c:pt idx="28">
                  <c:v>13872</c:v>
                </c:pt>
                <c:pt idx="29">
                  <c:v>14097</c:v>
                </c:pt>
                <c:pt idx="30">
                  <c:v>13986</c:v>
                </c:pt>
                <c:pt idx="31">
                  <c:v>13553.5</c:v>
                </c:pt>
                <c:pt idx="32">
                  <c:v>13428</c:v>
                </c:pt>
                <c:pt idx="33">
                  <c:v>13410</c:v>
                </c:pt>
                <c:pt idx="34">
                  <c:v>13418</c:v>
                </c:pt>
                <c:pt idx="35">
                  <c:v>13427</c:v>
                </c:pt>
                <c:pt idx="36">
                  <c:v>13545</c:v>
                </c:pt>
                <c:pt idx="37">
                  <c:v>13570</c:v>
                </c:pt>
                <c:pt idx="38">
                  <c:v>13540.5</c:v>
                </c:pt>
                <c:pt idx="39">
                  <c:v>13513</c:v>
                </c:pt>
                <c:pt idx="40">
                  <c:v>13615</c:v>
                </c:pt>
                <c:pt idx="41">
                  <c:v>13819</c:v>
                </c:pt>
                <c:pt idx="42">
                  <c:v>13966</c:v>
                </c:pt>
                <c:pt idx="43">
                  <c:v>13921</c:v>
                </c:pt>
                <c:pt idx="44">
                  <c:v>13872</c:v>
                </c:pt>
                <c:pt idx="45">
                  <c:v>13731</c:v>
                </c:pt>
                <c:pt idx="46">
                  <c:v>13661</c:v>
                </c:pt>
                <c:pt idx="47">
                  <c:v>13716</c:v>
                </c:pt>
                <c:pt idx="48">
                  <c:v>13370</c:v>
                </c:pt>
                <c:pt idx="49">
                  <c:v>13420</c:v>
                </c:pt>
                <c:pt idx="50">
                  <c:v>13603</c:v>
                </c:pt>
                <c:pt idx="51">
                  <c:v>13714</c:v>
                </c:pt>
                <c:pt idx="52">
                  <c:v>13682</c:v>
                </c:pt>
                <c:pt idx="53">
                  <c:v>13736</c:v>
                </c:pt>
                <c:pt idx="54">
                  <c:v>13612</c:v>
                </c:pt>
                <c:pt idx="55">
                  <c:v>13531</c:v>
                </c:pt>
                <c:pt idx="56">
                  <c:v>13642</c:v>
                </c:pt>
                <c:pt idx="57">
                  <c:v>13334</c:v>
                </c:pt>
                <c:pt idx="58">
                  <c:v>13182</c:v>
                </c:pt>
                <c:pt idx="59">
                  <c:v>13194</c:v>
                </c:pt>
                <c:pt idx="60">
                  <c:v>13287</c:v>
                </c:pt>
                <c:pt idx="61">
                  <c:v>13303</c:v>
                </c:pt>
                <c:pt idx="62">
                  <c:v>13341</c:v>
                </c:pt>
                <c:pt idx="63">
                  <c:v>13170</c:v>
                </c:pt>
                <c:pt idx="64">
                  <c:v>13202</c:v>
                </c:pt>
                <c:pt idx="65">
                  <c:v>13299</c:v>
                </c:pt>
              </c:numCache>
            </c:numRef>
          </c:val>
          <c:smooth val="1"/>
          <c:extLst>
            <c:ext xmlns:c16="http://schemas.microsoft.com/office/drawing/2014/chart" uri="{C3380CC4-5D6E-409C-BE32-E72D297353CC}">
              <c16:uniqueId val="{00000000-9533-4C1E-9E7C-E4B2D0D4BA7A}"/>
            </c:ext>
          </c:extLst>
        </c:ser>
        <c:dLbls>
          <c:showLegendKey val="0"/>
          <c:showVal val="0"/>
          <c:showCatName val="0"/>
          <c:showSerName val="0"/>
          <c:showPercent val="0"/>
          <c:showBubbleSize val="0"/>
        </c:dLbls>
        <c:smooth val="0"/>
        <c:axId val="1548481519"/>
        <c:axId val="1440462559"/>
      </c:lineChart>
      <c:catAx>
        <c:axId val="1548481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lgn="ctr">
              <a:defRPr lang="en-US" sz="900" b="0" i="0" u="none" strike="noStrike" kern="1200" baseline="0">
                <a:solidFill>
                  <a:schemeClr val="tx1">
                    <a:lumMod val="65000"/>
                    <a:lumOff val="35000"/>
                  </a:schemeClr>
                </a:solidFill>
                <a:latin typeface="IPT Yekan" panose="00000400000000000000" pitchFamily="2" charset="2"/>
                <a:ea typeface="+mn-ea"/>
                <a:cs typeface="+mn-cs"/>
              </a:defRPr>
            </a:pPr>
            <a:endParaRPr lang="en-US"/>
          </a:p>
        </c:txPr>
        <c:crossAx val="1440462559"/>
        <c:crosses val="autoZero"/>
        <c:auto val="1"/>
        <c:lblAlgn val="ctr"/>
        <c:lblOffset val="100"/>
        <c:noMultiLvlLbl val="0"/>
      </c:catAx>
      <c:valAx>
        <c:axId val="1440462559"/>
        <c:scaling>
          <c:orientation val="minMax"/>
          <c:min val="11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solidFill>
                <a:latin typeface="IPT Yekan" panose="00000400000000000000" pitchFamily="2" charset="2"/>
                <a:ea typeface="+mn-ea"/>
                <a:cs typeface="+mn-cs"/>
              </a:defRPr>
            </a:pPr>
            <a:endParaRPr lang="en-US"/>
          </a:p>
        </c:txPr>
        <c:crossAx val="1548481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lang="en-US" sz="1000" b="0" i="0" u="none" strike="noStrike" kern="1200" baseline="0">
          <a:solidFill>
            <a:schemeClr val="tx1"/>
          </a:solidFill>
          <a:latin typeface="+mn-lt"/>
          <a:ea typeface="+mn-ea"/>
          <a:cs typeface="+mn-cs"/>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r>
              <a:rPr lang="fa-IR" sz="1400" b="1">
                <a:cs typeface="B Nazanin" panose="00000400000000000000" pitchFamily="2" charset="-78"/>
              </a:rPr>
              <a:t>تولید کنسانتره و کاتد مس</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endParaRPr lang="en-US"/>
        </a:p>
      </c:txPr>
    </c:title>
    <c:autoTitleDeleted val="0"/>
    <c:plotArea>
      <c:layout/>
      <c:barChart>
        <c:barDir val="col"/>
        <c:grouping val="clustered"/>
        <c:varyColors val="0"/>
        <c:ser>
          <c:idx val="1"/>
          <c:order val="1"/>
          <c:tx>
            <c:strRef>
              <c:f>charts!$B$5</c:f>
              <c:strCache>
                <c:ptCount val="1"/>
                <c:pt idx="0">
                  <c:v>کاتد</c:v>
                </c:pt>
              </c:strCache>
            </c:strRef>
          </c:tx>
          <c:spPr>
            <a:solidFill>
              <a:srgbClr val="C5994F"/>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IPT Nazanin" panose="00000400000000000000" pitchFamily="2" charset="2"/>
                    <a:ea typeface="+mn-ea"/>
                    <a:cs typeface="B Nazanin" panose="00000400000000000000" pitchFamily="2"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charts!$C$3:$M$3</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charts!$C$5:$M$5</c:f>
              <c:numCache>
                <c:formatCode>General</c:formatCode>
                <c:ptCount val="11"/>
                <c:pt idx="0">
                  <c:v>193054</c:v>
                </c:pt>
                <c:pt idx="1">
                  <c:v>193029</c:v>
                </c:pt>
                <c:pt idx="2">
                  <c:v>160126</c:v>
                </c:pt>
                <c:pt idx="3">
                  <c:v>247384</c:v>
                </c:pt>
                <c:pt idx="4">
                  <c:v>250132</c:v>
                </c:pt>
                <c:pt idx="5">
                  <c:v>280281</c:v>
                </c:pt>
                <c:pt idx="6">
                  <c:v>285012</c:v>
                </c:pt>
                <c:pt idx="7">
                  <c:v>300010</c:v>
                </c:pt>
                <c:pt idx="8">
                  <c:v>289033</c:v>
                </c:pt>
                <c:pt idx="9">
                  <c:v>292988</c:v>
                </c:pt>
                <c:pt idx="10">
                  <c:v>281226</c:v>
                </c:pt>
              </c:numCache>
            </c:numRef>
          </c:val>
          <c:extLst>
            <c:ext xmlns:c16="http://schemas.microsoft.com/office/drawing/2014/chart" uri="{C3380CC4-5D6E-409C-BE32-E72D297353CC}">
              <c16:uniqueId val="{00000000-E6F0-4450-8AB4-BEBEC6C7F0CE}"/>
            </c:ext>
          </c:extLst>
        </c:ser>
        <c:dLbls>
          <c:showLegendKey val="0"/>
          <c:showVal val="0"/>
          <c:showCatName val="0"/>
          <c:showSerName val="0"/>
          <c:showPercent val="0"/>
          <c:showBubbleSize val="0"/>
        </c:dLbls>
        <c:gapWidth val="150"/>
        <c:axId val="1379663519"/>
        <c:axId val="1372065679"/>
      </c:barChart>
      <c:lineChart>
        <c:grouping val="standard"/>
        <c:varyColors val="0"/>
        <c:ser>
          <c:idx val="0"/>
          <c:order val="0"/>
          <c:tx>
            <c:strRef>
              <c:f>charts!$B$4</c:f>
              <c:strCache>
                <c:ptCount val="1"/>
                <c:pt idx="0">
                  <c:v>کنسانتره مس</c:v>
                </c:pt>
              </c:strCache>
            </c:strRef>
          </c:tx>
          <c:spPr>
            <a:ln w="38100" cap="rnd">
              <a:solidFill>
                <a:schemeClr val="accent6">
                  <a:lumMod val="75000"/>
                </a:schemeClr>
              </a:solidFill>
              <a:round/>
            </a:ln>
            <a:effectLst/>
          </c:spPr>
          <c:marker>
            <c:symbol val="none"/>
          </c:marker>
          <c:cat>
            <c:strRef>
              <c:f>charts!$C$3:$M$3</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charts!$C$4:$M$4</c:f>
              <c:numCache>
                <c:formatCode>General</c:formatCode>
                <c:ptCount val="11"/>
                <c:pt idx="0">
                  <c:v>984445</c:v>
                </c:pt>
                <c:pt idx="1">
                  <c:v>1077262</c:v>
                </c:pt>
                <c:pt idx="2">
                  <c:v>1145091</c:v>
                </c:pt>
                <c:pt idx="3">
                  <c:v>1176006</c:v>
                </c:pt>
                <c:pt idx="4">
                  <c:v>1176670</c:v>
                </c:pt>
                <c:pt idx="5">
                  <c:v>1196597</c:v>
                </c:pt>
                <c:pt idx="6">
                  <c:v>1215863</c:v>
                </c:pt>
                <c:pt idx="7">
                  <c:v>1226188</c:v>
                </c:pt>
                <c:pt idx="8">
                  <c:v>1294241</c:v>
                </c:pt>
                <c:pt idx="9">
                  <c:v>1360341</c:v>
                </c:pt>
                <c:pt idx="10">
                  <c:v>1535131</c:v>
                </c:pt>
              </c:numCache>
            </c:numRef>
          </c:val>
          <c:smooth val="1"/>
          <c:extLst>
            <c:ext xmlns:c16="http://schemas.microsoft.com/office/drawing/2014/chart" uri="{C3380CC4-5D6E-409C-BE32-E72D297353CC}">
              <c16:uniqueId val="{00000001-E6F0-4450-8AB4-BEBEC6C7F0CE}"/>
            </c:ext>
          </c:extLst>
        </c:ser>
        <c:dLbls>
          <c:showLegendKey val="0"/>
          <c:showVal val="0"/>
          <c:showCatName val="0"/>
          <c:showSerName val="0"/>
          <c:showPercent val="0"/>
          <c:showBubbleSize val="0"/>
        </c:dLbls>
        <c:marker val="1"/>
        <c:smooth val="0"/>
        <c:axId val="1379660719"/>
        <c:axId val="1372066511"/>
      </c:lineChart>
      <c:valAx>
        <c:axId val="1372065679"/>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a-IR" b="1" dirty="0">
                    <a:cs typeface="B Nazanin" panose="00000400000000000000" pitchFamily="2" charset="-78"/>
                  </a:rPr>
                  <a:t>مقدار تولید کاتد (تن)</a:t>
                </a:r>
                <a:endParaRPr lang="en-US" b="1" dirty="0">
                  <a:cs typeface="B Nazanin" panose="00000400000000000000" pitchFamily="2" charset="-78"/>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379663519"/>
        <c:crosses val="max"/>
        <c:crossBetween val="between"/>
      </c:valAx>
      <c:catAx>
        <c:axId val="137966351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crossAx val="1372065679"/>
        <c:crosses val="autoZero"/>
        <c:auto val="1"/>
        <c:lblAlgn val="ctr"/>
        <c:lblOffset val="100"/>
        <c:noMultiLvlLbl val="0"/>
      </c:catAx>
      <c:valAx>
        <c:axId val="1372066511"/>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a-IR" b="1" dirty="0">
                    <a:cs typeface="B Nazanin" panose="00000400000000000000" pitchFamily="2" charset="-78"/>
                  </a:rPr>
                  <a:t>مقدار تولید کنسانتره (هزار</a:t>
                </a:r>
                <a:r>
                  <a:rPr lang="fa-IR" b="1" baseline="0" dirty="0">
                    <a:cs typeface="B Nazanin" panose="00000400000000000000" pitchFamily="2" charset="-78"/>
                  </a:rPr>
                  <a:t> تن)</a:t>
                </a:r>
                <a:endParaRPr lang="en-US" b="1" dirty="0">
                  <a:cs typeface="B Nazanin" panose="00000400000000000000" pitchFamily="2" charset="-78"/>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379660719"/>
        <c:crosses val="autoZero"/>
        <c:crossBetween val="between"/>
        <c:dispUnits>
          <c:builtInUnit val="thousands"/>
        </c:dispUnits>
      </c:valAx>
      <c:catAx>
        <c:axId val="1379660719"/>
        <c:scaling>
          <c:orientation val="minMax"/>
        </c:scaling>
        <c:delete val="1"/>
        <c:axPos val="b"/>
        <c:numFmt formatCode="General" sourceLinked="1"/>
        <c:majorTickMark val="out"/>
        <c:minorTickMark val="none"/>
        <c:tickLblPos val="nextTo"/>
        <c:crossAx val="137206651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r>
              <a:rPr lang="fa-IR" sz="1400" b="1">
                <a:cs typeface="B Nazanin" panose="00000400000000000000" pitchFamily="2" charset="-78"/>
              </a:rPr>
              <a:t>مبلغ فروش دلاری (دلار آزاد)</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endParaRPr lang="en-US"/>
        </a:p>
      </c:txPr>
    </c:title>
    <c:autoTitleDeleted val="0"/>
    <c:plotArea>
      <c:layout/>
      <c:barChart>
        <c:barDir val="col"/>
        <c:grouping val="stacked"/>
        <c:varyColors val="0"/>
        <c:ser>
          <c:idx val="0"/>
          <c:order val="0"/>
          <c:tx>
            <c:strRef>
              <c:f>charts!$B$30</c:f>
              <c:strCache>
                <c:ptCount val="1"/>
                <c:pt idx="0">
                  <c:v>کاتد</c:v>
                </c:pt>
              </c:strCache>
            </c:strRef>
          </c:tx>
          <c:spPr>
            <a:solidFill>
              <a:schemeClr val="accent6">
                <a:lumMod val="75000"/>
              </a:schemeClr>
            </a:solidFill>
            <a:ln>
              <a:noFill/>
            </a:ln>
            <a:effectLst/>
          </c:spPr>
          <c:invertIfNegative val="0"/>
          <c:dLbls>
            <c:dLbl>
              <c:idx val="0"/>
              <c:tx>
                <c:rich>
                  <a:bodyPr/>
                  <a:lstStyle/>
                  <a:p>
                    <a:fld id="{B85BB7B0-E1B7-496C-8F8F-25A0925EDB6D}"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24AD-4F0A-ACA6-D5F457E769C8}"/>
                </c:ext>
              </c:extLst>
            </c:dLbl>
            <c:dLbl>
              <c:idx val="1"/>
              <c:tx>
                <c:rich>
                  <a:bodyPr/>
                  <a:lstStyle/>
                  <a:p>
                    <a:fld id="{AEAD63E6-E823-4FC1-9FEA-FDB3A485F76F}"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24AD-4F0A-ACA6-D5F457E769C8}"/>
                </c:ext>
              </c:extLst>
            </c:dLbl>
            <c:dLbl>
              <c:idx val="2"/>
              <c:tx>
                <c:rich>
                  <a:bodyPr/>
                  <a:lstStyle/>
                  <a:p>
                    <a:fld id="{EEE3BC52-397C-467F-B196-4B5E3156DA6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24AD-4F0A-ACA6-D5F457E769C8}"/>
                </c:ext>
              </c:extLst>
            </c:dLbl>
            <c:dLbl>
              <c:idx val="3"/>
              <c:tx>
                <c:rich>
                  <a:bodyPr/>
                  <a:lstStyle/>
                  <a:p>
                    <a:fld id="{3C79E425-9AEA-4E69-932F-23EAAD43BAE7}"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24AD-4F0A-ACA6-D5F457E769C8}"/>
                </c:ext>
              </c:extLst>
            </c:dLbl>
            <c:dLbl>
              <c:idx val="4"/>
              <c:tx>
                <c:rich>
                  <a:bodyPr/>
                  <a:lstStyle/>
                  <a:p>
                    <a:fld id="{868F7FDF-A10A-44FF-A8BE-45DC732678B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24AD-4F0A-ACA6-D5F457E769C8}"/>
                </c:ext>
              </c:extLst>
            </c:dLbl>
            <c:dLbl>
              <c:idx val="5"/>
              <c:tx>
                <c:rich>
                  <a:bodyPr/>
                  <a:lstStyle/>
                  <a:p>
                    <a:fld id="{425949C8-CA3E-46A9-81B3-6BD2B9C1A7D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24AD-4F0A-ACA6-D5F457E769C8}"/>
                </c:ext>
              </c:extLst>
            </c:dLbl>
            <c:dLbl>
              <c:idx val="6"/>
              <c:tx>
                <c:rich>
                  <a:bodyPr/>
                  <a:lstStyle/>
                  <a:p>
                    <a:fld id="{5BA79B4D-754F-4802-AE7B-3D58221CE4C8}"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24AD-4F0A-ACA6-D5F457E769C8}"/>
                </c:ext>
              </c:extLst>
            </c:dLbl>
            <c:dLbl>
              <c:idx val="7"/>
              <c:tx>
                <c:rich>
                  <a:bodyPr/>
                  <a:lstStyle/>
                  <a:p>
                    <a:fld id="{2D07B60B-944C-493A-A319-54CEEC4D6250}"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24AD-4F0A-ACA6-D5F457E769C8}"/>
                </c:ext>
              </c:extLst>
            </c:dLbl>
            <c:dLbl>
              <c:idx val="8"/>
              <c:tx>
                <c:rich>
                  <a:bodyPr/>
                  <a:lstStyle/>
                  <a:p>
                    <a:fld id="{E1A4FA5A-4812-4BC9-9C9B-9B10985786F6}"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24AD-4F0A-ACA6-D5F457E769C8}"/>
                </c:ext>
              </c:extLst>
            </c:dLbl>
            <c:dLbl>
              <c:idx val="9"/>
              <c:tx>
                <c:rich>
                  <a:bodyPr/>
                  <a:lstStyle/>
                  <a:p>
                    <a:fld id="{B647968D-4B14-4A48-A241-CE19A04F5115}"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24AD-4F0A-ACA6-D5F457E769C8}"/>
                </c:ext>
              </c:extLst>
            </c:dLbl>
            <c:dLbl>
              <c:idx val="10"/>
              <c:tx>
                <c:rich>
                  <a:bodyPr/>
                  <a:lstStyle/>
                  <a:p>
                    <a:fld id="{55A4CCD1-07C4-4B1A-A1A6-47BABB9520DB}" type="CELLRANGE">
                      <a:rPr lang="en-US"/>
                      <a:pPr/>
                      <a:t>[CELLRANGE]</a:t>
                    </a:fld>
                    <a:endParaRPr lang="en-US"/>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24AD-4F0A-ACA6-D5F457E769C8}"/>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IPT Nazanin" panose="00000400000000000000" pitchFamily="2" charset="2"/>
                    <a:ea typeface="+mn-ea"/>
                    <a:cs typeface="B Nazanin" panose="00000400000000000000" pitchFamily="2" charset="-78"/>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charts!$C$29:$M$29</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charts!$C$30:$M$30</c:f>
              <c:numCache>
                <c:formatCode>General</c:formatCode>
                <c:ptCount val="11"/>
                <c:pt idx="0">
                  <c:v>588695</c:v>
                </c:pt>
                <c:pt idx="1">
                  <c:v>1022873</c:v>
                </c:pt>
                <c:pt idx="2">
                  <c:v>866098</c:v>
                </c:pt>
                <c:pt idx="3">
                  <c:v>715288</c:v>
                </c:pt>
                <c:pt idx="4">
                  <c:v>1271351</c:v>
                </c:pt>
                <c:pt idx="5">
                  <c:v>1637861</c:v>
                </c:pt>
                <c:pt idx="6">
                  <c:v>2786059</c:v>
                </c:pt>
                <c:pt idx="7">
                  <c:v>2188676</c:v>
                </c:pt>
                <c:pt idx="8">
                  <c:v>1881563</c:v>
                </c:pt>
                <c:pt idx="9">
                  <c:v>1902717</c:v>
                </c:pt>
                <c:pt idx="10">
                  <c:v>1956285</c:v>
                </c:pt>
              </c:numCache>
            </c:numRef>
          </c:val>
          <c:extLst>
            <c:ext xmlns:c15="http://schemas.microsoft.com/office/drawing/2012/chart" uri="{02D57815-91ED-43cb-92C2-25804820EDAC}">
              <c15:datalabelsRange>
                <c15:f>charts!$C$33:$M$33</c15:f>
                <c15:dlblRangeCache>
                  <c:ptCount val="11"/>
                  <c:pt idx="0">
                    <c:v>54%</c:v>
                  </c:pt>
                  <c:pt idx="1">
                    <c:v>53%</c:v>
                  </c:pt>
                  <c:pt idx="2">
                    <c:v>40%</c:v>
                  </c:pt>
                  <c:pt idx="3">
                    <c:v>72%</c:v>
                  </c:pt>
                  <c:pt idx="4">
                    <c:v>73%</c:v>
                  </c:pt>
                  <c:pt idx="5">
                    <c:v>88%</c:v>
                  </c:pt>
                  <c:pt idx="6">
                    <c:v>91%</c:v>
                  </c:pt>
                  <c:pt idx="7">
                    <c:v>87%</c:v>
                  </c:pt>
                  <c:pt idx="8">
                    <c:v>79%</c:v>
                  </c:pt>
                  <c:pt idx="9">
                    <c:v>73%</c:v>
                  </c:pt>
                  <c:pt idx="10">
                    <c:v>67%</c:v>
                  </c:pt>
                </c15:dlblRangeCache>
              </c15:datalabelsRange>
            </c:ext>
            <c:ext xmlns:c16="http://schemas.microsoft.com/office/drawing/2014/chart" uri="{C3380CC4-5D6E-409C-BE32-E72D297353CC}">
              <c16:uniqueId val="{0000000B-24AD-4F0A-ACA6-D5F457E769C8}"/>
            </c:ext>
          </c:extLst>
        </c:ser>
        <c:ser>
          <c:idx val="1"/>
          <c:order val="1"/>
          <c:tx>
            <c:strRef>
              <c:f>charts!$B$31</c:f>
              <c:strCache>
                <c:ptCount val="1"/>
                <c:pt idx="0">
                  <c:v>سایر</c:v>
                </c:pt>
              </c:strCache>
            </c:strRef>
          </c:tx>
          <c:spPr>
            <a:solidFill>
              <a:srgbClr val="BF8E3F"/>
            </a:solidFill>
            <a:ln>
              <a:noFill/>
            </a:ln>
            <a:effectLst/>
          </c:spPr>
          <c:invertIfNegative val="0"/>
          <c:dLbls>
            <c:delete val="1"/>
          </c:dLbls>
          <c:cat>
            <c:strRef>
              <c:f>charts!$C$29:$M$29</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charts!$C$31:$M$31</c:f>
              <c:numCache>
                <c:formatCode>General</c:formatCode>
                <c:ptCount val="11"/>
                <c:pt idx="0">
                  <c:v>499513</c:v>
                </c:pt>
                <c:pt idx="1">
                  <c:v>907021</c:v>
                </c:pt>
                <c:pt idx="2">
                  <c:v>1291064</c:v>
                </c:pt>
                <c:pt idx="3">
                  <c:v>283301</c:v>
                </c:pt>
                <c:pt idx="4">
                  <c:v>474924</c:v>
                </c:pt>
                <c:pt idx="5">
                  <c:v>229523</c:v>
                </c:pt>
                <c:pt idx="6">
                  <c:v>281811</c:v>
                </c:pt>
                <c:pt idx="7">
                  <c:v>315447</c:v>
                </c:pt>
                <c:pt idx="8">
                  <c:v>514749</c:v>
                </c:pt>
                <c:pt idx="9">
                  <c:v>696015</c:v>
                </c:pt>
                <c:pt idx="10">
                  <c:v>946697</c:v>
                </c:pt>
              </c:numCache>
            </c:numRef>
          </c:val>
          <c:extLst>
            <c:ext xmlns:c16="http://schemas.microsoft.com/office/drawing/2014/chart" uri="{C3380CC4-5D6E-409C-BE32-E72D297353CC}">
              <c16:uniqueId val="{0000000C-24AD-4F0A-ACA6-D5F457E769C8}"/>
            </c:ext>
          </c:extLst>
        </c:ser>
        <c:dLbls>
          <c:dLblPos val="ctr"/>
          <c:showLegendKey val="0"/>
          <c:showVal val="1"/>
          <c:showCatName val="0"/>
          <c:showSerName val="0"/>
          <c:showPercent val="0"/>
          <c:showBubbleSize val="0"/>
        </c:dLbls>
        <c:gapWidth val="150"/>
        <c:overlap val="100"/>
        <c:axId val="946589583"/>
        <c:axId val="133457375"/>
      </c:barChart>
      <c:catAx>
        <c:axId val="946589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crossAx val="133457375"/>
        <c:crosses val="autoZero"/>
        <c:auto val="1"/>
        <c:lblAlgn val="ctr"/>
        <c:lblOffset val="100"/>
        <c:noMultiLvlLbl val="0"/>
      </c:catAx>
      <c:valAx>
        <c:axId val="1334573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B Nazanin" panose="00000400000000000000" pitchFamily="2" charset="-78"/>
                  </a:defRPr>
                </a:pPr>
                <a:r>
                  <a:rPr lang="fa-IR" sz="1200" b="1">
                    <a:cs typeface="B Nazanin" panose="00000400000000000000" pitchFamily="2" charset="-78"/>
                  </a:rPr>
                  <a:t>مبلغ فروش (میلیون دلار)</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946589583"/>
        <c:crosses val="autoZero"/>
        <c:crossBetween val="between"/>
        <c:dispUnits>
          <c:builtInUnit val="thousands"/>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IPT Nazanin" panose="00000400000000000000" pitchFamily="2" charset="2"/>
                <a:ea typeface="+mn-ea"/>
                <a:cs typeface="B Nazanin" panose="00000400000000000000" pitchFamily="2" charset="-78"/>
              </a:defRPr>
            </a:pPr>
            <a:r>
              <a:rPr lang="fa-IR" sz="1400" b="1">
                <a:latin typeface="IPT Nazanin" panose="00000400000000000000" pitchFamily="2" charset="2"/>
                <a:cs typeface="B Nazanin" panose="00000400000000000000" pitchFamily="2" charset="-78"/>
              </a:rPr>
              <a:t>نرخ فروش کاتد (دلار آزاد)</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title>
    <c:autoTitleDeleted val="0"/>
    <c:plotArea>
      <c:layout/>
      <c:barChart>
        <c:barDir val="col"/>
        <c:grouping val="clustered"/>
        <c:varyColors val="0"/>
        <c:ser>
          <c:idx val="0"/>
          <c:order val="0"/>
          <c:tx>
            <c:strRef>
              <c:f>charts!$B$38</c:f>
              <c:strCache>
                <c:ptCount val="1"/>
                <c:pt idx="0">
                  <c:v>کاتد فملی</c:v>
                </c:pt>
              </c:strCache>
            </c:strRef>
          </c:tx>
          <c:spPr>
            <a:solidFill>
              <a:schemeClr val="accent6">
                <a:lumMod val="75000"/>
              </a:schemeClr>
            </a:solidFill>
            <a:ln>
              <a:noFill/>
            </a:ln>
            <a:effectLst/>
          </c:spPr>
          <c:invertIfNegative val="0"/>
          <c:cat>
            <c:strRef>
              <c:f>charts!$C$37:$M$37</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charts!$C$38:$M$38</c:f>
              <c:numCache>
                <c:formatCode>General</c:formatCode>
                <c:ptCount val="11"/>
                <c:pt idx="0">
                  <c:v>5258</c:v>
                </c:pt>
                <c:pt idx="1">
                  <c:v>5064</c:v>
                </c:pt>
                <c:pt idx="2">
                  <c:v>6803</c:v>
                </c:pt>
                <c:pt idx="3">
                  <c:v>4181</c:v>
                </c:pt>
                <c:pt idx="4">
                  <c:v>5322</c:v>
                </c:pt>
                <c:pt idx="5">
                  <c:v>6028</c:v>
                </c:pt>
                <c:pt idx="6">
                  <c:v>8833</c:v>
                </c:pt>
                <c:pt idx="7">
                  <c:v>7728</c:v>
                </c:pt>
                <c:pt idx="8">
                  <c:v>7455</c:v>
                </c:pt>
                <c:pt idx="9">
                  <c:v>7659</c:v>
                </c:pt>
                <c:pt idx="10">
                  <c:v>8844</c:v>
                </c:pt>
              </c:numCache>
            </c:numRef>
          </c:val>
          <c:extLst>
            <c:ext xmlns:c16="http://schemas.microsoft.com/office/drawing/2014/chart" uri="{C3380CC4-5D6E-409C-BE32-E72D297353CC}">
              <c16:uniqueId val="{00000000-A577-46CA-BB4D-507F654A2E9D}"/>
            </c:ext>
          </c:extLst>
        </c:ser>
        <c:ser>
          <c:idx val="1"/>
          <c:order val="1"/>
          <c:tx>
            <c:strRef>
              <c:f>charts!$B$39</c:f>
              <c:strCache>
                <c:ptCount val="1"/>
                <c:pt idx="0">
                  <c:v>LME</c:v>
                </c:pt>
              </c:strCache>
            </c:strRef>
          </c:tx>
          <c:spPr>
            <a:solidFill>
              <a:srgbClr val="C5994F"/>
            </a:solidFill>
            <a:ln>
              <a:noFill/>
            </a:ln>
            <a:effectLst/>
          </c:spPr>
          <c:invertIfNegative val="0"/>
          <c:cat>
            <c:strRef>
              <c:f>charts!$C$37:$M$37</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charts!$C$39:$M$39</c:f>
              <c:numCache>
                <c:formatCode>General</c:formatCode>
                <c:ptCount val="11"/>
                <c:pt idx="0">
                  <c:v>5243</c:v>
                </c:pt>
                <c:pt idx="1">
                  <c:v>5125</c:v>
                </c:pt>
                <c:pt idx="2">
                  <c:v>6422</c:v>
                </c:pt>
                <c:pt idx="3">
                  <c:v>6344</c:v>
                </c:pt>
                <c:pt idx="4">
                  <c:v>5904</c:v>
                </c:pt>
                <c:pt idx="5">
                  <c:v>6765</c:v>
                </c:pt>
                <c:pt idx="6">
                  <c:v>9643</c:v>
                </c:pt>
                <c:pt idx="7">
                  <c:v>8579</c:v>
                </c:pt>
                <c:pt idx="8">
                  <c:v>8362</c:v>
                </c:pt>
                <c:pt idx="9">
                  <c:v>9341</c:v>
                </c:pt>
                <c:pt idx="10">
                  <c:v>10757</c:v>
                </c:pt>
              </c:numCache>
            </c:numRef>
          </c:val>
          <c:extLst>
            <c:ext xmlns:c16="http://schemas.microsoft.com/office/drawing/2014/chart" uri="{C3380CC4-5D6E-409C-BE32-E72D297353CC}">
              <c16:uniqueId val="{00000001-A577-46CA-BB4D-507F654A2E9D}"/>
            </c:ext>
          </c:extLst>
        </c:ser>
        <c:dLbls>
          <c:showLegendKey val="0"/>
          <c:showVal val="0"/>
          <c:showCatName val="0"/>
          <c:showSerName val="0"/>
          <c:showPercent val="0"/>
          <c:showBubbleSize val="0"/>
        </c:dLbls>
        <c:gapWidth val="150"/>
        <c:overlap val="-27"/>
        <c:axId val="1331198831"/>
        <c:axId val="133501055"/>
      </c:barChart>
      <c:lineChart>
        <c:grouping val="standard"/>
        <c:varyColors val="0"/>
        <c:ser>
          <c:idx val="2"/>
          <c:order val="2"/>
          <c:tx>
            <c:strRef>
              <c:f>charts!$B$40</c:f>
              <c:strCache>
                <c:ptCount val="1"/>
                <c:pt idx="0">
                  <c:v>نسبت کاتد فملی به LME</c:v>
                </c:pt>
              </c:strCache>
            </c:strRef>
          </c:tx>
          <c:spPr>
            <a:ln w="38100" cap="rnd">
              <a:solidFill>
                <a:schemeClr val="accent3"/>
              </a:solidFill>
              <a:round/>
            </a:ln>
            <a:effectLst/>
          </c:spPr>
          <c:marker>
            <c:symbol val="none"/>
          </c:marker>
          <c:cat>
            <c:strRef>
              <c:f>charts!$C$37:$M$37</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charts!$C$40:$M$40</c:f>
              <c:numCache>
                <c:formatCode>0%</c:formatCode>
                <c:ptCount val="11"/>
                <c:pt idx="0">
                  <c:v>1.002860957467099</c:v>
                </c:pt>
                <c:pt idx="1">
                  <c:v>0.98809756097560975</c:v>
                </c:pt>
                <c:pt idx="2">
                  <c:v>1.0593273123637497</c:v>
                </c:pt>
                <c:pt idx="3">
                  <c:v>0.65904791929382089</c:v>
                </c:pt>
                <c:pt idx="4">
                  <c:v>0.90142276422764223</c:v>
                </c:pt>
                <c:pt idx="5">
                  <c:v>0.89105691056910574</c:v>
                </c:pt>
                <c:pt idx="6">
                  <c:v>0.9160012444260085</c:v>
                </c:pt>
                <c:pt idx="7">
                  <c:v>0.90080428954423597</c:v>
                </c:pt>
                <c:pt idx="8">
                  <c:v>0.89153312604640034</c:v>
                </c:pt>
                <c:pt idx="9">
                  <c:v>0.81993362595011243</c:v>
                </c:pt>
                <c:pt idx="10">
                  <c:v>0.82216231291252206</c:v>
                </c:pt>
              </c:numCache>
            </c:numRef>
          </c:val>
          <c:smooth val="1"/>
          <c:extLst>
            <c:ext xmlns:c16="http://schemas.microsoft.com/office/drawing/2014/chart" uri="{C3380CC4-5D6E-409C-BE32-E72D297353CC}">
              <c16:uniqueId val="{00000002-A577-46CA-BB4D-507F654A2E9D}"/>
            </c:ext>
          </c:extLst>
        </c:ser>
        <c:dLbls>
          <c:showLegendKey val="0"/>
          <c:showVal val="0"/>
          <c:showCatName val="0"/>
          <c:showSerName val="0"/>
          <c:showPercent val="0"/>
          <c:showBubbleSize val="0"/>
        </c:dLbls>
        <c:marker val="1"/>
        <c:smooth val="0"/>
        <c:axId val="1341933999"/>
        <c:axId val="133506879"/>
      </c:lineChart>
      <c:catAx>
        <c:axId val="1331198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crossAx val="133501055"/>
        <c:crosses val="autoZero"/>
        <c:auto val="1"/>
        <c:lblAlgn val="ctr"/>
        <c:lblOffset val="100"/>
        <c:noMultiLvlLbl val="0"/>
      </c:catAx>
      <c:valAx>
        <c:axId val="133501055"/>
        <c:scaling>
          <c:orientation val="minMax"/>
          <c:min val="2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B Nazanin" panose="00000400000000000000" pitchFamily="2" charset="-78"/>
                  </a:defRPr>
                </a:pPr>
                <a:r>
                  <a:rPr lang="fa-IR" sz="1100" b="1">
                    <a:cs typeface="B Nazanin" panose="00000400000000000000" pitchFamily="2" charset="-78"/>
                  </a:rPr>
                  <a:t>نرخ فروش کاتد (دلار)</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331198831"/>
        <c:crosses val="autoZero"/>
        <c:crossBetween val="between"/>
      </c:valAx>
      <c:valAx>
        <c:axId val="133506879"/>
        <c:scaling>
          <c:orientation val="minMax"/>
          <c:min val="0.5"/>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341933999"/>
        <c:crosses val="max"/>
        <c:crossBetween val="between"/>
      </c:valAx>
      <c:catAx>
        <c:axId val="1341933999"/>
        <c:scaling>
          <c:orientation val="minMax"/>
        </c:scaling>
        <c:delete val="1"/>
        <c:axPos val="b"/>
        <c:numFmt formatCode="General" sourceLinked="1"/>
        <c:majorTickMark val="out"/>
        <c:minorTickMark val="none"/>
        <c:tickLblPos val="nextTo"/>
        <c:crossAx val="133506879"/>
        <c:crosses val="autoZero"/>
        <c:auto val="1"/>
        <c:lblAlgn val="ctr"/>
        <c:lblOffset val="100"/>
        <c:noMultiLvlLbl val="0"/>
      </c:catAx>
      <c:spPr>
        <a:noFill/>
        <a:ln>
          <a:noFill/>
        </a:ln>
        <a:effectLst/>
      </c:spPr>
    </c:plotArea>
    <c:legend>
      <c:legendPos val="b"/>
      <c:legendEntry>
        <c:idx val="1"/>
        <c:txPr>
          <a:bodyPr rot="0" spcFirstLastPara="1" vertOverflow="ellipsis" vert="horz" wrap="square" anchor="ctr" anchorCtr="1"/>
          <a:lstStyle/>
          <a:p>
            <a:pPr>
              <a:defRPr sz="105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Entry>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r>
              <a:rPr lang="fa-IR" sz="1400" b="1">
                <a:cs typeface="B Nazanin" panose="00000400000000000000" pitchFamily="2" charset="-78"/>
              </a:rPr>
              <a:t>ترکیب بهای تمام شده</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endParaRPr lang="en-US"/>
        </a:p>
      </c:txPr>
    </c:title>
    <c:autoTitleDeleted val="0"/>
    <c:plotArea>
      <c:layout/>
      <c:barChart>
        <c:barDir val="col"/>
        <c:grouping val="percentStacked"/>
        <c:varyColors val="0"/>
        <c:ser>
          <c:idx val="0"/>
          <c:order val="0"/>
          <c:tx>
            <c:strRef>
              <c:f>charts!$B$64</c:f>
              <c:strCache>
                <c:ptCount val="1"/>
                <c:pt idx="0">
                  <c:v>مواد مستقیم مصرفی</c:v>
                </c:pt>
              </c:strCache>
            </c:strRef>
          </c:tx>
          <c:spPr>
            <a:solidFill>
              <a:schemeClr val="accent6">
                <a:lumMod val="75000"/>
              </a:schemeClr>
            </a:solidFill>
            <a:ln>
              <a:noFill/>
            </a:ln>
            <a:effectLst/>
          </c:spPr>
          <c:invertIfNegative val="0"/>
          <c:cat>
            <c:strRef>
              <c:f>charts!$C$63:$K$63</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charts!$C$64:$K$64</c:f>
              <c:numCache>
                <c:formatCode>General</c:formatCode>
                <c:ptCount val="8"/>
                <c:pt idx="0">
                  <c:v>4734711</c:v>
                </c:pt>
                <c:pt idx="1">
                  <c:v>11213652</c:v>
                </c:pt>
                <c:pt idx="2">
                  <c:v>23770103</c:v>
                </c:pt>
                <c:pt idx="3">
                  <c:v>47740074</c:v>
                </c:pt>
                <c:pt idx="4">
                  <c:v>33073517</c:v>
                </c:pt>
                <c:pt idx="5">
                  <c:v>9422817</c:v>
                </c:pt>
                <c:pt idx="6">
                  <c:v>16156795</c:v>
                </c:pt>
                <c:pt idx="7">
                  <c:v>14563825</c:v>
                </c:pt>
              </c:numCache>
            </c:numRef>
          </c:val>
          <c:extLst>
            <c:ext xmlns:c16="http://schemas.microsoft.com/office/drawing/2014/chart" uri="{C3380CC4-5D6E-409C-BE32-E72D297353CC}">
              <c16:uniqueId val="{00000000-CA94-4D04-AC06-54544FA4FB9F}"/>
            </c:ext>
          </c:extLst>
        </c:ser>
        <c:ser>
          <c:idx val="1"/>
          <c:order val="1"/>
          <c:tx>
            <c:strRef>
              <c:f>charts!$B$65</c:f>
              <c:strCache>
                <c:ptCount val="1"/>
                <c:pt idx="0">
                  <c:v>دستمزد مستقیم تولید</c:v>
                </c:pt>
              </c:strCache>
            </c:strRef>
          </c:tx>
          <c:spPr>
            <a:solidFill>
              <a:srgbClr val="C5994F"/>
            </a:solidFill>
            <a:ln>
              <a:noFill/>
            </a:ln>
            <a:effectLst/>
          </c:spPr>
          <c:invertIfNegative val="0"/>
          <c:cat>
            <c:strRef>
              <c:f>charts!$C$63:$K$63</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charts!$C$65:$K$65</c:f>
              <c:numCache>
                <c:formatCode>General</c:formatCode>
                <c:ptCount val="8"/>
                <c:pt idx="0">
                  <c:v>14432095</c:v>
                </c:pt>
                <c:pt idx="1">
                  <c:v>19690403</c:v>
                </c:pt>
                <c:pt idx="2">
                  <c:v>25299765</c:v>
                </c:pt>
                <c:pt idx="3">
                  <c:v>39339595</c:v>
                </c:pt>
                <c:pt idx="4">
                  <c:v>61299617</c:v>
                </c:pt>
                <c:pt idx="5">
                  <c:v>80408414</c:v>
                </c:pt>
                <c:pt idx="6">
                  <c:v>114948193</c:v>
                </c:pt>
                <c:pt idx="7">
                  <c:v>191162876</c:v>
                </c:pt>
              </c:numCache>
            </c:numRef>
          </c:val>
          <c:extLst>
            <c:ext xmlns:c16="http://schemas.microsoft.com/office/drawing/2014/chart" uri="{C3380CC4-5D6E-409C-BE32-E72D297353CC}">
              <c16:uniqueId val="{00000001-CA94-4D04-AC06-54544FA4FB9F}"/>
            </c:ext>
          </c:extLst>
        </c:ser>
        <c:ser>
          <c:idx val="2"/>
          <c:order val="2"/>
          <c:tx>
            <c:strRef>
              <c:f>charts!$B$66</c:f>
              <c:strCache>
                <c:ptCount val="1"/>
                <c:pt idx="0">
                  <c:v>سربار تولید</c:v>
                </c:pt>
              </c:strCache>
            </c:strRef>
          </c:tx>
          <c:spPr>
            <a:solidFill>
              <a:schemeClr val="accent3"/>
            </a:solidFill>
            <a:ln>
              <a:noFill/>
            </a:ln>
            <a:effectLst/>
          </c:spPr>
          <c:invertIfNegative val="0"/>
          <c:cat>
            <c:strRef>
              <c:f>charts!$C$63:$K$63</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charts!$C$66:$K$66</c:f>
              <c:numCache>
                <c:formatCode>General</c:formatCode>
                <c:ptCount val="8"/>
                <c:pt idx="0">
                  <c:v>43598591</c:v>
                </c:pt>
                <c:pt idx="1">
                  <c:v>61544567</c:v>
                </c:pt>
                <c:pt idx="2">
                  <c:v>98666604</c:v>
                </c:pt>
                <c:pt idx="3">
                  <c:v>191642036</c:v>
                </c:pt>
                <c:pt idx="4">
                  <c:v>305085250</c:v>
                </c:pt>
                <c:pt idx="5">
                  <c:v>477650450</c:v>
                </c:pt>
                <c:pt idx="6">
                  <c:v>777357479</c:v>
                </c:pt>
                <c:pt idx="7">
                  <c:v>1450074485</c:v>
                </c:pt>
              </c:numCache>
            </c:numRef>
          </c:val>
          <c:extLst>
            <c:ext xmlns:c16="http://schemas.microsoft.com/office/drawing/2014/chart" uri="{C3380CC4-5D6E-409C-BE32-E72D297353CC}">
              <c16:uniqueId val="{00000002-CA94-4D04-AC06-54544FA4FB9F}"/>
            </c:ext>
          </c:extLst>
        </c:ser>
        <c:dLbls>
          <c:showLegendKey val="0"/>
          <c:showVal val="0"/>
          <c:showCatName val="0"/>
          <c:showSerName val="0"/>
          <c:showPercent val="0"/>
          <c:showBubbleSize val="0"/>
        </c:dLbls>
        <c:gapWidth val="150"/>
        <c:overlap val="100"/>
        <c:axId val="1380441279"/>
        <c:axId val="133473599"/>
      </c:barChart>
      <c:catAx>
        <c:axId val="1380441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crossAx val="133473599"/>
        <c:crosses val="autoZero"/>
        <c:auto val="1"/>
        <c:lblAlgn val="ctr"/>
        <c:lblOffset val="100"/>
        <c:noMultiLvlLbl val="0"/>
      </c:catAx>
      <c:valAx>
        <c:axId val="13347359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380441279"/>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r>
              <a:rPr lang="fa-IR" sz="1400"/>
              <a:t>بهای تمام شده (دلار آزاد)</a:t>
            </a:r>
          </a:p>
        </c:rich>
      </c:tx>
      <c:overlay val="0"/>
      <c:spPr>
        <a:noFill/>
        <a:ln>
          <a:noFill/>
        </a:ln>
        <a:effectLst/>
      </c:spPr>
    </c:title>
    <c:autoTitleDeleted val="0"/>
    <c:plotArea>
      <c:layout/>
      <c:barChart>
        <c:barDir val="col"/>
        <c:grouping val="clustered"/>
        <c:varyColors val="0"/>
        <c:ser>
          <c:idx val="0"/>
          <c:order val="0"/>
          <c:tx>
            <c:strRef>
              <c:f>charts!$B$70</c:f>
              <c:strCache>
                <c:ptCount val="1"/>
                <c:pt idx="0">
                  <c:v>بهای تمام شده</c:v>
                </c:pt>
              </c:strCache>
            </c:strRef>
          </c:tx>
          <c:spPr>
            <a:solidFill>
              <a:srgbClr val="70AD47">
                <a:lumMod val="75000"/>
              </a:srgbClr>
            </a:solidFill>
            <a:ln>
              <a:noFill/>
            </a:ln>
            <a:effectLst/>
          </c:spPr>
          <c:invertIfNegative val="0"/>
          <c:cat>
            <c:strRef>
              <c:f>charts!$D$69:$K$69</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charts!$D$70:$K$70</c:f>
              <c:numCache>
                <c:formatCode>General</c:formatCode>
                <c:ptCount val="8"/>
                <c:pt idx="0">
                  <c:v>620474</c:v>
                </c:pt>
                <c:pt idx="1">
                  <c:v>720667</c:v>
                </c:pt>
                <c:pt idx="2">
                  <c:v>653405</c:v>
                </c:pt>
                <c:pt idx="3">
                  <c:v>1056351</c:v>
                </c:pt>
                <c:pt idx="4">
                  <c:v>1131961</c:v>
                </c:pt>
                <c:pt idx="5">
                  <c:v>1097279</c:v>
                </c:pt>
                <c:pt idx="6">
                  <c:v>1318990</c:v>
                </c:pt>
                <c:pt idx="7">
                  <c:v>1497483</c:v>
                </c:pt>
              </c:numCache>
            </c:numRef>
          </c:val>
          <c:extLst>
            <c:ext xmlns:c16="http://schemas.microsoft.com/office/drawing/2014/chart" uri="{C3380CC4-5D6E-409C-BE32-E72D297353CC}">
              <c16:uniqueId val="{00000000-B5FC-4D3F-B78F-3722047233E6}"/>
            </c:ext>
          </c:extLst>
        </c:ser>
        <c:dLbls>
          <c:showLegendKey val="0"/>
          <c:showVal val="0"/>
          <c:showCatName val="0"/>
          <c:showSerName val="0"/>
          <c:showPercent val="0"/>
          <c:showBubbleSize val="0"/>
        </c:dLbls>
        <c:gapWidth val="150"/>
        <c:axId val="1153125503"/>
        <c:axId val="1328976703"/>
      </c:barChart>
      <c:lineChart>
        <c:grouping val="standard"/>
        <c:varyColors val="0"/>
        <c:ser>
          <c:idx val="1"/>
          <c:order val="1"/>
          <c:tx>
            <c:strRef>
              <c:f>charts!$B$72</c:f>
              <c:strCache>
                <c:ptCount val="1"/>
                <c:pt idx="0">
                  <c:v>بهای تولید هر تن کاتد</c:v>
                </c:pt>
              </c:strCache>
            </c:strRef>
          </c:tx>
          <c:spPr>
            <a:ln w="34925">
              <a:solidFill>
                <a:srgbClr val="A5A5A5"/>
              </a:solidFill>
            </a:ln>
          </c:spPr>
          <c:marker>
            <c:symbol val="none"/>
          </c:marker>
          <c:dLbls>
            <c:dLbl>
              <c:idx val="0"/>
              <c:layout>
                <c:manualLayout>
                  <c:x val="-4.0221216691804923E-3"/>
                  <c:y val="-8.49450031269126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5FC-4D3F-B78F-3722047233E6}"/>
                </c:ext>
              </c:extLst>
            </c:dLbl>
            <c:dLbl>
              <c:idx val="1"/>
              <c:layout>
                <c:manualLayout>
                  <c:x val="-7.3738045440115802E-17"/>
                  <c:y val="-2.7303751005079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5FC-4D3F-B78F-3722047233E6}"/>
                </c:ext>
              </c:extLst>
            </c:dLbl>
            <c:dLbl>
              <c:idx val="2"/>
              <c:layout>
                <c:manualLayout>
                  <c:x val="1.6088486676721896E-2"/>
                  <c:y val="-6.37087523451843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5FC-4D3F-B78F-3722047233E6}"/>
                </c:ext>
              </c:extLst>
            </c:dLbl>
            <c:dLbl>
              <c:idx val="3"/>
              <c:layout>
                <c:manualLayout>
                  <c:x val="-9.6530920060331898E-2"/>
                  <c:y val="-4.85400017868071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5FC-4D3F-B78F-3722047233E6}"/>
                </c:ext>
              </c:extLst>
            </c:dLbl>
            <c:dLbl>
              <c:idx val="4"/>
              <c:layout>
                <c:manualLayout>
                  <c:x val="-6.0331825037707391E-2"/>
                  <c:y val="-0.136518755025395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5FC-4D3F-B78F-3722047233E6}"/>
                </c:ext>
              </c:extLst>
            </c:dLbl>
            <c:dLbl>
              <c:idx val="5"/>
              <c:layout>
                <c:manualLayout>
                  <c:x val="-6.2342885872297714E-2"/>
                  <c:y val="-0.115282504243667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5FC-4D3F-B78F-3722047233E6}"/>
                </c:ext>
              </c:extLst>
            </c:dLbl>
            <c:dLbl>
              <c:idx val="6"/>
              <c:layout>
                <c:manualLayout>
                  <c:x val="-9.2508798391151337E-2"/>
                  <c:y val="-2.42700008934035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5FC-4D3F-B78F-3722047233E6}"/>
                </c:ext>
              </c:extLst>
            </c:dLbl>
            <c:dLbl>
              <c:idx val="7"/>
              <c:layout>
                <c:manualLayout>
                  <c:x val="-3.9063401130377949E-2"/>
                  <c:y val="-8.1081059512380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5FC-4D3F-B78F-3722047233E6}"/>
                </c:ext>
              </c:extLst>
            </c:dLbl>
            <c:numFmt formatCode="#,##0" sourceLinked="0"/>
            <c:spPr>
              <a:noFill/>
              <a:ln>
                <a:noFill/>
              </a:ln>
              <a:effectLst/>
            </c:spPr>
            <c:txPr>
              <a:bodyPr wrap="square" lIns="38100" tIns="19050" rIns="38100" bIns="19050" anchor="ctr">
                <a:spAutoFit/>
              </a:bodyPr>
              <a:lstStyle/>
              <a:p>
                <a:pPr>
                  <a:defRPr sz="1050" b="1">
                    <a:latin typeface="IPT Nazanin" panose="00000400000000000000" pitchFamily="2" charset="2"/>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charts!$D$69:$K$69</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charts!$D$72:$K$72</c:f>
              <c:numCache>
                <c:formatCode>General</c:formatCode>
                <c:ptCount val="8"/>
                <c:pt idx="0">
                  <c:v>2508.1411894059438</c:v>
                </c:pt>
                <c:pt idx="1">
                  <c:v>2881.1467545136165</c:v>
                </c:pt>
                <c:pt idx="2">
                  <c:v>2331.2497101123517</c:v>
                </c:pt>
                <c:pt idx="3">
                  <c:v>3706.3386804766114</c:v>
                </c:pt>
                <c:pt idx="4">
                  <c:v>3773.0775640811971</c:v>
                </c:pt>
                <c:pt idx="5">
                  <c:v>3796.3796521504464</c:v>
                </c:pt>
                <c:pt idx="6">
                  <c:v>4501.8567313337062</c:v>
                </c:pt>
                <c:pt idx="7">
                  <c:v>4605.4188494352729</c:v>
                </c:pt>
              </c:numCache>
            </c:numRef>
          </c:val>
          <c:smooth val="1"/>
          <c:extLst>
            <c:ext xmlns:c16="http://schemas.microsoft.com/office/drawing/2014/chart" uri="{C3380CC4-5D6E-409C-BE32-E72D297353CC}">
              <c16:uniqueId val="{00000008-B5FC-4D3F-B78F-3722047233E6}"/>
            </c:ext>
          </c:extLst>
        </c:ser>
        <c:dLbls>
          <c:showLegendKey val="0"/>
          <c:showVal val="0"/>
          <c:showCatName val="0"/>
          <c:showSerName val="0"/>
          <c:showPercent val="0"/>
          <c:showBubbleSize val="0"/>
        </c:dLbls>
        <c:marker val="1"/>
        <c:smooth val="0"/>
        <c:axId val="1881387727"/>
        <c:axId val="1878065855"/>
      </c:lineChart>
      <c:catAx>
        <c:axId val="1153125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328976703"/>
        <c:crosses val="autoZero"/>
        <c:auto val="1"/>
        <c:lblAlgn val="ctr"/>
        <c:lblOffset val="100"/>
        <c:noMultiLvlLbl val="0"/>
      </c:catAx>
      <c:valAx>
        <c:axId val="13289767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r>
                  <a:rPr lang="fa-IR" sz="1050" b="1">
                    <a:cs typeface="B Nazanin" panose="00000400000000000000" pitchFamily="2" charset="-78"/>
                  </a:rPr>
                  <a:t>مبلغ بهای تمام شده (میلیون دلار)</a:t>
                </a:r>
              </a:p>
            </c:rich>
          </c:tx>
          <c:overlay val="0"/>
          <c:spPr>
            <a:noFill/>
            <a:ln>
              <a:noFill/>
            </a:ln>
            <a:effectLst/>
          </c:sp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153125503"/>
        <c:crosses val="autoZero"/>
        <c:crossBetween val="between"/>
        <c:dispUnits>
          <c:builtInUnit val="thousands"/>
        </c:dispUnits>
      </c:valAx>
      <c:valAx>
        <c:axId val="1878065855"/>
        <c:scaling>
          <c:orientation val="minMax"/>
          <c:min val="1500"/>
        </c:scaling>
        <c:delete val="0"/>
        <c:axPos val="r"/>
        <c:title>
          <c:tx>
            <c:rich>
              <a:bodyPr/>
              <a:lstStyle/>
              <a:p>
                <a:pPr algn="ctr" rtl="1">
                  <a:defRPr lang="fa-IR" sz="1050" b="1" i="0" u="none" strike="noStrike" kern="1200" baseline="0">
                    <a:solidFill>
                      <a:sysClr val="windowText" lastClr="000000">
                        <a:lumMod val="65000"/>
                        <a:lumOff val="35000"/>
                      </a:sysClr>
                    </a:solidFill>
                    <a:latin typeface="+mn-lt"/>
                    <a:ea typeface="+mn-ea"/>
                    <a:cs typeface="B Nazanin" panose="00000400000000000000" pitchFamily="2" charset="-78"/>
                  </a:defRPr>
                </a:pPr>
                <a:r>
                  <a:rPr lang="fa-IR" sz="1050" b="1" i="0" u="none" strike="noStrike" kern="1200" baseline="0">
                    <a:solidFill>
                      <a:sysClr val="windowText" lastClr="000000">
                        <a:lumMod val="65000"/>
                        <a:lumOff val="35000"/>
                      </a:sysClr>
                    </a:solidFill>
                    <a:latin typeface="+mn-lt"/>
                    <a:ea typeface="+mn-ea"/>
                    <a:cs typeface="B Nazanin" panose="00000400000000000000" pitchFamily="2" charset="-78"/>
                  </a:rPr>
                  <a:t>بهای تولید هر تن کاتد (دلار)</a:t>
                </a:r>
              </a:p>
            </c:rich>
          </c:tx>
          <c:overlay val="0"/>
        </c:title>
        <c:numFmt formatCode="#,##0" sourceLinked="0"/>
        <c:majorTickMark val="out"/>
        <c:minorTickMark val="none"/>
        <c:tickLblPos val="nextTo"/>
        <c:txPr>
          <a:bodyPr/>
          <a:lstStyle/>
          <a:p>
            <a:pPr algn="ctr">
              <a:defRPr lang="en-US"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881387727"/>
        <c:crosses val="max"/>
        <c:crossBetween val="between"/>
      </c:valAx>
      <c:catAx>
        <c:axId val="1881387727"/>
        <c:scaling>
          <c:orientation val="minMax"/>
        </c:scaling>
        <c:delete val="1"/>
        <c:axPos val="b"/>
        <c:numFmt formatCode="General" sourceLinked="1"/>
        <c:majorTickMark val="out"/>
        <c:minorTickMark val="none"/>
        <c:tickLblPos val="nextTo"/>
        <c:crossAx val="1878065855"/>
        <c:crosses val="autoZero"/>
        <c:auto val="1"/>
        <c:lblAlgn val="ctr"/>
        <c:lblOffset val="100"/>
        <c:noMultiLvlLbl val="0"/>
      </c:catAx>
    </c:plotArea>
    <c:plotVisOnly val="1"/>
    <c:dispBlanksAs val="gap"/>
    <c:showDLblsOverMax val="0"/>
    <c:extLst/>
  </c:chart>
  <c:txPr>
    <a:bodyPr/>
    <a:lstStyle/>
    <a:p>
      <a:pPr>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IPT Nazanin" panose="00000400000000000000" pitchFamily="2" charset="2"/>
                <a:ea typeface="+mn-ea"/>
                <a:cs typeface="B Nazanin" panose="00000400000000000000" pitchFamily="2" charset="-78"/>
              </a:defRPr>
            </a:pPr>
            <a:r>
              <a:rPr lang="fa-IR" b="1">
                <a:latin typeface="IPT Nazanin" panose="00000400000000000000" pitchFamily="2" charset="2"/>
                <a:cs typeface="B Nazanin" panose="00000400000000000000" pitchFamily="2" charset="-78"/>
              </a:rPr>
              <a:t>بهای تولید و سود هر تن کاتد</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title>
    <c:autoTitleDeleted val="0"/>
    <c:plotArea>
      <c:layout/>
      <c:barChart>
        <c:barDir val="col"/>
        <c:grouping val="stacked"/>
        <c:varyColors val="0"/>
        <c:ser>
          <c:idx val="1"/>
          <c:order val="0"/>
          <c:tx>
            <c:strRef>
              <c:f>charts!$B$74</c:f>
              <c:strCache>
                <c:ptCount val="1"/>
                <c:pt idx="0">
                  <c:v>سود دلاری تولید هر تن کاتد</c:v>
                </c:pt>
              </c:strCache>
            </c:strRef>
          </c:tx>
          <c:spPr>
            <a:solidFill>
              <a:srgbClr val="C5994F"/>
            </a:solidFill>
            <a:ln>
              <a:noFill/>
            </a:ln>
            <a:effectLst/>
          </c:spPr>
          <c:invertIfNegative val="0"/>
          <c:dLbls>
            <c:dLbl>
              <c:idx val="0"/>
              <c:tx>
                <c:rich>
                  <a:bodyPr/>
                  <a:lstStyle/>
                  <a:p>
                    <a:fld id="{64A51367-4F45-48CA-96F8-81FA23C56DA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8D3B-4DEE-80F3-62E6B1CC44A4}"/>
                </c:ext>
              </c:extLst>
            </c:dLbl>
            <c:dLbl>
              <c:idx val="1"/>
              <c:tx>
                <c:rich>
                  <a:bodyPr/>
                  <a:lstStyle/>
                  <a:p>
                    <a:fld id="{47913701-4E91-490C-9A9F-E205A439299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D3B-4DEE-80F3-62E6B1CC44A4}"/>
                </c:ext>
              </c:extLst>
            </c:dLbl>
            <c:dLbl>
              <c:idx val="2"/>
              <c:tx>
                <c:rich>
                  <a:bodyPr/>
                  <a:lstStyle/>
                  <a:p>
                    <a:fld id="{02058F4B-1BFE-4686-86D7-904914FBBD1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8D3B-4DEE-80F3-62E6B1CC44A4}"/>
                </c:ext>
              </c:extLst>
            </c:dLbl>
            <c:dLbl>
              <c:idx val="3"/>
              <c:tx>
                <c:rich>
                  <a:bodyPr/>
                  <a:lstStyle/>
                  <a:p>
                    <a:fld id="{4E11FF6E-2832-4D81-B58E-C6918CB521B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8D3B-4DEE-80F3-62E6B1CC44A4}"/>
                </c:ext>
              </c:extLst>
            </c:dLbl>
            <c:dLbl>
              <c:idx val="4"/>
              <c:tx>
                <c:rich>
                  <a:bodyPr/>
                  <a:lstStyle/>
                  <a:p>
                    <a:fld id="{F215DD09-0894-4DB7-9EA3-4990EE286DD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8D3B-4DEE-80F3-62E6B1CC44A4}"/>
                </c:ext>
              </c:extLst>
            </c:dLbl>
            <c:dLbl>
              <c:idx val="5"/>
              <c:tx>
                <c:rich>
                  <a:bodyPr/>
                  <a:lstStyle/>
                  <a:p>
                    <a:fld id="{CE447D8A-720B-4848-8C0C-C86D34D58CA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D3B-4DEE-80F3-62E6B1CC44A4}"/>
                </c:ext>
              </c:extLst>
            </c:dLbl>
            <c:dLbl>
              <c:idx val="6"/>
              <c:tx>
                <c:rich>
                  <a:bodyPr/>
                  <a:lstStyle/>
                  <a:p>
                    <a:fld id="{55EC0964-16C1-445A-A77E-E9C789FD424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8D3B-4DEE-80F3-62E6B1CC44A4}"/>
                </c:ext>
              </c:extLst>
            </c:dLbl>
            <c:dLbl>
              <c:idx val="7"/>
              <c:tx>
                <c:rich>
                  <a:bodyPr/>
                  <a:lstStyle/>
                  <a:p>
                    <a:fld id="{08658E6B-8DA1-4ED6-9632-18BAE81CAD7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8D3B-4DEE-80F3-62E6B1CC44A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IPT Nazanin" panose="00000400000000000000" pitchFamily="2" charset="2"/>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charts!$D$69:$K$69</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charts!$D$74:$K$74</c:f>
              <c:numCache>
                <c:formatCode>General</c:formatCode>
                <c:ptCount val="8"/>
                <c:pt idx="0">
                  <c:v>1672.8588105940562</c:v>
                </c:pt>
                <c:pt idx="1">
                  <c:v>2440.8532454863835</c:v>
                </c:pt>
                <c:pt idx="2">
                  <c:v>3696.7502898876483</c:v>
                </c:pt>
                <c:pt idx="3">
                  <c:v>5126.6613195233886</c:v>
                </c:pt>
                <c:pt idx="4">
                  <c:v>3954.9224359188029</c:v>
                </c:pt>
                <c:pt idx="5">
                  <c:v>3658.6203478495536</c:v>
                </c:pt>
                <c:pt idx="6">
                  <c:v>3157.1432686662938</c:v>
                </c:pt>
                <c:pt idx="7">
                  <c:v>4238.5811505647271</c:v>
                </c:pt>
              </c:numCache>
            </c:numRef>
          </c:val>
          <c:extLst>
            <c:ext xmlns:c15="http://schemas.microsoft.com/office/drawing/2012/chart" uri="{02D57815-91ED-43cb-92C2-25804820EDAC}">
              <c15:datalabelsRange>
                <c15:f>charts!$D$75:$K$75</c15:f>
                <c15:dlblRangeCache>
                  <c:ptCount val="8"/>
                  <c:pt idx="0">
                    <c:v>40%</c:v>
                  </c:pt>
                  <c:pt idx="1">
                    <c:v>46%</c:v>
                  </c:pt>
                  <c:pt idx="2">
                    <c:v>61%</c:v>
                  </c:pt>
                  <c:pt idx="3">
                    <c:v>58%</c:v>
                  </c:pt>
                  <c:pt idx="4">
                    <c:v>51%</c:v>
                  </c:pt>
                  <c:pt idx="5">
                    <c:v>49%</c:v>
                  </c:pt>
                  <c:pt idx="6">
                    <c:v>41%</c:v>
                  </c:pt>
                  <c:pt idx="7">
                    <c:v>48%</c:v>
                  </c:pt>
                </c15:dlblRangeCache>
              </c15:datalabelsRange>
            </c:ext>
            <c:ext xmlns:c16="http://schemas.microsoft.com/office/drawing/2014/chart" uri="{C3380CC4-5D6E-409C-BE32-E72D297353CC}">
              <c16:uniqueId val="{00000008-8D3B-4DEE-80F3-62E6B1CC44A4}"/>
            </c:ext>
          </c:extLst>
        </c:ser>
        <c:ser>
          <c:idx val="0"/>
          <c:order val="1"/>
          <c:tx>
            <c:strRef>
              <c:f>charts!$B$72</c:f>
              <c:strCache>
                <c:ptCount val="1"/>
                <c:pt idx="0">
                  <c:v>بهای تولید هر تن کاتد</c:v>
                </c:pt>
              </c:strCache>
            </c:strRef>
          </c:tx>
          <c:spPr>
            <a:solidFill>
              <a:schemeClr val="accent6">
                <a:lumMod val="75000"/>
              </a:schemeClr>
            </a:solidFill>
            <a:ln>
              <a:noFill/>
            </a:ln>
            <a:effectLst/>
          </c:spPr>
          <c:invertIfNegative val="0"/>
          <c:cat>
            <c:strRef>
              <c:f>charts!$D$69:$K$69</c:f>
              <c:strCache>
                <c:ptCount val="8"/>
                <c:pt idx="0">
                  <c:v>سال 1397</c:v>
                </c:pt>
                <c:pt idx="1">
                  <c:v>سال 1398</c:v>
                </c:pt>
                <c:pt idx="2">
                  <c:v>سال 1399</c:v>
                </c:pt>
                <c:pt idx="3">
                  <c:v>سال 1400</c:v>
                </c:pt>
                <c:pt idx="4">
                  <c:v>سال 1401</c:v>
                </c:pt>
                <c:pt idx="5">
                  <c:v>سال 1402</c:v>
                </c:pt>
                <c:pt idx="6">
                  <c:v>سال 1403</c:v>
                </c:pt>
                <c:pt idx="7">
                  <c:v>سال 1404</c:v>
                </c:pt>
              </c:strCache>
            </c:strRef>
          </c:cat>
          <c:val>
            <c:numRef>
              <c:f>charts!$D$72:$K$72</c:f>
              <c:numCache>
                <c:formatCode>General</c:formatCode>
                <c:ptCount val="8"/>
                <c:pt idx="0">
                  <c:v>2508.1411894059438</c:v>
                </c:pt>
                <c:pt idx="1">
                  <c:v>2881.1467545136165</c:v>
                </c:pt>
                <c:pt idx="2">
                  <c:v>2331.2497101123517</c:v>
                </c:pt>
                <c:pt idx="3">
                  <c:v>3706.3386804766114</c:v>
                </c:pt>
                <c:pt idx="4">
                  <c:v>3773.0775640811971</c:v>
                </c:pt>
                <c:pt idx="5">
                  <c:v>3796.3796521504464</c:v>
                </c:pt>
                <c:pt idx="6">
                  <c:v>4501.8567313337062</c:v>
                </c:pt>
                <c:pt idx="7">
                  <c:v>4605.4188494352729</c:v>
                </c:pt>
              </c:numCache>
            </c:numRef>
          </c:val>
          <c:extLst>
            <c:ext xmlns:c16="http://schemas.microsoft.com/office/drawing/2014/chart" uri="{C3380CC4-5D6E-409C-BE32-E72D297353CC}">
              <c16:uniqueId val="{00000009-8D3B-4DEE-80F3-62E6B1CC44A4}"/>
            </c:ext>
          </c:extLst>
        </c:ser>
        <c:dLbls>
          <c:showLegendKey val="0"/>
          <c:showVal val="0"/>
          <c:showCatName val="0"/>
          <c:showSerName val="0"/>
          <c:showPercent val="0"/>
          <c:showBubbleSize val="0"/>
        </c:dLbls>
        <c:gapWidth val="150"/>
        <c:overlap val="100"/>
        <c:axId val="1731756719"/>
        <c:axId val="1737102687"/>
      </c:barChart>
      <c:catAx>
        <c:axId val="17317567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lgn="ctr">
              <a:defRPr lang="en-US"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737102687"/>
        <c:crosses val="autoZero"/>
        <c:auto val="1"/>
        <c:lblAlgn val="ctr"/>
        <c:lblOffset val="100"/>
        <c:noMultiLvlLbl val="0"/>
      </c:catAx>
      <c:valAx>
        <c:axId val="17371026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7317567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fa-IR" sz="1400" b="1" i="0" u="none" strike="noStrike" kern="1200" spc="0" baseline="0">
                <a:solidFill>
                  <a:sysClr val="windowText" lastClr="000000">
                    <a:lumMod val="65000"/>
                    <a:lumOff val="35000"/>
                  </a:sysClr>
                </a:solidFill>
                <a:latin typeface="IPT Nazanin" panose="00000400000000000000" pitchFamily="2" charset="2"/>
                <a:ea typeface="+mn-ea"/>
                <a:cs typeface="B Nazanin" panose="00000400000000000000" pitchFamily="2" charset="-78"/>
              </a:defRPr>
            </a:pPr>
            <a:r>
              <a:rPr lang="fa-IR" sz="1400" b="1" i="0" u="none" strike="noStrike" kern="1200" spc="0" baseline="0">
                <a:solidFill>
                  <a:sysClr val="windowText" lastClr="000000">
                    <a:lumMod val="65000"/>
                    <a:lumOff val="35000"/>
                  </a:sysClr>
                </a:solidFill>
                <a:latin typeface="IPT Nazanin" panose="00000400000000000000" pitchFamily="2" charset="2"/>
                <a:ea typeface="+mn-ea"/>
                <a:cs typeface="B Nazanin" panose="00000400000000000000" pitchFamily="2" charset="-78"/>
              </a:rPr>
              <a:t>حقوق و عوارض دولتی (دلار آزاد)</a:t>
            </a:r>
          </a:p>
        </c:rich>
      </c:tx>
      <c:overlay val="0"/>
      <c:spPr>
        <a:noFill/>
        <a:ln>
          <a:noFill/>
        </a:ln>
        <a:effectLst/>
      </c:spPr>
      <c:txPr>
        <a:bodyPr rot="0" spcFirstLastPara="1" vertOverflow="ellipsis" vert="horz" wrap="square" anchor="ctr" anchorCtr="1"/>
        <a:lstStyle/>
        <a:p>
          <a:pPr algn="ctr" rtl="0">
            <a:defRPr lang="fa-IR" sz="1400" b="1" i="0" u="none" strike="noStrike" kern="1200" spc="0" baseline="0">
              <a:solidFill>
                <a:sysClr val="windowText" lastClr="000000">
                  <a:lumMod val="65000"/>
                  <a:lumOff val="35000"/>
                </a:sysClr>
              </a:solidFill>
              <a:latin typeface="IPT Nazanin" panose="00000400000000000000" pitchFamily="2" charset="2"/>
              <a:ea typeface="+mn-ea"/>
              <a:cs typeface="B Nazanin" panose="00000400000000000000" pitchFamily="2" charset="-78"/>
            </a:defRPr>
          </a:pPr>
          <a:endParaRPr lang="en-US"/>
        </a:p>
      </c:txPr>
    </c:title>
    <c:autoTitleDeleted val="0"/>
    <c:plotArea>
      <c:layout/>
      <c:barChart>
        <c:barDir val="col"/>
        <c:grouping val="clustered"/>
        <c:varyColors val="0"/>
        <c:ser>
          <c:idx val="0"/>
          <c:order val="0"/>
          <c:tx>
            <c:strRef>
              <c:f>charts!$B$106</c:f>
              <c:strCache>
                <c:ptCount val="1"/>
                <c:pt idx="0">
                  <c:v>عوارض دولتی</c:v>
                </c:pt>
              </c:strCache>
            </c:strRef>
          </c:tx>
          <c:spPr>
            <a:solidFill>
              <a:schemeClr val="accent6">
                <a:lumMod val="75000"/>
              </a:schemeClr>
            </a:solidFill>
            <a:ln>
              <a:noFill/>
            </a:ln>
            <a:effectLst/>
          </c:spPr>
          <c:invertIfNegative val="0"/>
          <c:cat>
            <c:strRef>
              <c:f>charts!$C$104:$H$104</c:f>
              <c:strCache>
                <c:ptCount val="6"/>
                <c:pt idx="0">
                  <c:v>سال 1399</c:v>
                </c:pt>
                <c:pt idx="1">
                  <c:v>سال 1400</c:v>
                </c:pt>
                <c:pt idx="2">
                  <c:v>سال 1401</c:v>
                </c:pt>
                <c:pt idx="3">
                  <c:v>سال 1402</c:v>
                </c:pt>
                <c:pt idx="4">
                  <c:v>سال 1403</c:v>
                </c:pt>
                <c:pt idx="5">
                  <c:v>سال 1404</c:v>
                </c:pt>
              </c:strCache>
            </c:strRef>
          </c:cat>
          <c:val>
            <c:numRef>
              <c:f>charts!$C$106:$H$106</c:f>
              <c:numCache>
                <c:formatCode>#,##0_);[Red]\(#,##0\)</c:formatCode>
                <c:ptCount val="6"/>
                <c:pt idx="0">
                  <c:v>127846746.15881327</c:v>
                </c:pt>
                <c:pt idx="1">
                  <c:v>214276381.16678604</c:v>
                </c:pt>
                <c:pt idx="2">
                  <c:v>206141701.38003343</c:v>
                </c:pt>
                <c:pt idx="3">
                  <c:v>240867161.29668328</c:v>
                </c:pt>
                <c:pt idx="4">
                  <c:v>291671691.23019338</c:v>
                </c:pt>
                <c:pt idx="5">
                  <c:v>359347034.92211723</c:v>
                </c:pt>
              </c:numCache>
            </c:numRef>
          </c:val>
          <c:extLst>
            <c:ext xmlns:c16="http://schemas.microsoft.com/office/drawing/2014/chart" uri="{C3380CC4-5D6E-409C-BE32-E72D297353CC}">
              <c16:uniqueId val="{00000000-1EA2-46A7-9B1A-D78088D033F1}"/>
            </c:ext>
          </c:extLst>
        </c:ser>
        <c:dLbls>
          <c:showLegendKey val="0"/>
          <c:showVal val="0"/>
          <c:showCatName val="0"/>
          <c:showSerName val="0"/>
          <c:showPercent val="0"/>
          <c:showBubbleSize val="0"/>
        </c:dLbls>
        <c:gapWidth val="219"/>
        <c:overlap val="-27"/>
        <c:axId val="1891187439"/>
        <c:axId val="1737102271"/>
      </c:barChart>
      <c:lineChart>
        <c:grouping val="standard"/>
        <c:varyColors val="0"/>
        <c:ser>
          <c:idx val="1"/>
          <c:order val="1"/>
          <c:tx>
            <c:strRef>
              <c:f>charts!$B$108</c:f>
              <c:strCache>
                <c:ptCount val="1"/>
                <c:pt idx="0">
                  <c:v>عوارض دولتی به ازای هر تن کاتد</c:v>
                </c:pt>
              </c:strCache>
            </c:strRef>
          </c:tx>
          <c:spPr>
            <a:ln w="38100" cap="rnd">
              <a:solidFill>
                <a:schemeClr val="accent3"/>
              </a:solidFill>
              <a:round/>
            </a:ln>
            <a:effectLst/>
          </c:spPr>
          <c:marker>
            <c:symbol val="none"/>
          </c:marker>
          <c:dLbls>
            <c:dLbl>
              <c:idx val="0"/>
              <c:layout>
                <c:manualLayout>
                  <c:x val="-2.9599939052093967E-2"/>
                  <c:y val="-6.60800675052795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A2-46A7-9B1A-D78088D033F1}"/>
                </c:ext>
              </c:extLst>
            </c:dLbl>
            <c:dLbl>
              <c:idx val="1"/>
              <c:layout>
                <c:manualLayout>
                  <c:x val="-3.8849920005873374E-2"/>
                  <c:y val="-6.89531139185525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EA2-46A7-9B1A-D78088D033F1}"/>
                </c:ext>
              </c:extLst>
            </c:dLbl>
            <c:dLbl>
              <c:idx val="2"/>
              <c:layout>
                <c:manualLayout>
                  <c:x val="-1.8499961907558819E-2"/>
                  <c:y val="-7.46992067450986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EA2-46A7-9B1A-D78088D033F1}"/>
                </c:ext>
              </c:extLst>
            </c:dLbl>
            <c:dLbl>
              <c:idx val="3"/>
              <c:layout>
                <c:manualLayout>
                  <c:x val="-2.9599939052093998E-2"/>
                  <c:y val="-6.32070210920064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EA2-46A7-9B1A-D78088D033F1}"/>
                </c:ext>
              </c:extLst>
            </c:dLbl>
            <c:dLbl>
              <c:idx val="4"/>
              <c:layout>
                <c:manualLayout>
                  <c:x val="-2.9599939052093998E-2"/>
                  <c:y val="-9.19374852247367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EA2-46A7-9B1A-D78088D033F1}"/>
                </c:ext>
              </c:extLst>
            </c:dLbl>
            <c:dLbl>
              <c:idx val="5"/>
              <c:layout>
                <c:manualLayout>
                  <c:x val="-2.4049950479826374E-2"/>
                  <c:y val="-6.32070210920064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EA2-46A7-9B1A-D78088D033F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IPT Nazanin" panose="00000400000000000000" pitchFamily="2" charset="2"/>
                    <a:ea typeface="+mn-ea"/>
                    <a:cs typeface="B Nazanin" panose="00000400000000000000" pitchFamily="2"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charts!$C$104:$H$104</c:f>
              <c:strCache>
                <c:ptCount val="6"/>
                <c:pt idx="0">
                  <c:v>سال 1399</c:v>
                </c:pt>
                <c:pt idx="1">
                  <c:v>سال 1400</c:v>
                </c:pt>
                <c:pt idx="2">
                  <c:v>سال 1401</c:v>
                </c:pt>
                <c:pt idx="3">
                  <c:v>سال 1402</c:v>
                </c:pt>
                <c:pt idx="4">
                  <c:v>سال 1403</c:v>
                </c:pt>
                <c:pt idx="5">
                  <c:v>سال 1404</c:v>
                </c:pt>
              </c:strCache>
            </c:strRef>
          </c:cat>
          <c:val>
            <c:numRef>
              <c:f>charts!$C$108:$H$108</c:f>
              <c:numCache>
                <c:formatCode>#,##0_);[Red]\(#,##0\)</c:formatCode>
                <c:ptCount val="6"/>
                <c:pt idx="0">
                  <c:v>456.13775517717318</c:v>
                </c:pt>
                <c:pt idx="1">
                  <c:v>751.81529608151948</c:v>
                </c:pt>
                <c:pt idx="2">
                  <c:v>687.11610073008706</c:v>
                </c:pt>
                <c:pt idx="3">
                  <c:v>833.35522690033065</c:v>
                </c:pt>
                <c:pt idx="4">
                  <c:v>995.50729459975628</c:v>
                </c:pt>
                <c:pt idx="5">
                  <c:v>1277.7873842465392</c:v>
                </c:pt>
              </c:numCache>
            </c:numRef>
          </c:val>
          <c:smooth val="1"/>
          <c:extLst>
            <c:ext xmlns:c16="http://schemas.microsoft.com/office/drawing/2014/chart" uri="{C3380CC4-5D6E-409C-BE32-E72D297353CC}">
              <c16:uniqueId val="{00000001-1EA2-46A7-9B1A-D78088D033F1}"/>
            </c:ext>
          </c:extLst>
        </c:ser>
        <c:dLbls>
          <c:showLegendKey val="0"/>
          <c:showVal val="0"/>
          <c:showCatName val="0"/>
          <c:showSerName val="0"/>
          <c:showPercent val="0"/>
          <c:showBubbleSize val="0"/>
        </c:dLbls>
        <c:marker val="1"/>
        <c:smooth val="0"/>
        <c:axId val="1891205039"/>
        <c:axId val="1737106847"/>
      </c:lineChart>
      <c:catAx>
        <c:axId val="1891187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lgn="ctr">
              <a:defRPr lang="en-US"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737102271"/>
        <c:crosses val="autoZero"/>
        <c:auto val="1"/>
        <c:lblAlgn val="ctr"/>
        <c:lblOffset val="100"/>
        <c:noMultiLvlLbl val="0"/>
      </c:catAx>
      <c:valAx>
        <c:axId val="1737102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lgn="ctr" rtl="1">
                  <a:defRPr lang="fa-IR" sz="1100" b="1" i="0" u="none" strike="noStrike" kern="1200" baseline="0">
                    <a:solidFill>
                      <a:sysClr val="windowText" lastClr="000000">
                        <a:lumMod val="65000"/>
                        <a:lumOff val="35000"/>
                      </a:sysClr>
                    </a:solidFill>
                    <a:latin typeface="+mn-lt"/>
                    <a:ea typeface="+mn-ea"/>
                    <a:cs typeface="B Nazanin" panose="00000400000000000000" pitchFamily="2" charset="-78"/>
                  </a:defRPr>
                </a:pPr>
                <a:r>
                  <a:rPr lang="fa-IR" sz="1100" b="1" i="0" u="none" strike="noStrike" kern="1200" baseline="0">
                    <a:solidFill>
                      <a:sysClr val="windowText" lastClr="000000">
                        <a:lumMod val="65000"/>
                        <a:lumOff val="35000"/>
                      </a:sysClr>
                    </a:solidFill>
                    <a:latin typeface="+mn-lt"/>
                    <a:ea typeface="+mn-ea"/>
                    <a:cs typeface="B Nazanin" panose="00000400000000000000" pitchFamily="2" charset="-78"/>
                  </a:rPr>
                  <a:t>مبلغ عوارض دولتی (دلار)</a:t>
                </a:r>
              </a:p>
            </c:rich>
          </c:tx>
          <c:overlay val="0"/>
          <c:spPr>
            <a:noFill/>
            <a:ln>
              <a:noFill/>
            </a:ln>
            <a:effectLst/>
          </c:spPr>
          <c:txPr>
            <a:bodyPr rot="-5400000" spcFirstLastPara="1" vertOverflow="ellipsis" vert="horz" wrap="square" anchor="ctr" anchorCtr="1"/>
            <a:lstStyle/>
            <a:p>
              <a:pPr algn="ctr" rtl="1">
                <a:defRPr lang="fa-IR" sz="1100" b="1" i="0" u="none" strike="noStrike" kern="1200" baseline="0">
                  <a:solidFill>
                    <a:sysClr val="windowText" lastClr="000000">
                      <a:lumMod val="65000"/>
                      <a:lumOff val="35000"/>
                    </a:sysClr>
                  </a:solidFill>
                  <a:latin typeface="+mn-lt"/>
                  <a:ea typeface="+mn-ea"/>
                  <a:cs typeface="B Nazanin" panose="00000400000000000000" pitchFamily="2" charset="-78"/>
                </a:defRPr>
              </a:pPr>
              <a:endParaRPr lang="en-US"/>
            </a:p>
          </c:txPr>
        </c:title>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891187439"/>
        <c:crosses val="autoZero"/>
        <c:crossBetween val="between"/>
      </c:valAx>
      <c:valAx>
        <c:axId val="1737106847"/>
        <c:scaling>
          <c:orientation val="minMax"/>
        </c:scaling>
        <c:delete val="0"/>
        <c:axPos val="r"/>
        <c:title>
          <c:tx>
            <c:rich>
              <a:bodyPr rot="-5400000" spcFirstLastPara="1" vertOverflow="ellipsis" vert="horz" wrap="square" anchor="ctr" anchorCtr="1"/>
              <a:lstStyle/>
              <a:p>
                <a:pPr algn="ctr" rtl="1">
                  <a:defRPr lang="fa-IR" sz="1100" b="1" i="0" u="none" strike="noStrike" kern="1200" baseline="0">
                    <a:solidFill>
                      <a:sysClr val="windowText" lastClr="000000">
                        <a:lumMod val="65000"/>
                        <a:lumOff val="35000"/>
                      </a:sysClr>
                    </a:solidFill>
                    <a:latin typeface="+mn-lt"/>
                    <a:ea typeface="+mn-ea"/>
                    <a:cs typeface="B Nazanin" panose="00000400000000000000" pitchFamily="2" charset="-78"/>
                  </a:defRPr>
                </a:pPr>
                <a:r>
                  <a:rPr lang="fa-IR" sz="1100" b="1" i="0" u="none" strike="noStrike" kern="1200" baseline="0">
                    <a:solidFill>
                      <a:sysClr val="windowText" lastClr="000000">
                        <a:lumMod val="65000"/>
                        <a:lumOff val="35000"/>
                      </a:sysClr>
                    </a:solidFill>
                    <a:latin typeface="+mn-lt"/>
                    <a:ea typeface="+mn-ea"/>
                    <a:cs typeface="B Nazanin" panose="00000400000000000000" pitchFamily="2" charset="-78"/>
                  </a:rPr>
                  <a:t>عوارض دولتی به ازای هر تن (دلار)</a:t>
                </a:r>
              </a:p>
            </c:rich>
          </c:tx>
          <c:overlay val="0"/>
          <c:spPr>
            <a:noFill/>
            <a:ln>
              <a:noFill/>
            </a:ln>
            <a:effectLst/>
          </c:spPr>
          <c:txPr>
            <a:bodyPr rot="-5400000" spcFirstLastPara="1" vertOverflow="ellipsis" vert="horz" wrap="square" anchor="ctr" anchorCtr="1"/>
            <a:lstStyle/>
            <a:p>
              <a:pPr algn="ctr" rtl="1">
                <a:defRPr lang="fa-IR" sz="1100" b="1" i="0" u="none" strike="noStrike" kern="1200" baseline="0">
                  <a:solidFill>
                    <a:sysClr val="windowText" lastClr="000000">
                      <a:lumMod val="65000"/>
                      <a:lumOff val="35000"/>
                    </a:sysClr>
                  </a:solidFill>
                  <a:latin typeface="+mn-lt"/>
                  <a:ea typeface="+mn-ea"/>
                  <a:cs typeface="B Nazanin" panose="00000400000000000000" pitchFamily="2" charset="-78"/>
                </a:defRPr>
              </a:pPr>
              <a:endParaRPr lang="en-US"/>
            </a:p>
          </c:txPr>
        </c:title>
        <c:numFmt formatCode="#,##0_);[Red]\(#,##0\)" sourceLinked="1"/>
        <c:majorTickMark val="out"/>
        <c:minorTickMark val="none"/>
        <c:tickLblPos val="nextTo"/>
        <c:spPr>
          <a:noFill/>
          <a:ln>
            <a:noFill/>
          </a:ln>
          <a:effectLst/>
        </c:spPr>
        <c:txPr>
          <a:bodyPr rot="-60000000" spcFirstLastPara="1" vertOverflow="ellipsis" vert="horz" wrap="square" anchor="ctr" anchorCtr="1"/>
          <a:lstStyle/>
          <a:p>
            <a:pPr algn="ctr">
              <a:defRPr lang="en-US"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891205039"/>
        <c:crosses val="max"/>
        <c:crossBetween val="between"/>
      </c:valAx>
      <c:catAx>
        <c:axId val="1891205039"/>
        <c:scaling>
          <c:orientation val="minMax"/>
        </c:scaling>
        <c:delete val="1"/>
        <c:axPos val="b"/>
        <c:numFmt formatCode="General" sourceLinked="1"/>
        <c:majorTickMark val="out"/>
        <c:minorTickMark val="none"/>
        <c:tickLblPos val="nextTo"/>
        <c:crossAx val="173710684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Zar" panose="00000400000000000000" pitchFamily="2" charset="-78"/>
              </a:defRPr>
            </a:pPr>
            <a:r>
              <a:rPr lang="fa-IR" b="1">
                <a:cs typeface="B Zar" panose="00000400000000000000" pitchFamily="2" charset="-78"/>
              </a:rPr>
              <a:t>تولید مس معادن دنیا</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Zar" panose="00000400000000000000" pitchFamily="2" charset="-78"/>
            </a:defRPr>
          </a:pPr>
          <a:endParaRPr lang="en-US"/>
        </a:p>
      </c:txPr>
    </c:title>
    <c:autoTitleDeleted val="0"/>
    <c:plotArea>
      <c:layout/>
      <c:lineChart>
        <c:grouping val="standard"/>
        <c:varyColors val="0"/>
        <c:ser>
          <c:idx val="0"/>
          <c:order val="0"/>
          <c:tx>
            <c:strRef>
              <c:f>Mines!$B$5</c:f>
              <c:strCache>
                <c:ptCount val="1"/>
                <c:pt idx="0">
                  <c:v>2022</c:v>
                </c:pt>
              </c:strCache>
            </c:strRef>
          </c:tx>
          <c:spPr>
            <a:ln w="28575" cap="rnd">
              <a:solidFill>
                <a:schemeClr val="accent1"/>
              </a:solidFill>
              <a:round/>
            </a:ln>
            <a:effectLst/>
          </c:spPr>
          <c:marker>
            <c:symbol val="square"/>
            <c:size val="6"/>
            <c:spPr>
              <a:noFill/>
              <a:ln w="9525">
                <a:solidFill>
                  <a:schemeClr val="accent1"/>
                </a:solidFill>
              </a:ln>
              <a:effectLst/>
            </c:spPr>
          </c:marker>
          <c:cat>
            <c:strRef>
              <c:f>Mines!$C$3:$N$3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Mines!$C$5:$N$5</c:f>
              <c:numCache>
                <c:formatCode>General</c:formatCode>
                <c:ptCount val="12"/>
                <c:pt idx="0">
                  <c:v>1769</c:v>
                </c:pt>
                <c:pt idx="1">
                  <c:v>1628</c:v>
                </c:pt>
                <c:pt idx="2">
                  <c:v>1835</c:v>
                </c:pt>
                <c:pt idx="3">
                  <c:v>1754</c:v>
                </c:pt>
                <c:pt idx="4">
                  <c:v>1847</c:v>
                </c:pt>
                <c:pt idx="5">
                  <c:v>1839</c:v>
                </c:pt>
                <c:pt idx="6">
                  <c:v>1824</c:v>
                </c:pt>
                <c:pt idx="7">
                  <c:v>1853</c:v>
                </c:pt>
                <c:pt idx="8">
                  <c:v>1871</c:v>
                </c:pt>
                <c:pt idx="9">
                  <c:v>1919</c:v>
                </c:pt>
                <c:pt idx="10">
                  <c:v>1844</c:v>
                </c:pt>
                <c:pt idx="11">
                  <c:v>1975</c:v>
                </c:pt>
              </c:numCache>
            </c:numRef>
          </c:val>
          <c:smooth val="0"/>
          <c:extLst>
            <c:ext xmlns:c16="http://schemas.microsoft.com/office/drawing/2014/chart" uri="{C3380CC4-5D6E-409C-BE32-E72D297353CC}">
              <c16:uniqueId val="{00000000-55BD-4507-8BB3-CCC7E2A98C8E}"/>
            </c:ext>
          </c:extLst>
        </c:ser>
        <c:ser>
          <c:idx val="1"/>
          <c:order val="1"/>
          <c:tx>
            <c:strRef>
              <c:f>Mines!$B$6</c:f>
              <c:strCache>
                <c:ptCount val="1"/>
                <c:pt idx="0">
                  <c:v>2023</c:v>
                </c:pt>
              </c:strCache>
            </c:strRef>
          </c:tx>
          <c:spPr>
            <a:ln w="28575" cap="rnd">
              <a:solidFill>
                <a:schemeClr val="accent2"/>
              </a:solidFill>
              <a:round/>
            </a:ln>
            <a:effectLst/>
          </c:spPr>
          <c:marker>
            <c:symbol val="diamond"/>
            <c:size val="6"/>
            <c:spPr>
              <a:solidFill>
                <a:schemeClr val="accent2"/>
              </a:solidFill>
              <a:ln w="9525">
                <a:solidFill>
                  <a:schemeClr val="accent2"/>
                </a:solidFill>
              </a:ln>
              <a:effectLst/>
            </c:spPr>
          </c:marker>
          <c:cat>
            <c:strRef>
              <c:f>Mines!$C$3:$N$3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Mines!$C$6:$N$6</c:f>
              <c:numCache>
                <c:formatCode>General</c:formatCode>
                <c:ptCount val="12"/>
                <c:pt idx="0">
                  <c:v>1847</c:v>
                </c:pt>
                <c:pt idx="1">
                  <c:v>1645</c:v>
                </c:pt>
                <c:pt idx="2">
                  <c:v>1828</c:v>
                </c:pt>
                <c:pt idx="3">
                  <c:v>1814</c:v>
                </c:pt>
                <c:pt idx="4">
                  <c:v>1833</c:v>
                </c:pt>
                <c:pt idx="5">
                  <c:v>1865</c:v>
                </c:pt>
                <c:pt idx="6">
                  <c:v>1874</c:v>
                </c:pt>
                <c:pt idx="7">
                  <c:v>1882</c:v>
                </c:pt>
                <c:pt idx="8">
                  <c:v>1882</c:v>
                </c:pt>
                <c:pt idx="9">
                  <c:v>1935</c:v>
                </c:pt>
                <c:pt idx="10">
                  <c:v>1897</c:v>
                </c:pt>
                <c:pt idx="11">
                  <c:v>1962</c:v>
                </c:pt>
              </c:numCache>
            </c:numRef>
          </c:val>
          <c:smooth val="0"/>
          <c:extLst>
            <c:ext xmlns:c16="http://schemas.microsoft.com/office/drawing/2014/chart" uri="{C3380CC4-5D6E-409C-BE32-E72D297353CC}">
              <c16:uniqueId val="{00000001-55BD-4507-8BB3-CCC7E2A98C8E}"/>
            </c:ext>
          </c:extLst>
        </c:ser>
        <c:ser>
          <c:idx val="2"/>
          <c:order val="2"/>
          <c:tx>
            <c:strRef>
              <c:f>Mines!$B$7</c:f>
              <c:strCache>
                <c:ptCount val="1"/>
                <c:pt idx="0">
                  <c:v>2024</c:v>
                </c:pt>
              </c:strCache>
            </c:strRef>
          </c:tx>
          <c:spPr>
            <a:ln w="28575" cap="rnd">
              <a:solidFill>
                <a:schemeClr val="accent3"/>
              </a:solidFill>
              <a:round/>
            </a:ln>
            <a:effectLst/>
          </c:spPr>
          <c:marker>
            <c:symbol val="circle"/>
            <c:size val="6"/>
            <c:spPr>
              <a:solidFill>
                <a:schemeClr val="accent3"/>
              </a:solidFill>
              <a:ln w="9525">
                <a:solidFill>
                  <a:schemeClr val="accent3"/>
                </a:solidFill>
              </a:ln>
              <a:effectLst/>
            </c:spPr>
          </c:marker>
          <c:cat>
            <c:strRef>
              <c:f>Mines!$C$3:$N$3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Mines!$C$7:$N$7</c:f>
              <c:numCache>
                <c:formatCode>General</c:formatCode>
                <c:ptCount val="12"/>
                <c:pt idx="0">
                  <c:v>1850</c:v>
                </c:pt>
                <c:pt idx="1">
                  <c:v>1773</c:v>
                </c:pt>
                <c:pt idx="2">
                  <c:v>1894</c:v>
                </c:pt>
                <c:pt idx="3">
                  <c:v>1808</c:v>
                </c:pt>
                <c:pt idx="4">
                  <c:v>1908</c:v>
                </c:pt>
                <c:pt idx="5">
                  <c:v>1863</c:v>
                </c:pt>
                <c:pt idx="6">
                  <c:v>1912</c:v>
                </c:pt>
                <c:pt idx="7">
                  <c:v>1945</c:v>
                </c:pt>
                <c:pt idx="8">
                  <c:v>1915</c:v>
                </c:pt>
                <c:pt idx="9">
                  <c:v>1990</c:v>
                </c:pt>
                <c:pt idx="10">
                  <c:v>1957</c:v>
                </c:pt>
                <c:pt idx="11">
                  <c:v>2096</c:v>
                </c:pt>
              </c:numCache>
            </c:numRef>
          </c:val>
          <c:smooth val="0"/>
          <c:extLst>
            <c:ext xmlns:c16="http://schemas.microsoft.com/office/drawing/2014/chart" uri="{C3380CC4-5D6E-409C-BE32-E72D297353CC}">
              <c16:uniqueId val="{00000002-55BD-4507-8BB3-CCC7E2A98C8E}"/>
            </c:ext>
          </c:extLst>
        </c:ser>
        <c:ser>
          <c:idx val="3"/>
          <c:order val="3"/>
          <c:tx>
            <c:strRef>
              <c:f>Mines!$B$8</c:f>
              <c:strCache>
                <c:ptCount val="1"/>
                <c:pt idx="0">
                  <c:v>2025</c:v>
                </c:pt>
              </c:strCache>
            </c:strRef>
          </c:tx>
          <c:spPr>
            <a:ln w="28575" cap="rnd">
              <a:solidFill>
                <a:schemeClr val="accent4"/>
              </a:solidFill>
              <a:round/>
            </a:ln>
            <a:effectLst/>
          </c:spPr>
          <c:marker>
            <c:symbol val="triangle"/>
            <c:size val="6"/>
            <c:spPr>
              <a:solidFill>
                <a:schemeClr val="accent4"/>
              </a:solidFill>
              <a:ln w="9525">
                <a:solidFill>
                  <a:schemeClr val="accent4"/>
                </a:solidFill>
              </a:ln>
              <a:effectLst/>
            </c:spPr>
          </c:marker>
          <c:cat>
            <c:strRef>
              <c:f>Mines!$C$3:$N$3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Mines!$C$8:$N$8</c:f>
              <c:numCache>
                <c:formatCode>General</c:formatCode>
                <c:ptCount val="12"/>
                <c:pt idx="0">
                  <c:v>1886</c:v>
                </c:pt>
                <c:pt idx="1">
                  <c:v>1764</c:v>
                </c:pt>
                <c:pt idx="2">
                  <c:v>1968</c:v>
                </c:pt>
                <c:pt idx="3">
                  <c:v>1933</c:v>
                </c:pt>
                <c:pt idx="4">
                  <c:v>2008</c:v>
                </c:pt>
                <c:pt idx="5">
                  <c:v>1915</c:v>
                </c:pt>
                <c:pt idx="6">
                  <c:v>1927</c:v>
                </c:pt>
                <c:pt idx="7">
                  <c:v>1910</c:v>
                </c:pt>
                <c:pt idx="8">
                  <c:v>1901</c:v>
                </c:pt>
                <c:pt idx="9">
                  <c:v>1938</c:v>
                </c:pt>
                <c:pt idx="10">
                  <c:v>1883</c:v>
                </c:pt>
                <c:pt idx="11">
                  <c:v>2051</c:v>
                </c:pt>
              </c:numCache>
            </c:numRef>
          </c:val>
          <c:smooth val="0"/>
          <c:extLst>
            <c:ext xmlns:c16="http://schemas.microsoft.com/office/drawing/2014/chart" uri="{C3380CC4-5D6E-409C-BE32-E72D297353CC}">
              <c16:uniqueId val="{00000003-55BD-4507-8BB3-CCC7E2A98C8E}"/>
            </c:ext>
          </c:extLst>
        </c:ser>
        <c:ser>
          <c:idx val="4"/>
          <c:order val="4"/>
          <c:tx>
            <c:strRef>
              <c:f>Mines!$B$9</c:f>
              <c:strCache>
                <c:ptCount val="1"/>
                <c:pt idx="0">
                  <c:v>2026</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Mines!$C$3:$N$3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Mines!$C$9:$N$9</c:f>
              <c:numCache>
                <c:formatCode>General</c:formatCode>
                <c:ptCount val="12"/>
                <c:pt idx="0">
                  <c:v>1891</c:v>
                </c:pt>
                <c:pt idx="1">
                  <c:v>1758</c:v>
                </c:pt>
                <c:pt idx="2">
                  <c:v>1934</c:v>
                </c:pt>
                <c:pt idx="3">
                  <c:v>1864</c:v>
                </c:pt>
              </c:numCache>
            </c:numRef>
          </c:val>
          <c:smooth val="0"/>
          <c:extLst>
            <c:ext xmlns:c16="http://schemas.microsoft.com/office/drawing/2014/chart" uri="{C3380CC4-5D6E-409C-BE32-E72D297353CC}">
              <c16:uniqueId val="{00000004-55BD-4507-8BB3-CCC7E2A98C8E}"/>
            </c:ext>
          </c:extLst>
        </c:ser>
        <c:dLbls>
          <c:showLegendKey val="0"/>
          <c:showVal val="0"/>
          <c:showCatName val="0"/>
          <c:showSerName val="0"/>
          <c:showPercent val="0"/>
          <c:showBubbleSize val="0"/>
        </c:dLbls>
        <c:marker val="1"/>
        <c:smooth val="0"/>
        <c:axId val="661960976"/>
        <c:axId val="661810432"/>
      </c:lineChart>
      <c:catAx>
        <c:axId val="66196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61810432"/>
        <c:crosses val="autoZero"/>
        <c:auto val="1"/>
        <c:lblAlgn val="ctr"/>
        <c:lblOffset val="100"/>
        <c:noMultiLvlLbl val="0"/>
      </c:catAx>
      <c:valAx>
        <c:axId val="661810432"/>
        <c:scaling>
          <c:orientation val="minMax"/>
          <c:min val="1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r>
                  <a:rPr lang="fa-IR" sz="1050" b="1">
                    <a:cs typeface="B Nazanin" panose="00000400000000000000" pitchFamily="2" charset="-78"/>
                  </a:rPr>
                  <a:t>تولید مس محتوی معادن (هزار تن)</a:t>
                </a: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title>
        <c:numFmt formatCode="#,##0" sourceLinked="0"/>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IPT Zar" panose="00000400000000000000" pitchFamily="2" charset="2"/>
                <a:ea typeface="+mn-ea"/>
                <a:cs typeface="+mn-cs"/>
              </a:defRPr>
            </a:pPr>
            <a:endParaRPr lang="en-US"/>
          </a:p>
        </c:txPr>
        <c:crossAx val="661960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IPT Zar" panose="00000400000000000000" pitchFamily="2" charset="2"/>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Zar" panose="00000400000000000000" pitchFamily="2" charset="-78"/>
              </a:defRPr>
            </a:pPr>
            <a:r>
              <a:rPr lang="fa-IR" b="1">
                <a:cs typeface="B Zar" panose="00000400000000000000" pitchFamily="2" charset="-78"/>
              </a:rPr>
              <a:t>نمودار تولید کاتد در دنیا</a:t>
            </a:r>
          </a:p>
        </c:rich>
      </c:tx>
      <c:overlay val="0"/>
      <c:spPr>
        <a:noFill/>
        <a:ln>
          <a:noFill/>
        </a:ln>
        <a:effectLst/>
      </c:spPr>
    </c:title>
    <c:autoTitleDeleted val="0"/>
    <c:plotArea>
      <c:layout/>
      <c:lineChart>
        <c:grouping val="standard"/>
        <c:varyColors val="0"/>
        <c:ser>
          <c:idx val="0"/>
          <c:order val="0"/>
          <c:tx>
            <c:strRef>
              <c:f>Refined!$C$5</c:f>
              <c:strCache>
                <c:ptCount val="1"/>
                <c:pt idx="0">
                  <c:v>2022</c:v>
                </c:pt>
              </c:strCache>
            </c:strRef>
          </c:tx>
          <c:spPr>
            <a:ln w="28575" cap="rnd">
              <a:solidFill>
                <a:schemeClr val="accent2"/>
              </a:solidFill>
              <a:round/>
            </a:ln>
            <a:effectLst/>
          </c:spPr>
          <c:marker>
            <c:symbol val="square"/>
            <c:size val="6"/>
            <c:spPr>
              <a:noFill/>
              <a:ln w="9525">
                <a:solidFill>
                  <a:schemeClr val="accent1"/>
                </a:solidFill>
              </a:ln>
              <a:effectLst/>
            </c:spPr>
          </c:marker>
          <c:cat>
            <c:strRef>
              <c:f>Refined!$D$3:$O$3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Refined!$D$5:$O$5</c:f>
              <c:numCache>
                <c:formatCode>#,##0_);[Red]\(#,##0\)</c:formatCode>
                <c:ptCount val="12"/>
                <c:pt idx="0">
                  <c:v>2115</c:v>
                </c:pt>
                <c:pt idx="1">
                  <c:v>1899</c:v>
                </c:pt>
                <c:pt idx="2">
                  <c:v>2124</c:v>
                </c:pt>
                <c:pt idx="3">
                  <c:v>2074</c:v>
                </c:pt>
                <c:pt idx="4">
                  <c:v>2147</c:v>
                </c:pt>
                <c:pt idx="5">
                  <c:v>2097</c:v>
                </c:pt>
                <c:pt idx="6">
                  <c:v>2079</c:v>
                </c:pt>
                <c:pt idx="7">
                  <c:v>2133</c:v>
                </c:pt>
                <c:pt idx="8">
                  <c:v>2108</c:v>
                </c:pt>
                <c:pt idx="9">
                  <c:v>2180</c:v>
                </c:pt>
                <c:pt idx="10">
                  <c:v>2148</c:v>
                </c:pt>
                <c:pt idx="11">
                  <c:v>2168</c:v>
                </c:pt>
              </c:numCache>
            </c:numRef>
          </c:val>
          <c:smooth val="0"/>
          <c:extLst>
            <c:ext xmlns:c16="http://schemas.microsoft.com/office/drawing/2014/chart" uri="{C3380CC4-5D6E-409C-BE32-E72D297353CC}">
              <c16:uniqueId val="{00000000-FFE0-4628-9FD3-9780DED56899}"/>
            </c:ext>
          </c:extLst>
        </c:ser>
        <c:ser>
          <c:idx val="1"/>
          <c:order val="1"/>
          <c:tx>
            <c:strRef>
              <c:f>Refined!$C$6</c:f>
              <c:strCache>
                <c:ptCount val="1"/>
                <c:pt idx="0">
                  <c:v>2023</c:v>
                </c:pt>
              </c:strCache>
            </c:strRef>
          </c:tx>
          <c:spPr>
            <a:ln w="28575" cap="rnd">
              <a:solidFill>
                <a:schemeClr val="accent3"/>
              </a:solidFill>
              <a:round/>
            </a:ln>
            <a:effectLst/>
          </c:spPr>
          <c:marker>
            <c:symbol val="diamond"/>
            <c:size val="6"/>
            <c:spPr>
              <a:solidFill>
                <a:schemeClr val="accent2"/>
              </a:solidFill>
              <a:ln w="9525">
                <a:solidFill>
                  <a:schemeClr val="accent2"/>
                </a:solidFill>
              </a:ln>
              <a:effectLst/>
            </c:spPr>
          </c:marker>
          <c:cat>
            <c:strRef>
              <c:f>Refined!$D$3:$O$3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Refined!$D$6:$O$6</c:f>
              <c:numCache>
                <c:formatCode>#,##0_);[Red]\(#,##0\)</c:formatCode>
                <c:ptCount val="12"/>
                <c:pt idx="0">
                  <c:v>2212.8333333333335</c:v>
                </c:pt>
                <c:pt idx="1">
                  <c:v>2055.8333333333335</c:v>
                </c:pt>
                <c:pt idx="2">
                  <c:v>2257.8333333333335</c:v>
                </c:pt>
                <c:pt idx="3">
                  <c:v>2219.8333333333335</c:v>
                </c:pt>
                <c:pt idx="4">
                  <c:v>2160.8333333333335</c:v>
                </c:pt>
                <c:pt idx="5">
                  <c:v>2062.8333333333335</c:v>
                </c:pt>
                <c:pt idx="6">
                  <c:v>2142.8333333333335</c:v>
                </c:pt>
                <c:pt idx="7">
                  <c:v>2220.8333333333335</c:v>
                </c:pt>
                <c:pt idx="8">
                  <c:v>2276.8333333333335</c:v>
                </c:pt>
                <c:pt idx="9">
                  <c:v>2292.8333333333335</c:v>
                </c:pt>
                <c:pt idx="10">
                  <c:v>2272.8333333333335</c:v>
                </c:pt>
                <c:pt idx="11">
                  <c:v>2325.8333333333335</c:v>
                </c:pt>
              </c:numCache>
            </c:numRef>
          </c:val>
          <c:smooth val="0"/>
          <c:extLst>
            <c:ext xmlns:c16="http://schemas.microsoft.com/office/drawing/2014/chart" uri="{C3380CC4-5D6E-409C-BE32-E72D297353CC}">
              <c16:uniqueId val="{00000001-FFE0-4628-9FD3-9780DED56899}"/>
            </c:ext>
          </c:extLst>
        </c:ser>
        <c:ser>
          <c:idx val="2"/>
          <c:order val="2"/>
          <c:tx>
            <c:strRef>
              <c:f>Refined!$C$7</c:f>
              <c:strCache>
                <c:ptCount val="1"/>
                <c:pt idx="0">
                  <c:v>2024</c:v>
                </c:pt>
              </c:strCache>
            </c:strRef>
          </c:tx>
          <c:spPr>
            <a:ln w="28575" cap="rnd">
              <a:solidFill>
                <a:schemeClr val="accent4"/>
              </a:solidFill>
              <a:round/>
            </a:ln>
            <a:effectLst/>
          </c:spPr>
          <c:marker>
            <c:symbol val="circle"/>
            <c:size val="6"/>
            <c:spPr>
              <a:solidFill>
                <a:schemeClr val="accent3"/>
              </a:solidFill>
              <a:ln w="9525">
                <a:solidFill>
                  <a:schemeClr val="accent3"/>
                </a:solidFill>
              </a:ln>
              <a:effectLst/>
            </c:spPr>
          </c:marker>
          <c:cat>
            <c:strRef>
              <c:f>Refined!$D$3:$O$3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Refined!$D$7:$O$7</c:f>
              <c:numCache>
                <c:formatCode>#,##0_);[Red]\(#,##0\)</c:formatCode>
                <c:ptCount val="12"/>
                <c:pt idx="0">
                  <c:v>2342</c:v>
                </c:pt>
                <c:pt idx="1">
                  <c:v>2170</c:v>
                </c:pt>
                <c:pt idx="2">
                  <c:v>2324</c:v>
                </c:pt>
                <c:pt idx="3">
                  <c:v>2259</c:v>
                </c:pt>
                <c:pt idx="4">
                  <c:v>2335</c:v>
                </c:pt>
                <c:pt idx="5">
                  <c:v>2269</c:v>
                </c:pt>
                <c:pt idx="6">
                  <c:v>2299</c:v>
                </c:pt>
                <c:pt idx="7">
                  <c:v>2304</c:v>
                </c:pt>
                <c:pt idx="8">
                  <c:v>2217</c:v>
                </c:pt>
                <c:pt idx="9">
                  <c:v>2329</c:v>
                </c:pt>
                <c:pt idx="10">
                  <c:v>2277</c:v>
                </c:pt>
                <c:pt idx="11">
                  <c:v>2360</c:v>
                </c:pt>
              </c:numCache>
            </c:numRef>
          </c:val>
          <c:smooth val="0"/>
          <c:extLst>
            <c:ext xmlns:c16="http://schemas.microsoft.com/office/drawing/2014/chart" uri="{C3380CC4-5D6E-409C-BE32-E72D297353CC}">
              <c16:uniqueId val="{00000002-FFE0-4628-9FD3-9780DED56899}"/>
            </c:ext>
          </c:extLst>
        </c:ser>
        <c:ser>
          <c:idx val="3"/>
          <c:order val="3"/>
          <c:tx>
            <c:strRef>
              <c:f>Refined!$C$8</c:f>
              <c:strCache>
                <c:ptCount val="1"/>
                <c:pt idx="0">
                  <c:v>2025</c:v>
                </c:pt>
              </c:strCache>
            </c:strRef>
          </c:tx>
          <c:spPr>
            <a:ln w="28575" cap="rnd">
              <a:solidFill>
                <a:schemeClr val="accent5"/>
              </a:solidFill>
              <a:round/>
            </a:ln>
            <a:effectLst/>
          </c:spPr>
          <c:marker>
            <c:symbol val="triangle"/>
            <c:size val="6"/>
            <c:spPr>
              <a:solidFill>
                <a:schemeClr val="accent4"/>
              </a:solidFill>
              <a:ln w="9525">
                <a:solidFill>
                  <a:schemeClr val="accent4"/>
                </a:solidFill>
              </a:ln>
              <a:effectLst/>
            </c:spPr>
          </c:marker>
          <c:cat>
            <c:strRef>
              <c:f>Refined!$D$3:$O$3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Refined!$D$8:$O$8</c:f>
              <c:numCache>
                <c:formatCode>#,##0_);[Red]\(#,##0\)</c:formatCode>
                <c:ptCount val="12"/>
                <c:pt idx="0">
                  <c:v>2420</c:v>
                </c:pt>
                <c:pt idx="1">
                  <c:v>2180</c:v>
                </c:pt>
                <c:pt idx="2">
                  <c:v>2410</c:v>
                </c:pt>
                <c:pt idx="3">
                  <c:v>2330</c:v>
                </c:pt>
                <c:pt idx="4">
                  <c:v>2363</c:v>
                </c:pt>
                <c:pt idx="5">
                  <c:v>2427</c:v>
                </c:pt>
                <c:pt idx="6">
                  <c:v>2451</c:v>
                </c:pt>
                <c:pt idx="7">
                  <c:v>2442</c:v>
                </c:pt>
                <c:pt idx="8">
                  <c:v>2365</c:v>
                </c:pt>
                <c:pt idx="9">
                  <c:v>2386</c:v>
                </c:pt>
                <c:pt idx="10">
                  <c:v>2418</c:v>
                </c:pt>
                <c:pt idx="11">
                  <c:v>2467</c:v>
                </c:pt>
              </c:numCache>
            </c:numRef>
          </c:val>
          <c:smooth val="0"/>
          <c:extLst>
            <c:ext xmlns:c16="http://schemas.microsoft.com/office/drawing/2014/chart" uri="{C3380CC4-5D6E-409C-BE32-E72D297353CC}">
              <c16:uniqueId val="{00000003-FFE0-4628-9FD3-9780DED56899}"/>
            </c:ext>
          </c:extLst>
        </c:ser>
        <c:ser>
          <c:idx val="4"/>
          <c:order val="4"/>
          <c:tx>
            <c:strRef>
              <c:f>Refined!$C$9</c:f>
              <c:strCache>
                <c:ptCount val="1"/>
                <c:pt idx="0">
                  <c:v>2026</c:v>
                </c:pt>
              </c:strCache>
            </c:strRef>
          </c:tx>
          <c:marker>
            <c:spPr>
              <a:solidFill>
                <a:schemeClr val="accent5"/>
              </a:solidFill>
              <a:ln w="9525">
                <a:solidFill>
                  <a:schemeClr val="accent5"/>
                </a:solidFill>
              </a:ln>
              <a:effectLst/>
            </c:spPr>
          </c:marker>
          <c:cat>
            <c:strRef>
              <c:f>Refined!$D$3:$O$3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Refined!$D$9:$O$9</c:f>
              <c:numCache>
                <c:formatCode>#,##0_);[Red]\(#,##0\)</c:formatCode>
                <c:ptCount val="12"/>
                <c:pt idx="0">
                  <c:v>2455</c:v>
                </c:pt>
                <c:pt idx="1">
                  <c:v>2258</c:v>
                </c:pt>
                <c:pt idx="2">
                  <c:v>2577</c:v>
                </c:pt>
                <c:pt idx="3">
                  <c:v>2423</c:v>
                </c:pt>
              </c:numCache>
            </c:numRef>
          </c:val>
          <c:smooth val="0"/>
          <c:extLst>
            <c:ext xmlns:c16="http://schemas.microsoft.com/office/drawing/2014/chart" uri="{C3380CC4-5D6E-409C-BE32-E72D297353CC}">
              <c16:uniqueId val="{00000004-FFE0-4628-9FD3-9780DED56899}"/>
            </c:ext>
          </c:extLst>
        </c:ser>
        <c:dLbls>
          <c:showLegendKey val="0"/>
          <c:showVal val="0"/>
          <c:showCatName val="0"/>
          <c:showSerName val="0"/>
          <c:showPercent val="0"/>
          <c:showBubbleSize val="0"/>
        </c:dLbls>
        <c:marker val="1"/>
        <c:smooth val="0"/>
        <c:axId val="661960976"/>
        <c:axId val="661810432"/>
      </c:lineChart>
      <c:catAx>
        <c:axId val="66196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61810432"/>
        <c:crosses val="autoZero"/>
        <c:auto val="1"/>
        <c:lblAlgn val="ctr"/>
        <c:lblOffset val="100"/>
        <c:noMultiLvlLbl val="0"/>
      </c:catAx>
      <c:valAx>
        <c:axId val="661810432"/>
        <c:scaling>
          <c:orientation val="minMax"/>
          <c:min val="17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B Nazanin" panose="00000400000000000000" pitchFamily="2" charset="-78"/>
                  </a:defRPr>
                </a:pPr>
                <a:r>
                  <a:rPr lang="fa-IR" sz="1050" b="1">
                    <a:cs typeface="B Nazanin" panose="00000400000000000000" pitchFamily="2" charset="-78"/>
                  </a:rPr>
                  <a:t>تولید کاتد (هزار تن)</a:t>
                </a:r>
              </a:p>
            </c:rich>
          </c:tx>
          <c:overlay val="0"/>
          <c:spPr>
            <a:noFill/>
            <a:ln>
              <a:noFill/>
            </a:ln>
            <a:effectLst/>
          </c:spPr>
        </c:title>
        <c:numFmt formatCode="#,##0" sourceLinked="0"/>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IPT Zar" panose="00000400000000000000" pitchFamily="2" charset="2"/>
                <a:ea typeface="+mn-ea"/>
                <a:cs typeface="+mn-cs"/>
              </a:defRPr>
            </a:pPr>
            <a:endParaRPr lang="en-US"/>
          </a:p>
        </c:txPr>
        <c:crossAx val="661960976"/>
        <c:crosses val="autoZero"/>
        <c:crossBetween val="between"/>
      </c:valAx>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IPT Zar" panose="00000400000000000000" pitchFamily="2" charset="2"/>
              <a:ea typeface="+mn-ea"/>
              <a:cs typeface="+mn-cs"/>
            </a:defRPr>
          </a:pPr>
          <a:endParaRPr lang="en-US"/>
        </a:p>
      </c:txPr>
    </c:legend>
    <c:plotVisOnly val="1"/>
    <c:dispBlanksAs val="gap"/>
    <c:showDLblsOverMax val="0"/>
  </c:chart>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cked"/>
        <c:varyColors val="0"/>
        <c:ser>
          <c:idx val="2"/>
          <c:order val="0"/>
          <c:tx>
            <c:strRef>
              <c:f>'بورس کالا'!$P$2</c:f>
              <c:strCache>
                <c:ptCount val="1"/>
                <c:pt idx="0">
                  <c:v>نرخ کاتد مسی</c:v>
                </c:pt>
              </c:strCache>
            </c:strRef>
          </c:tx>
          <c:spPr>
            <a:ln w="31750" cap="rnd">
              <a:solidFill>
                <a:schemeClr val="accent3"/>
              </a:solidFill>
              <a:round/>
            </a:ln>
            <a:effectLst/>
          </c:spPr>
          <c:marker>
            <c:symbol val="none"/>
          </c:marker>
          <c:dLbls>
            <c:dLbl>
              <c:idx val="26"/>
              <c:layout>
                <c:manualLayout>
                  <c:x val="-6.4399053149768778E-2"/>
                  <c:y val="-5.09507008507385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9CB-413D-841E-73DC7F6C626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IPT Nazanin" panose="00000400000000000000" pitchFamily="2" charset="2"/>
                    <a:ea typeface="+mn-ea"/>
                    <a:cs typeface="B Nazanin" panose="00000400000000000000"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'بورس کالا'!$K$51:$L$497</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'بورس کالا'!$P$51:$P$497</c:f>
              <c:numCache>
                <c:formatCode>#,##0</c:formatCode>
                <c:ptCount val="27"/>
                <c:pt idx="0">
                  <c:v>5269457264.9572649</c:v>
                </c:pt>
                <c:pt idx="1">
                  <c:v>5225255208.333333</c:v>
                </c:pt>
                <c:pt idx="2">
                  <c:v>5228850746.2686567</c:v>
                </c:pt>
                <c:pt idx="3">
                  <c:v>5102165390.5053596</c:v>
                </c:pt>
                <c:pt idx="4">
                  <c:v>4910497592.2953453</c:v>
                </c:pt>
                <c:pt idx="5">
                  <c:v>4933510937.5</c:v>
                </c:pt>
                <c:pt idx="6">
                  <c:v>5077680120.4819279</c:v>
                </c:pt>
                <c:pt idx="7">
                  <c:v>5250318123.3933163</c:v>
                </c:pt>
                <c:pt idx="8">
                  <c:v>5346427142.8571424</c:v>
                </c:pt>
                <c:pt idx="9">
                  <c:v>5697251173.7089205</c:v>
                </c:pt>
                <c:pt idx="10">
                  <c:v>6854578073.0897007</c:v>
                </c:pt>
                <c:pt idx="11">
                  <c:v>7679731132.0754719</c:v>
                </c:pt>
                <c:pt idx="12">
                  <c:v>6954478547.8547859</c:v>
                </c:pt>
                <c:pt idx="13">
                  <c:v>7057875000</c:v>
                </c:pt>
                <c:pt idx="14">
                  <c:v>6872770680.628273</c:v>
                </c:pt>
                <c:pt idx="15">
                  <c:v>7022901484.4804325</c:v>
                </c:pt>
                <c:pt idx="16">
                  <c:v>6970208433.7349396</c:v>
                </c:pt>
                <c:pt idx="17">
                  <c:v>7149965269.4610777</c:v>
                </c:pt>
                <c:pt idx="18">
                  <c:v>9329689779.9858055</c:v>
                </c:pt>
                <c:pt idx="19">
                  <c:v>10400119920</c:v>
                </c:pt>
                <c:pt idx="20">
                  <c:v>11799597239.915075</c:v>
                </c:pt>
                <c:pt idx="21">
                  <c:v>15680142072.75223</c:v>
                </c:pt>
                <c:pt idx="22">
                  <c:v>17018274285.714287</c:v>
                </c:pt>
                <c:pt idx="23">
                  <c:v>17344000000</c:v>
                </c:pt>
                <c:pt idx="24">
                  <c:v>16947934640.522875</c:v>
                </c:pt>
                <c:pt idx="25">
                  <c:v>19567692607.003891</c:v>
                </c:pt>
                <c:pt idx="26">
                  <c:v>20091229938.271603</c:v>
                </c:pt>
              </c:numCache>
            </c:numRef>
          </c:val>
          <c:smooth val="1"/>
          <c:extLst>
            <c:ext xmlns:c16="http://schemas.microsoft.com/office/drawing/2014/chart" uri="{C3380CC4-5D6E-409C-BE32-E72D297353CC}">
              <c16:uniqueId val="{00000000-19CB-413D-841E-73DC7F6C626C}"/>
            </c:ext>
          </c:extLst>
        </c:ser>
        <c:dLbls>
          <c:showLegendKey val="0"/>
          <c:showVal val="0"/>
          <c:showCatName val="0"/>
          <c:showSerName val="0"/>
          <c:showPercent val="0"/>
          <c:showBubbleSize val="0"/>
        </c:dLbls>
        <c:marker val="1"/>
        <c:smooth val="0"/>
        <c:axId val="827257248"/>
        <c:axId val="712293472"/>
      </c:lineChart>
      <c:lineChart>
        <c:grouping val="stacked"/>
        <c:varyColors val="0"/>
        <c:ser>
          <c:idx val="0"/>
          <c:order val="1"/>
          <c:tx>
            <c:strRef>
              <c:f>'بورس کالا'!$T$2</c:f>
              <c:strCache>
                <c:ptCount val="1"/>
                <c:pt idx="0">
                  <c:v>درصد رقابت</c:v>
                </c:pt>
              </c:strCache>
            </c:strRef>
          </c:tx>
          <c:spPr>
            <a:ln w="31750" cap="rnd">
              <a:solidFill>
                <a:srgbClr val="497727"/>
              </a:solidFill>
              <a:round/>
            </a:ln>
            <a:effectLst/>
          </c:spPr>
          <c:marker>
            <c:symbol val="none"/>
          </c:marker>
          <c:dLbls>
            <c:dLbl>
              <c:idx val="26"/>
              <c:layout>
                <c:manualLayout>
                  <c:x val="-4.2367798124847957E-2"/>
                  <c:y val="-6.79342678009847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9CB-413D-841E-73DC7F6C626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IPT Nazanin" panose="00000400000000000000" pitchFamily="2" charset="2"/>
                    <a:ea typeface="+mn-ea"/>
                    <a:cs typeface="B Yekan" panose="00000400000000000000"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'بورس کالا'!$K$51:$L$497</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'بورس کالا'!$T$51:$T$497</c:f>
              <c:numCache>
                <c:formatCode>0.0%</c:formatCode>
                <c:ptCount val="27"/>
                <c:pt idx="0">
                  <c:v>0.12812187218096005</c:v>
                </c:pt>
                <c:pt idx="1">
                  <c:v>4.0629603732091901E-3</c:v>
                </c:pt>
                <c:pt idx="2">
                  <c:v>8.0683914148171887E-3</c:v>
                </c:pt>
                <c:pt idx="3">
                  <c:v>-9.8238077078760533E-5</c:v>
                </c:pt>
                <c:pt idx="4">
                  <c:v>-2.423799342153532E-3</c:v>
                </c:pt>
                <c:pt idx="5">
                  <c:v>1.1775832214702575E-2</c:v>
                </c:pt>
                <c:pt idx="6">
                  <c:v>1.1784637977116486E-2</c:v>
                </c:pt>
                <c:pt idx="7">
                  <c:v>4.6600329044371058E-2</c:v>
                </c:pt>
                <c:pt idx="8">
                  <c:v>4.8387569682425413E-2</c:v>
                </c:pt>
                <c:pt idx="9">
                  <c:v>3.4249793269701012E-2</c:v>
                </c:pt>
                <c:pt idx="10">
                  <c:v>0.14262011553420573</c:v>
                </c:pt>
                <c:pt idx="11">
                  <c:v>0.15978824043425188</c:v>
                </c:pt>
                <c:pt idx="12">
                  <c:v>6.9985621862081571E-2</c:v>
                </c:pt>
                <c:pt idx="13">
                  <c:v>4.3485492515246804E-2</c:v>
                </c:pt>
                <c:pt idx="14">
                  <c:v>2.8361888076273711E-3</c:v>
                </c:pt>
                <c:pt idx="15">
                  <c:v>9.1234725011513085E-4</c:v>
                </c:pt>
                <c:pt idx="16" formatCode="0.00%">
                  <c:v>-2.960718288763653E-4</c:v>
                </c:pt>
                <c:pt idx="17" formatCode="0.00%">
                  <c:v>1.0890492028393872E-2</c:v>
                </c:pt>
                <c:pt idx="18" formatCode="0.00%">
                  <c:v>0.24718945191163089</c:v>
                </c:pt>
                <c:pt idx="19" formatCode="0.00%">
                  <c:v>0.32647823070251514</c:v>
                </c:pt>
                <c:pt idx="20" formatCode="0.00%">
                  <c:v>0.43674131562693064</c:v>
                </c:pt>
                <c:pt idx="21" formatCode="0.00%">
                  <c:v>7.4546593376811687E-2</c:v>
                </c:pt>
                <c:pt idx="22" formatCode="0.00%">
                  <c:v>-9.3971295048977943E-3</c:v>
                </c:pt>
                <c:pt idx="23" formatCode="0.00%">
                  <c:v>0</c:v>
                </c:pt>
                <c:pt idx="24" formatCode="0.00%">
                  <c:v>7.0911805214262102E-3</c:v>
                </c:pt>
                <c:pt idx="25" formatCode="0.00%">
                  <c:v>2.5526816181539624E-2</c:v>
                </c:pt>
                <c:pt idx="26" formatCode="0.00%">
                  <c:v>1.4608201435204471E-3</c:v>
                </c:pt>
              </c:numCache>
            </c:numRef>
          </c:val>
          <c:smooth val="1"/>
          <c:extLst>
            <c:ext xmlns:c16="http://schemas.microsoft.com/office/drawing/2014/chart" uri="{C3380CC4-5D6E-409C-BE32-E72D297353CC}">
              <c16:uniqueId val="{00000001-19CB-413D-841E-73DC7F6C626C}"/>
            </c:ext>
          </c:extLst>
        </c:ser>
        <c:dLbls>
          <c:showLegendKey val="0"/>
          <c:showVal val="0"/>
          <c:showCatName val="0"/>
          <c:showSerName val="0"/>
          <c:showPercent val="0"/>
          <c:showBubbleSize val="0"/>
        </c:dLbls>
        <c:marker val="1"/>
        <c:smooth val="0"/>
        <c:axId val="1437714176"/>
        <c:axId val="1387578544"/>
      </c:lineChart>
      <c:catAx>
        <c:axId val="82725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712293472"/>
        <c:crosses val="autoZero"/>
        <c:auto val="1"/>
        <c:lblAlgn val="ctr"/>
        <c:lblOffset val="100"/>
        <c:noMultiLvlLbl val="0"/>
      </c:catAx>
      <c:valAx>
        <c:axId val="712293472"/>
        <c:scaling>
          <c:orientation val="minMax"/>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r>
                  <a:rPr lang="fa-IR" dirty="0">
                    <a:cs typeface="B Nazanin" panose="00000400000000000000" pitchFamily="2" charset="-78"/>
                  </a:rPr>
                  <a:t>نرخ  کاتد مسی (میلیون ریال)</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Yekan" panose="00000400000000000000" pitchFamily="2" charset="-78"/>
              </a:defRPr>
            </a:pPr>
            <a:endParaRPr lang="en-US"/>
          </a:p>
        </c:txPr>
        <c:crossAx val="827257248"/>
        <c:crosses val="autoZero"/>
        <c:crossBetween val="between"/>
        <c:dispUnits>
          <c:builtInUnit val="millions"/>
        </c:dispUnits>
      </c:valAx>
      <c:valAx>
        <c:axId val="1387578544"/>
        <c:scaling>
          <c:orientation val="minMax"/>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r>
                  <a:rPr lang="fa-IR">
                    <a:cs typeface="B Nazanin" panose="00000400000000000000" pitchFamily="2" charset="-78"/>
                  </a:rPr>
                  <a:t>درصد رقابت</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Yekan" panose="00000400000000000000" pitchFamily="2" charset="-78"/>
              </a:defRPr>
            </a:pPr>
            <a:endParaRPr lang="en-US"/>
          </a:p>
        </c:txPr>
        <c:crossAx val="1437714176"/>
        <c:crosses val="max"/>
        <c:crossBetween val="between"/>
      </c:valAx>
      <c:catAx>
        <c:axId val="1437714176"/>
        <c:scaling>
          <c:orientation val="minMax"/>
        </c:scaling>
        <c:delete val="1"/>
        <c:axPos val="b"/>
        <c:numFmt formatCode="General" sourceLinked="1"/>
        <c:majorTickMark val="out"/>
        <c:minorTickMark val="none"/>
        <c:tickLblPos val="nextTo"/>
        <c:crossAx val="138757854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legend>
    <c:plotVisOnly val="1"/>
    <c:dispBlanksAs val="gap"/>
    <c:showDLblsOverMax val="0"/>
  </c:chart>
  <c:spPr>
    <a:noFill/>
    <a:ln>
      <a:noFill/>
    </a:ln>
    <a:effectLst/>
  </c:spPr>
  <c:txPr>
    <a:bodyPr/>
    <a:lstStyle/>
    <a:p>
      <a:pPr>
        <a:defRPr b="1">
          <a:latin typeface="IPT Yekan" panose="00000400000000000000" pitchFamily="2" charset="2"/>
          <a:cs typeface="B Yekan" panose="00000400000000000000" pitchFamily="2" charset="-78"/>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'بورس کالا'!$N$2</c:f>
              <c:strCache>
                <c:ptCount val="1"/>
                <c:pt idx="0">
                  <c:v>ارزش معامله </c:v>
                </c:pt>
              </c:strCache>
            </c:strRef>
          </c:tx>
          <c:spPr>
            <a:solidFill>
              <a:srgbClr val="1C724A"/>
            </a:solidFill>
            <a:ln>
              <a:noFill/>
            </a:ln>
            <a:effectLst/>
          </c:spPr>
          <c:invertIfNegative val="0"/>
          <c:cat>
            <c:multiLvlStrRef>
              <c:f>'بورس کالا'!$K$51:$L$497</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'بورس کالا'!$N$51:$N$497</c:f>
              <c:numCache>
                <c:formatCode>#,##0</c:formatCode>
                <c:ptCount val="27"/>
                <c:pt idx="0">
                  <c:v>49322120</c:v>
                </c:pt>
                <c:pt idx="1">
                  <c:v>100324900</c:v>
                </c:pt>
                <c:pt idx="2">
                  <c:v>56053280</c:v>
                </c:pt>
                <c:pt idx="3">
                  <c:v>66634280</c:v>
                </c:pt>
                <c:pt idx="4">
                  <c:v>61184800</c:v>
                </c:pt>
                <c:pt idx="5">
                  <c:v>63148940</c:v>
                </c:pt>
                <c:pt idx="6">
                  <c:v>84289490</c:v>
                </c:pt>
                <c:pt idx="7">
                  <c:v>81694950</c:v>
                </c:pt>
                <c:pt idx="8">
                  <c:v>74849980</c:v>
                </c:pt>
                <c:pt idx="9">
                  <c:v>97081160</c:v>
                </c:pt>
                <c:pt idx="10">
                  <c:v>82529120</c:v>
                </c:pt>
                <c:pt idx="11">
                  <c:v>81405150</c:v>
                </c:pt>
                <c:pt idx="12">
                  <c:v>63216210</c:v>
                </c:pt>
                <c:pt idx="13">
                  <c:v>107279700</c:v>
                </c:pt>
                <c:pt idx="14">
                  <c:v>65634960</c:v>
                </c:pt>
                <c:pt idx="15">
                  <c:v>104079400</c:v>
                </c:pt>
                <c:pt idx="16">
                  <c:v>115705460</c:v>
                </c:pt>
                <c:pt idx="17">
                  <c:v>179106630</c:v>
                </c:pt>
                <c:pt idx="18">
                  <c:v>131455329</c:v>
                </c:pt>
                <c:pt idx="19">
                  <c:v>130001499</c:v>
                </c:pt>
                <c:pt idx="20">
                  <c:v>166728309</c:v>
                </c:pt>
                <c:pt idx="21">
                  <c:v>228459670</c:v>
                </c:pt>
                <c:pt idx="22">
                  <c:v>178691880</c:v>
                </c:pt>
                <c:pt idx="23">
                  <c:v>58969600</c:v>
                </c:pt>
                <c:pt idx="24">
                  <c:v>155582040</c:v>
                </c:pt>
                <c:pt idx="25">
                  <c:v>251444850</c:v>
                </c:pt>
                <c:pt idx="26">
                  <c:v>260382340</c:v>
                </c:pt>
              </c:numCache>
            </c:numRef>
          </c:val>
          <c:extLst>
            <c:ext xmlns:c16="http://schemas.microsoft.com/office/drawing/2014/chart" uri="{C3380CC4-5D6E-409C-BE32-E72D297353CC}">
              <c16:uniqueId val="{00000000-DB16-46D9-9583-FCB56D8BF55C}"/>
            </c:ext>
          </c:extLst>
        </c:ser>
        <c:dLbls>
          <c:showLegendKey val="0"/>
          <c:showVal val="0"/>
          <c:showCatName val="0"/>
          <c:showSerName val="0"/>
          <c:showPercent val="0"/>
          <c:showBubbleSize val="0"/>
        </c:dLbls>
        <c:gapWidth val="100"/>
        <c:axId val="827257248"/>
        <c:axId val="712293472"/>
      </c:barChart>
      <c:lineChart>
        <c:grouping val="standard"/>
        <c:varyColors val="0"/>
        <c:ser>
          <c:idx val="1"/>
          <c:order val="1"/>
          <c:tx>
            <c:strRef>
              <c:f>'بورس کالا'!$S$2</c:f>
              <c:strCache>
                <c:ptCount val="1"/>
                <c:pt idx="0">
                  <c:v>حجم معاملات</c:v>
                </c:pt>
              </c:strCache>
            </c:strRef>
          </c:tx>
          <c:spPr>
            <a:ln w="34925" cap="rnd">
              <a:solidFill>
                <a:srgbClr val="C5994F"/>
              </a:solidFill>
              <a:round/>
            </a:ln>
            <a:effectLst/>
          </c:spPr>
          <c:marker>
            <c:symbol val="none"/>
          </c:marker>
          <c:cat>
            <c:multiLvlStrRef>
              <c:f>'بورس کالا'!$K$51:$L$497</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'بورس کالا'!$S$51:$S$497</c:f>
              <c:numCache>
                <c:formatCode>#,##0</c:formatCode>
                <c:ptCount val="27"/>
                <c:pt idx="0">
                  <c:v>9360</c:v>
                </c:pt>
                <c:pt idx="1">
                  <c:v>19200</c:v>
                </c:pt>
                <c:pt idx="2">
                  <c:v>10720</c:v>
                </c:pt>
                <c:pt idx="3">
                  <c:v>13060</c:v>
                </c:pt>
                <c:pt idx="4">
                  <c:v>12460</c:v>
                </c:pt>
                <c:pt idx="5">
                  <c:v>12800</c:v>
                </c:pt>
                <c:pt idx="6">
                  <c:v>16600</c:v>
                </c:pt>
                <c:pt idx="7">
                  <c:v>15560</c:v>
                </c:pt>
                <c:pt idx="8">
                  <c:v>14000</c:v>
                </c:pt>
                <c:pt idx="9">
                  <c:v>17040</c:v>
                </c:pt>
                <c:pt idx="10">
                  <c:v>12040</c:v>
                </c:pt>
                <c:pt idx="11">
                  <c:v>10600</c:v>
                </c:pt>
                <c:pt idx="12">
                  <c:v>9090</c:v>
                </c:pt>
                <c:pt idx="13">
                  <c:v>15200</c:v>
                </c:pt>
                <c:pt idx="14">
                  <c:v>9550</c:v>
                </c:pt>
                <c:pt idx="15">
                  <c:v>14820</c:v>
                </c:pt>
                <c:pt idx="16">
                  <c:v>16600</c:v>
                </c:pt>
                <c:pt idx="17">
                  <c:v>25050</c:v>
                </c:pt>
                <c:pt idx="18">
                  <c:v>14090</c:v>
                </c:pt>
                <c:pt idx="19">
                  <c:v>12500</c:v>
                </c:pt>
                <c:pt idx="20">
                  <c:v>14130</c:v>
                </c:pt>
                <c:pt idx="21">
                  <c:v>14570</c:v>
                </c:pt>
                <c:pt idx="22">
                  <c:v>10500</c:v>
                </c:pt>
                <c:pt idx="23">
                  <c:v>3400</c:v>
                </c:pt>
                <c:pt idx="24">
                  <c:v>9180</c:v>
                </c:pt>
                <c:pt idx="25">
                  <c:v>12850</c:v>
                </c:pt>
                <c:pt idx="26">
                  <c:v>12960</c:v>
                </c:pt>
              </c:numCache>
            </c:numRef>
          </c:val>
          <c:smooth val="1"/>
          <c:extLst>
            <c:ext xmlns:c16="http://schemas.microsoft.com/office/drawing/2014/chart" uri="{C3380CC4-5D6E-409C-BE32-E72D297353CC}">
              <c16:uniqueId val="{00000001-DB16-46D9-9583-FCB56D8BF55C}"/>
            </c:ext>
          </c:extLst>
        </c:ser>
        <c:dLbls>
          <c:showLegendKey val="0"/>
          <c:showVal val="0"/>
          <c:showCatName val="0"/>
          <c:showSerName val="0"/>
          <c:showPercent val="0"/>
          <c:showBubbleSize val="0"/>
        </c:dLbls>
        <c:marker val="1"/>
        <c:smooth val="0"/>
        <c:axId val="1437703776"/>
        <c:axId val="1387322384"/>
      </c:lineChart>
      <c:catAx>
        <c:axId val="82725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712293472"/>
        <c:crosses val="autoZero"/>
        <c:auto val="1"/>
        <c:lblAlgn val="ctr"/>
        <c:lblOffset val="100"/>
        <c:noMultiLvlLbl val="0"/>
      </c:catAx>
      <c:valAx>
        <c:axId val="712293472"/>
        <c:scaling>
          <c:orientation val="minMax"/>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r>
                  <a:rPr lang="fa-IR"/>
                  <a:t>ارزش معامله (میلیون ریال)</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IRANSansWeb(FaNum)" panose="02040503050201020203" pitchFamily="18" charset="-78"/>
              </a:defRPr>
            </a:pPr>
            <a:endParaRPr lang="en-US"/>
          </a:p>
        </c:txPr>
        <c:crossAx val="827257248"/>
        <c:crosses val="autoZero"/>
        <c:crossBetween val="between"/>
      </c:valAx>
      <c:valAx>
        <c:axId val="1387322384"/>
        <c:scaling>
          <c:orientation val="minMax"/>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r>
                  <a:rPr lang="fa-IR"/>
                  <a:t>حجم معاملات (تن)</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IRANSansWeb(FaNum)" panose="02040503050201020203" pitchFamily="18" charset="-78"/>
              </a:defRPr>
            </a:pPr>
            <a:endParaRPr lang="en-US"/>
          </a:p>
        </c:txPr>
        <c:crossAx val="1437703776"/>
        <c:crosses val="max"/>
        <c:crossBetween val="between"/>
      </c:valAx>
      <c:catAx>
        <c:axId val="1437703776"/>
        <c:scaling>
          <c:orientation val="minMax"/>
        </c:scaling>
        <c:delete val="1"/>
        <c:axPos val="b"/>
        <c:numFmt formatCode="General" sourceLinked="1"/>
        <c:majorTickMark val="out"/>
        <c:minorTickMark val="none"/>
        <c:tickLblPos val="nextTo"/>
        <c:crossAx val="138732238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IRANSansWeb(FaNum)" panose="02040503050201020203" pitchFamily="18" charset="-78"/>
              <a:ea typeface="+mn-ea"/>
              <a:cs typeface="B Nazanin" panose="00000400000000000000" pitchFamily="2" charset="-78"/>
            </a:defRPr>
          </a:pPr>
          <a:endParaRPr lang="en-US"/>
        </a:p>
      </c:txPr>
    </c:legend>
    <c:plotVisOnly val="1"/>
    <c:dispBlanksAs val="gap"/>
    <c:showDLblsOverMax val="0"/>
  </c:chart>
  <c:spPr>
    <a:noFill/>
    <a:ln>
      <a:noFill/>
    </a:ln>
    <a:effectLst/>
  </c:spPr>
  <c:txPr>
    <a:bodyPr/>
    <a:lstStyle/>
    <a:p>
      <a:pPr>
        <a:defRPr b="1">
          <a:latin typeface="IPT Nazanin" panose="00000400000000000000" pitchFamily="2" charset="2"/>
          <a:cs typeface="B Nazanin" panose="00000400000000000000" pitchFamily="2" charset="-78"/>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IPT Yekan" panose="00000400000000000000" pitchFamily="2" charset="2"/>
                <a:ea typeface="+mn-ea"/>
                <a:cs typeface="B Nazanin" panose="00000400000000000000" pitchFamily="2" charset="-78"/>
              </a:defRPr>
            </a:pPr>
            <a:r>
              <a:rPr lang="fa-IR">
                <a:cs typeface="B Nazanin" panose="00000400000000000000" pitchFamily="2" charset="-78"/>
              </a:rPr>
              <a:t>گواهی سپرده کاتد مس</a:t>
            </a:r>
            <a:endParaRPr lang="en-US">
              <a:cs typeface="B Nazanin" panose="00000400000000000000" pitchFamily="2" charset="-78"/>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title>
    <c:autoTitleDeleted val="0"/>
    <c:plotArea>
      <c:layout/>
      <c:barChart>
        <c:barDir val="col"/>
        <c:grouping val="clustered"/>
        <c:varyColors val="0"/>
        <c:ser>
          <c:idx val="0"/>
          <c:order val="0"/>
          <c:tx>
            <c:strRef>
              <c:f>'گواهی سپرده'!$V$1</c:f>
              <c:strCache>
                <c:ptCount val="1"/>
                <c:pt idx="0">
                  <c:v>حجم</c:v>
                </c:pt>
              </c:strCache>
            </c:strRef>
          </c:tx>
          <c:spPr>
            <a:solidFill>
              <a:srgbClr val="155637"/>
            </a:solidFill>
            <a:ln>
              <a:noFill/>
            </a:ln>
            <a:effectLst/>
          </c:spPr>
          <c:invertIfNegative val="0"/>
          <c:cat>
            <c:multiLvlStrRef>
              <c:f>'گواهی سپرده'!$R$2:$S$10</c:f>
              <c:multiLvlStrCache>
                <c:ptCount val="9"/>
                <c:lvl>
                  <c:pt idx="0">
                    <c:v>مهر</c:v>
                  </c:pt>
                  <c:pt idx="1">
                    <c:v>آبان</c:v>
                  </c:pt>
                  <c:pt idx="2">
                    <c:v>آذر</c:v>
                  </c:pt>
                  <c:pt idx="3">
                    <c:v>دی</c:v>
                  </c:pt>
                  <c:pt idx="4">
                    <c:v>بهمن</c:v>
                  </c:pt>
                  <c:pt idx="5">
                    <c:v>اسفند</c:v>
                  </c:pt>
                  <c:pt idx="6">
                    <c:v>فروردین</c:v>
                  </c:pt>
                  <c:pt idx="7">
                    <c:v>اردیبهشت</c:v>
                  </c:pt>
                  <c:pt idx="8">
                    <c:v>خرداد</c:v>
                  </c:pt>
                </c:lvl>
                <c:lvl>
                  <c:pt idx="0">
                    <c:v>1404</c:v>
                  </c:pt>
                  <c:pt idx="6">
                    <c:v>1405</c:v>
                  </c:pt>
                </c:lvl>
              </c:multiLvlStrCache>
            </c:multiLvlStrRef>
          </c:cat>
          <c:val>
            <c:numRef>
              <c:f>'گواهی سپرده'!$V$2:$V$10</c:f>
              <c:numCache>
                <c:formatCode>#,##0</c:formatCode>
                <c:ptCount val="9"/>
                <c:pt idx="0">
                  <c:v>174600</c:v>
                </c:pt>
                <c:pt idx="1">
                  <c:v>622285</c:v>
                </c:pt>
                <c:pt idx="2">
                  <c:v>532508</c:v>
                </c:pt>
                <c:pt idx="3">
                  <c:v>872199</c:v>
                </c:pt>
                <c:pt idx="4">
                  <c:v>531110</c:v>
                </c:pt>
                <c:pt idx="5">
                  <c:v>125890</c:v>
                </c:pt>
                <c:pt idx="6">
                  <c:v>91092</c:v>
                </c:pt>
                <c:pt idx="7">
                  <c:v>630847</c:v>
                </c:pt>
                <c:pt idx="8">
                  <c:v>935420</c:v>
                </c:pt>
              </c:numCache>
            </c:numRef>
          </c:val>
          <c:extLst>
            <c:ext xmlns:c16="http://schemas.microsoft.com/office/drawing/2014/chart" uri="{C3380CC4-5D6E-409C-BE32-E72D297353CC}">
              <c16:uniqueId val="{00000000-F292-410E-A74F-6C750F1F0EFD}"/>
            </c:ext>
          </c:extLst>
        </c:ser>
        <c:dLbls>
          <c:showLegendKey val="0"/>
          <c:showVal val="0"/>
          <c:showCatName val="0"/>
          <c:showSerName val="0"/>
          <c:showPercent val="0"/>
          <c:showBubbleSize val="0"/>
        </c:dLbls>
        <c:gapWidth val="150"/>
        <c:axId val="351920047"/>
        <c:axId val="352020591"/>
      </c:barChart>
      <c:lineChart>
        <c:grouping val="standard"/>
        <c:varyColors val="0"/>
        <c:ser>
          <c:idx val="1"/>
          <c:order val="1"/>
          <c:tx>
            <c:strRef>
              <c:f>'گواهی سپرده'!$U$1</c:f>
              <c:strCache>
                <c:ptCount val="1"/>
                <c:pt idx="0">
                  <c:v>قیمت پایانی</c:v>
                </c:pt>
              </c:strCache>
            </c:strRef>
          </c:tx>
          <c:spPr>
            <a:ln w="38100" cap="rnd">
              <a:solidFill>
                <a:srgbClr val="C5994F"/>
              </a:solidFill>
              <a:round/>
            </a:ln>
            <a:effectLst/>
          </c:spPr>
          <c:marker>
            <c:symbol val="none"/>
          </c:marker>
          <c:cat>
            <c:strRef>
              <c:f>'گواهی سپرده'!$S$2:$S$10</c:f>
              <c:strCache>
                <c:ptCount val="9"/>
                <c:pt idx="0">
                  <c:v>مهر</c:v>
                </c:pt>
                <c:pt idx="1">
                  <c:v>آبان</c:v>
                </c:pt>
                <c:pt idx="2">
                  <c:v>آذر</c:v>
                </c:pt>
                <c:pt idx="3">
                  <c:v>دی</c:v>
                </c:pt>
                <c:pt idx="4">
                  <c:v>بهمن</c:v>
                </c:pt>
                <c:pt idx="5">
                  <c:v>اسفند</c:v>
                </c:pt>
                <c:pt idx="6">
                  <c:v>فروردین</c:v>
                </c:pt>
                <c:pt idx="7">
                  <c:v>اردیبهشت</c:v>
                </c:pt>
                <c:pt idx="8">
                  <c:v>خرداد</c:v>
                </c:pt>
              </c:strCache>
            </c:strRef>
          </c:cat>
          <c:val>
            <c:numRef>
              <c:f>'گواهی سپرده'!$U$2:$U$10</c:f>
              <c:numCache>
                <c:formatCode>#,##0</c:formatCode>
                <c:ptCount val="9"/>
                <c:pt idx="0">
                  <c:v>10348020.175773196</c:v>
                </c:pt>
                <c:pt idx="1">
                  <c:v>10499097.44296745</c:v>
                </c:pt>
                <c:pt idx="2">
                  <c:v>13471739.279560119</c:v>
                </c:pt>
                <c:pt idx="3">
                  <c:v>17478636.819418505</c:v>
                </c:pt>
                <c:pt idx="4">
                  <c:v>17735783.205870725</c:v>
                </c:pt>
                <c:pt idx="5">
                  <c:v>15972072.573198825</c:v>
                </c:pt>
                <c:pt idx="6">
                  <c:v>15853411.767224345</c:v>
                </c:pt>
                <c:pt idx="7">
                  <c:v>22065157.519398522</c:v>
                </c:pt>
                <c:pt idx="8">
                  <c:v>22479985.721622374</c:v>
                </c:pt>
              </c:numCache>
            </c:numRef>
          </c:val>
          <c:smooth val="1"/>
          <c:extLst>
            <c:ext xmlns:c16="http://schemas.microsoft.com/office/drawing/2014/chart" uri="{C3380CC4-5D6E-409C-BE32-E72D297353CC}">
              <c16:uniqueId val="{00000001-F292-410E-A74F-6C750F1F0EFD}"/>
            </c:ext>
          </c:extLst>
        </c:ser>
        <c:dLbls>
          <c:showLegendKey val="0"/>
          <c:showVal val="0"/>
          <c:showCatName val="0"/>
          <c:showSerName val="0"/>
          <c:showPercent val="0"/>
          <c:showBubbleSize val="0"/>
        </c:dLbls>
        <c:marker val="1"/>
        <c:smooth val="0"/>
        <c:axId val="351919647"/>
        <c:axId val="352018927"/>
      </c:lineChart>
      <c:catAx>
        <c:axId val="351920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352020591"/>
        <c:crosses val="autoZero"/>
        <c:auto val="1"/>
        <c:lblAlgn val="ctr"/>
        <c:lblOffset val="100"/>
        <c:noMultiLvlLbl val="0"/>
      </c:catAx>
      <c:valAx>
        <c:axId val="352020591"/>
        <c:scaling>
          <c:orientation val="minMax"/>
          <c:min val="0"/>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r>
                  <a:rPr lang="fa-IR">
                    <a:cs typeface="B Nazanin" panose="00000400000000000000" pitchFamily="2" charset="-78"/>
                  </a:rPr>
                  <a:t>حجم معامله (تعداد)</a:t>
                </a:r>
                <a:endParaRPr lang="en-US">
                  <a:cs typeface="B Nazanin" panose="00000400000000000000" pitchFamily="2" charset="-78"/>
                </a:endParaRP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Yekan" panose="00000400000000000000" pitchFamily="2" charset="-78"/>
              </a:defRPr>
            </a:pPr>
            <a:endParaRPr lang="en-US"/>
          </a:p>
        </c:txPr>
        <c:crossAx val="351920047"/>
        <c:crosses val="autoZero"/>
        <c:crossBetween val="between"/>
      </c:valAx>
      <c:valAx>
        <c:axId val="352018927"/>
        <c:scaling>
          <c:orientation val="minMax"/>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r>
                  <a:rPr lang="fa-IR">
                    <a:cs typeface="B Nazanin" panose="00000400000000000000" pitchFamily="2" charset="-78"/>
                  </a:rPr>
                  <a:t>قیمت گواهی (ریال)</a:t>
                </a:r>
                <a:endParaRPr lang="en-US">
                  <a:cs typeface="B Nazanin" panose="00000400000000000000" pitchFamily="2" charset="-78"/>
                </a:endParaRP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Yekan" panose="00000400000000000000" pitchFamily="2" charset="-78"/>
              </a:defRPr>
            </a:pPr>
            <a:endParaRPr lang="en-US"/>
          </a:p>
        </c:txPr>
        <c:crossAx val="351919647"/>
        <c:crosses val="max"/>
        <c:crossBetween val="between"/>
      </c:valAx>
      <c:catAx>
        <c:axId val="351919647"/>
        <c:scaling>
          <c:orientation val="minMax"/>
        </c:scaling>
        <c:delete val="1"/>
        <c:axPos val="b"/>
        <c:numFmt formatCode="General" sourceLinked="1"/>
        <c:majorTickMark val="none"/>
        <c:minorTickMark val="none"/>
        <c:tickLblPos val="nextTo"/>
        <c:crossAx val="35201892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legend>
    <c:plotVisOnly val="1"/>
    <c:dispBlanksAs val="gap"/>
    <c:showDLblsOverMax val="0"/>
  </c:chart>
  <c:spPr>
    <a:noFill/>
    <a:ln>
      <a:noFill/>
    </a:ln>
    <a:effectLst/>
  </c:spPr>
  <c:txPr>
    <a:bodyPr/>
    <a:lstStyle/>
    <a:p>
      <a:pPr>
        <a:defRPr b="1">
          <a:latin typeface="IPT Yekan" panose="00000400000000000000" pitchFamily="2" charset="2"/>
          <a:cs typeface="B Yekan" panose="00000400000000000000" pitchFamily="2" charset="-78"/>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فملی!$B$5</c:f>
              <c:strCache>
                <c:ptCount val="1"/>
                <c:pt idx="0">
                  <c:v>حجم تولیدکاتد</c:v>
                </c:pt>
              </c:strCache>
            </c:strRef>
          </c:tx>
          <c:spPr>
            <a:solidFill>
              <a:srgbClr val="1C724A"/>
            </a:solidFill>
            <a:ln>
              <a:noFill/>
            </a:ln>
            <a:effectLst/>
          </c:spPr>
          <c:invertIfNegative val="0"/>
          <c:dLbls>
            <c:dLbl>
              <c:idx val="1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0BA-4156-B042-E5F93D39F8C2}"/>
                </c:ext>
              </c:extLst>
            </c:dLbl>
            <c:dLbl>
              <c:idx val="2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0BA-4156-B042-E5F93D39F8C2}"/>
                </c:ext>
              </c:extLst>
            </c:dLbl>
            <c:dLbl>
              <c:idx val="2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0BA-4156-B042-E5F93D39F8C2}"/>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lumMod val="75000"/>
                        <a:lumOff val="25000"/>
                      </a:schemeClr>
                    </a:solidFill>
                    <a:latin typeface="IPT Nazanin" panose="00000400000000000000" pitchFamily="2" charset="2"/>
                    <a:ea typeface="+mn-ea"/>
                    <a:cs typeface="B Nazanin" panose="00000400000000000000"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فملی!$D$5:$BN$5</c:f>
              <c:numCache>
                <c:formatCode>#,##0</c:formatCode>
                <c:ptCount val="27"/>
                <c:pt idx="0">
                  <c:v>21030</c:v>
                </c:pt>
                <c:pt idx="1">
                  <c:v>25802</c:v>
                </c:pt>
                <c:pt idx="2">
                  <c:v>25984</c:v>
                </c:pt>
                <c:pt idx="3">
                  <c:v>26592</c:v>
                </c:pt>
                <c:pt idx="4">
                  <c:v>20625</c:v>
                </c:pt>
                <c:pt idx="5">
                  <c:v>24097</c:v>
                </c:pt>
                <c:pt idx="6">
                  <c:v>22744</c:v>
                </c:pt>
                <c:pt idx="7">
                  <c:v>26006</c:v>
                </c:pt>
                <c:pt idx="8">
                  <c:v>24235</c:v>
                </c:pt>
                <c:pt idx="9">
                  <c:v>24933</c:v>
                </c:pt>
                <c:pt idx="10">
                  <c:v>24834</c:v>
                </c:pt>
                <c:pt idx="11">
                  <c:v>26883</c:v>
                </c:pt>
                <c:pt idx="12">
                  <c:v>23910</c:v>
                </c:pt>
                <c:pt idx="13">
                  <c:v>24672</c:v>
                </c:pt>
                <c:pt idx="14">
                  <c:v>21176</c:v>
                </c:pt>
                <c:pt idx="15">
                  <c:v>13973</c:v>
                </c:pt>
                <c:pt idx="16">
                  <c:v>25727</c:v>
                </c:pt>
                <c:pt idx="17">
                  <c:v>27153</c:v>
                </c:pt>
                <c:pt idx="18">
                  <c:v>25407</c:v>
                </c:pt>
                <c:pt idx="19">
                  <c:v>23407</c:v>
                </c:pt>
                <c:pt idx="20">
                  <c:v>25339</c:v>
                </c:pt>
                <c:pt idx="21">
                  <c:v>22026</c:v>
                </c:pt>
                <c:pt idx="22">
                  <c:v>24356</c:v>
                </c:pt>
                <c:pt idx="23">
                  <c:v>24080</c:v>
                </c:pt>
                <c:pt idx="24">
                  <c:v>11328</c:v>
                </c:pt>
                <c:pt idx="25">
                  <c:v>22391</c:v>
                </c:pt>
                <c:pt idx="26">
                  <c:v>26390</c:v>
                </c:pt>
              </c:numCache>
            </c:numRef>
          </c:val>
          <c:extLst>
            <c:ext xmlns:c16="http://schemas.microsoft.com/office/drawing/2014/chart" uri="{C3380CC4-5D6E-409C-BE32-E72D297353CC}">
              <c16:uniqueId val="{00000000-A0BA-4156-B042-E5F93D39F8C2}"/>
            </c:ext>
          </c:extLst>
        </c:ser>
        <c:ser>
          <c:idx val="3"/>
          <c:order val="3"/>
          <c:tx>
            <c:strRef>
              <c:f>فملی!$B$6</c:f>
              <c:strCache>
                <c:ptCount val="1"/>
                <c:pt idx="0">
                  <c:v>فضای خالی</c:v>
                </c:pt>
              </c:strCache>
            </c:strRef>
          </c:tx>
          <c:spPr>
            <a:solidFill>
              <a:schemeClr val="accent4"/>
            </a:solidFill>
            <a:ln>
              <a:noFill/>
            </a:ln>
            <a:effectLst/>
          </c:spPr>
          <c:invertIfNegative val="0"/>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فملی!$D$6:$AZ$6</c:f>
              <c:numCache>
                <c:formatCode>General</c:formatCode>
                <c:ptCount val="13"/>
              </c:numCache>
            </c:numRef>
          </c:val>
          <c:extLst>
            <c:ext xmlns:c16="http://schemas.microsoft.com/office/drawing/2014/chart" uri="{C3380CC4-5D6E-409C-BE32-E72D297353CC}">
              <c16:uniqueId val="{00000001-A0BA-4156-B042-E5F93D39F8C2}"/>
            </c:ext>
          </c:extLst>
        </c:ser>
        <c:ser>
          <c:idx val="4"/>
          <c:order val="4"/>
          <c:tx>
            <c:strRef>
              <c:f>فملی!$B$7</c:f>
              <c:strCache>
                <c:ptCount val="1"/>
                <c:pt idx="0">
                  <c:v>فضای خالی</c:v>
                </c:pt>
              </c:strCache>
            </c:strRef>
          </c:tx>
          <c:spPr>
            <a:solidFill>
              <a:schemeClr val="accent5"/>
            </a:solidFill>
            <a:ln>
              <a:noFill/>
            </a:ln>
            <a:effectLst/>
          </c:spPr>
          <c:invertIfNegative val="0"/>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فملی!$D$7:$AZ$7</c:f>
              <c:numCache>
                <c:formatCode>General</c:formatCode>
                <c:ptCount val="13"/>
              </c:numCache>
            </c:numRef>
          </c:val>
          <c:extLst>
            <c:ext xmlns:c16="http://schemas.microsoft.com/office/drawing/2014/chart" uri="{C3380CC4-5D6E-409C-BE32-E72D297353CC}">
              <c16:uniqueId val="{00000002-A0BA-4156-B042-E5F93D39F8C2}"/>
            </c:ext>
          </c:extLst>
        </c:ser>
        <c:dLbls>
          <c:showLegendKey val="0"/>
          <c:showVal val="0"/>
          <c:showCatName val="0"/>
          <c:showSerName val="0"/>
          <c:showPercent val="0"/>
          <c:showBubbleSize val="0"/>
        </c:dLbls>
        <c:gapWidth val="0"/>
        <c:axId val="1135843600"/>
        <c:axId val="1212727856"/>
      </c:barChart>
      <c:barChart>
        <c:barDir val="col"/>
        <c:grouping val="stacked"/>
        <c:varyColors val="0"/>
        <c:ser>
          <c:idx val="1"/>
          <c:order val="1"/>
          <c:tx>
            <c:strRef>
              <c:f>فملی!$B$29</c:f>
              <c:strCache>
                <c:ptCount val="1"/>
                <c:pt idx="0">
                  <c:v>حجم فروش داخلی کاتد</c:v>
                </c:pt>
              </c:strCache>
            </c:strRef>
          </c:tx>
          <c:spPr>
            <a:solidFill>
              <a:srgbClr val="BF9000"/>
            </a:solidFill>
            <a:ln>
              <a:noFill/>
            </a:ln>
            <a:effectLst/>
          </c:spPr>
          <c:invertIfNegative val="0"/>
          <c:dLbls>
            <c:dLbl>
              <c:idx val="14"/>
              <c:layout>
                <c:manualLayout>
                  <c:x val="3.219249387645534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0BA-4156-B042-E5F93D39F8C2}"/>
                </c:ext>
              </c:extLst>
            </c:dLbl>
            <c:dLbl>
              <c:idx val="25"/>
              <c:layout>
                <c:manualLayout>
                  <c:x val="1.6096246938226493E-3"/>
                  <c:y val="-8.9467249480047595E-17"/>
                </c:manualLayout>
              </c:layout>
              <c:spPr>
                <a:noFill/>
                <a:ln>
                  <a:noFill/>
                </a:ln>
                <a:effectLst/>
              </c:spPr>
              <c:txPr>
                <a:bodyPr rot="-5400000" spcFirstLastPara="1" vertOverflow="ellipsis" wrap="square" lIns="38100" tIns="19050" rIns="38100" bIns="19050" anchor="ctr" anchorCtr="0">
                  <a:spAutoFit/>
                </a:bodyPr>
                <a:lstStyle/>
                <a:p>
                  <a:pPr algn="ctr" rtl="0">
                    <a:defRPr lang="en-US" sz="900" b="1" i="0" u="none" strike="noStrike" kern="1200" baseline="0">
                      <a:solidFill>
                        <a:schemeClr val="bg1"/>
                      </a:solidFill>
                      <a:latin typeface="IPT Nazanin" panose="00000400000000000000" pitchFamily="2" charset="2"/>
                      <a:ea typeface="+mn-ea"/>
                      <a:cs typeface="B Nazanin" panose="00000400000000000000" pitchFamily="2" charset="-78"/>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0BA-4156-B042-E5F93D39F8C2}"/>
                </c:ext>
              </c:extLst>
            </c:dLbl>
            <c:dLbl>
              <c:idx val="26"/>
              <c:layout>
                <c:manualLayout>
                  <c:x val="1.609624693822649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0BA-4156-B042-E5F93D39F8C2}"/>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bg1"/>
                    </a:solidFill>
                    <a:latin typeface="IPT Nazanin" panose="00000400000000000000" pitchFamily="2" charset="2"/>
                    <a:ea typeface="+mn-ea"/>
                    <a:cs typeface="B Nazanin" panose="00000400000000000000"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فملی!$D$29:$BN$29</c:f>
              <c:numCache>
                <c:formatCode>#,##0</c:formatCode>
                <c:ptCount val="27"/>
                <c:pt idx="0">
                  <c:v>6568</c:v>
                </c:pt>
                <c:pt idx="1">
                  <c:v>20617</c:v>
                </c:pt>
                <c:pt idx="2">
                  <c:v>14660</c:v>
                </c:pt>
                <c:pt idx="3">
                  <c:v>10674</c:v>
                </c:pt>
                <c:pt idx="4">
                  <c:v>14511</c:v>
                </c:pt>
                <c:pt idx="5">
                  <c:v>11982</c:v>
                </c:pt>
                <c:pt idx="6">
                  <c:v>15737</c:v>
                </c:pt>
                <c:pt idx="7">
                  <c:v>14918</c:v>
                </c:pt>
                <c:pt idx="8">
                  <c:v>11664</c:v>
                </c:pt>
                <c:pt idx="9">
                  <c:v>11772</c:v>
                </c:pt>
                <c:pt idx="10">
                  <c:v>11100</c:v>
                </c:pt>
                <c:pt idx="11">
                  <c:v>15244</c:v>
                </c:pt>
                <c:pt idx="12">
                  <c:v>10018</c:v>
                </c:pt>
                <c:pt idx="13">
                  <c:v>14054</c:v>
                </c:pt>
                <c:pt idx="14">
                  <c:v>9797</c:v>
                </c:pt>
                <c:pt idx="15">
                  <c:v>11372</c:v>
                </c:pt>
                <c:pt idx="16">
                  <c:v>16219</c:v>
                </c:pt>
                <c:pt idx="17">
                  <c:v>19565</c:v>
                </c:pt>
                <c:pt idx="18">
                  <c:v>24477</c:v>
                </c:pt>
                <c:pt idx="19">
                  <c:v>17096</c:v>
                </c:pt>
                <c:pt idx="20">
                  <c:v>12747</c:v>
                </c:pt>
                <c:pt idx="21">
                  <c:v>10679</c:v>
                </c:pt>
                <c:pt idx="22">
                  <c:v>9548</c:v>
                </c:pt>
                <c:pt idx="23">
                  <c:v>11351</c:v>
                </c:pt>
                <c:pt idx="24">
                  <c:v>6026</c:v>
                </c:pt>
                <c:pt idx="25">
                  <c:v>14582</c:v>
                </c:pt>
                <c:pt idx="26">
                  <c:v>12757</c:v>
                </c:pt>
              </c:numCache>
            </c:numRef>
          </c:val>
          <c:extLst>
            <c:ext xmlns:c16="http://schemas.microsoft.com/office/drawing/2014/chart" uri="{C3380CC4-5D6E-409C-BE32-E72D297353CC}">
              <c16:uniqueId val="{00000003-A0BA-4156-B042-E5F93D39F8C2}"/>
            </c:ext>
          </c:extLst>
        </c:ser>
        <c:ser>
          <c:idx val="2"/>
          <c:order val="2"/>
          <c:tx>
            <c:strRef>
              <c:f>فملی!$B$42</c:f>
              <c:strCache>
                <c:ptCount val="1"/>
                <c:pt idx="0">
                  <c:v>حجم فروش صادراتی کاتد</c:v>
                </c:pt>
              </c:strCache>
            </c:strRef>
          </c:tx>
          <c:spPr>
            <a:solidFill>
              <a:schemeClr val="accent3"/>
            </a:solidFill>
            <a:ln>
              <a:noFill/>
            </a:ln>
            <a:effectLst/>
          </c:spPr>
          <c:invertIfNegative val="0"/>
          <c:dLbls>
            <c:dLbl>
              <c:idx val="14"/>
              <c:layout>
                <c:manualLayout>
                  <c:x val="1.609624693822826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0BA-4156-B042-E5F93D39F8C2}"/>
                </c:ext>
              </c:extLst>
            </c:dLbl>
            <c:dLbl>
              <c:idx val="25"/>
              <c:layout>
                <c:manualLayout>
                  <c:x val="1.6096246938226493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0BA-4156-B042-E5F93D39F8C2}"/>
                </c:ext>
              </c:extLst>
            </c:dLbl>
            <c:dLbl>
              <c:idx val="26"/>
              <c:layout>
                <c:manualLayout>
                  <c:x val="3.2192493876454166E-3"/>
                  <c:y val="2.440044082182221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0BA-4156-B042-E5F93D39F8C2}"/>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bg1"/>
                    </a:solidFill>
                    <a:latin typeface="IPT Nazanin" panose="00000400000000000000" pitchFamily="2" charset="2"/>
                    <a:ea typeface="+mn-ea"/>
                    <a:cs typeface="B Nazanin" panose="00000400000000000000" pitchFamily="2" charset="-78"/>
                  </a:defRPr>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فملی!$D$42:$BN$42</c:f>
              <c:numCache>
                <c:formatCode>#,##0</c:formatCode>
                <c:ptCount val="27"/>
                <c:pt idx="0">
                  <c:v>2000</c:v>
                </c:pt>
                <c:pt idx="1">
                  <c:v>2993</c:v>
                </c:pt>
                <c:pt idx="2">
                  <c:v>3993</c:v>
                </c:pt>
                <c:pt idx="3">
                  <c:v>3496</c:v>
                </c:pt>
                <c:pt idx="4">
                  <c:v>6991</c:v>
                </c:pt>
                <c:pt idx="5">
                  <c:v>4501</c:v>
                </c:pt>
                <c:pt idx="6">
                  <c:v>13984</c:v>
                </c:pt>
                <c:pt idx="7">
                  <c:v>8994</c:v>
                </c:pt>
                <c:pt idx="8">
                  <c:v>11985</c:v>
                </c:pt>
                <c:pt idx="9">
                  <c:v>8230</c:v>
                </c:pt>
                <c:pt idx="10">
                  <c:v>10584</c:v>
                </c:pt>
                <c:pt idx="11">
                  <c:v>11236</c:v>
                </c:pt>
                <c:pt idx="12">
                  <c:v>6492</c:v>
                </c:pt>
                <c:pt idx="13">
                  <c:v>2396</c:v>
                </c:pt>
                <c:pt idx="14">
                  <c:v>5494</c:v>
                </c:pt>
                <c:pt idx="15">
                  <c:v>2493</c:v>
                </c:pt>
                <c:pt idx="16">
                  <c:v>997</c:v>
                </c:pt>
                <c:pt idx="17">
                  <c:v>0</c:v>
                </c:pt>
                <c:pt idx="18">
                  <c:v>1748</c:v>
                </c:pt>
                <c:pt idx="19">
                  <c:v>4246</c:v>
                </c:pt>
                <c:pt idx="20">
                  <c:v>3992</c:v>
                </c:pt>
                <c:pt idx="21">
                  <c:v>12364</c:v>
                </c:pt>
                <c:pt idx="22">
                  <c:v>10212</c:v>
                </c:pt>
                <c:pt idx="23">
                  <c:v>3719</c:v>
                </c:pt>
                <c:pt idx="24">
                  <c:v>6692</c:v>
                </c:pt>
                <c:pt idx="25">
                  <c:v>9860</c:v>
                </c:pt>
                <c:pt idx="26">
                  <c:v>2646</c:v>
                </c:pt>
              </c:numCache>
            </c:numRef>
          </c:val>
          <c:extLst>
            <c:ext xmlns:c16="http://schemas.microsoft.com/office/drawing/2014/chart" uri="{C3380CC4-5D6E-409C-BE32-E72D297353CC}">
              <c16:uniqueId val="{00000004-A0BA-4156-B042-E5F93D39F8C2}"/>
            </c:ext>
          </c:extLst>
        </c:ser>
        <c:dLbls>
          <c:showLegendKey val="0"/>
          <c:showVal val="0"/>
          <c:showCatName val="0"/>
          <c:showSerName val="0"/>
          <c:showPercent val="0"/>
          <c:showBubbleSize val="0"/>
        </c:dLbls>
        <c:gapWidth val="150"/>
        <c:overlap val="100"/>
        <c:axId val="1436903024"/>
        <c:axId val="1474803584"/>
      </c:barChart>
      <c:valAx>
        <c:axId val="1212727856"/>
        <c:scaling>
          <c:orientation val="minMax"/>
          <c:max val="35000"/>
        </c:scaling>
        <c:delete val="0"/>
        <c:axPos val="r"/>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r>
                  <a:rPr lang="fa-IR" sz="1050"/>
                  <a:t>حجم تولید (تن)</a:t>
                </a: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IRANSansWeb(FaNum)" panose="02040503050201020203" pitchFamily="18" charset="-78"/>
              </a:defRPr>
            </a:pPr>
            <a:endParaRPr lang="en-US"/>
          </a:p>
        </c:txPr>
        <c:crossAx val="1135843600"/>
        <c:crosses val="max"/>
        <c:crossBetween val="between"/>
      </c:valAx>
      <c:catAx>
        <c:axId val="11358436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212727856"/>
        <c:crosses val="autoZero"/>
        <c:auto val="1"/>
        <c:lblAlgn val="ctr"/>
        <c:lblOffset val="100"/>
        <c:noMultiLvlLbl val="0"/>
      </c:catAx>
      <c:valAx>
        <c:axId val="1474803584"/>
        <c:scaling>
          <c:orientation val="minMax"/>
        </c:scaling>
        <c:delete val="0"/>
        <c:axPos val="l"/>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r>
                  <a:rPr lang="fa-IR" sz="1050"/>
                  <a:t>حجم فروش (تن)</a:t>
                </a: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IRANSansWeb(FaNum)" panose="02040503050201020203" pitchFamily="18" charset="-78"/>
              </a:defRPr>
            </a:pPr>
            <a:endParaRPr lang="en-US"/>
          </a:p>
        </c:txPr>
        <c:crossAx val="1436903024"/>
        <c:crosses val="autoZero"/>
        <c:crossBetween val="between"/>
      </c:valAx>
      <c:catAx>
        <c:axId val="1436903024"/>
        <c:scaling>
          <c:orientation val="minMax"/>
        </c:scaling>
        <c:delete val="1"/>
        <c:axPos val="b"/>
        <c:numFmt formatCode="General" sourceLinked="1"/>
        <c:majorTickMark val="out"/>
        <c:minorTickMark val="none"/>
        <c:tickLblPos val="nextTo"/>
        <c:crossAx val="1474803584"/>
        <c:crosses val="autoZero"/>
        <c:auto val="1"/>
        <c:lblAlgn val="ctr"/>
        <c:lblOffset val="100"/>
        <c:noMultiLvlLbl val="0"/>
      </c:catAx>
      <c:spPr>
        <a:noFill/>
        <a:ln>
          <a:noFill/>
        </a:ln>
        <a:effectLst/>
      </c:spPr>
    </c:plotArea>
    <c:legend>
      <c:legendPos val="b"/>
      <c:legendEntry>
        <c:idx val="1"/>
        <c:delete val="1"/>
      </c:legendEntry>
      <c:legendEntry>
        <c:idx val="2"/>
        <c:delete val="1"/>
      </c:legendEntry>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legend>
    <c:plotVisOnly val="1"/>
    <c:dispBlanksAs val="gap"/>
    <c:showDLblsOverMax val="0"/>
  </c:chart>
  <c:spPr>
    <a:noFill/>
    <a:ln>
      <a:noFill/>
    </a:ln>
    <a:effectLst/>
  </c:spPr>
  <c:txPr>
    <a:bodyPr/>
    <a:lstStyle/>
    <a:p>
      <a:pPr>
        <a:defRPr b="1">
          <a:latin typeface="IPT Nazanin" panose="00000400000000000000" pitchFamily="2" charset="2"/>
          <a:cs typeface="B Nazanin" panose="00000400000000000000" pitchFamily="2" charset="-78"/>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17067754680864"/>
          <c:y val="5.4645261782265232E-2"/>
          <c:w val="0.80608110189126614"/>
          <c:h val="0.60126809513517032"/>
        </c:manualLayout>
      </c:layout>
      <c:lineChart>
        <c:grouping val="standard"/>
        <c:varyColors val="0"/>
        <c:ser>
          <c:idx val="2"/>
          <c:order val="1"/>
          <c:tx>
            <c:strRef>
              <c:f>فملی!$B$99</c:f>
              <c:strCache>
                <c:ptCount val="1"/>
                <c:pt idx="0">
                  <c:v>نرخ فروش صادراتی کاتد</c:v>
                </c:pt>
              </c:strCache>
            </c:strRef>
          </c:tx>
          <c:spPr>
            <a:ln w="31750" cap="rnd">
              <a:solidFill>
                <a:srgbClr val="A5A5A5"/>
              </a:solidFill>
              <a:round/>
            </a:ln>
            <a:effectLst/>
          </c:spPr>
          <c:marker>
            <c:symbol val="none"/>
          </c:marker>
          <c:dLbls>
            <c:dLbl>
              <c:idx val="26"/>
              <c:layout>
                <c:manualLayout>
                  <c:x val="-2.0370135052831988E-16"/>
                  <c:y val="3.4911766694834326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IPT Nazanin" panose="00000400000000000000" pitchFamily="2" charset="2"/>
                      <a:ea typeface="+mn-ea"/>
                      <a:cs typeface="B Yekan" panose="00000400000000000000" pitchFamily="2" charset="-78"/>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4A6-4B06-A092-B57A6C499E1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IPT Yekan" panose="00000400000000000000" pitchFamily="2" charset="2"/>
                    <a:ea typeface="+mn-ea"/>
                    <a:cs typeface="B Yekan" panose="00000400000000000000"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فملی!$D$99:$BN$99</c:f>
              <c:numCache>
                <c:formatCode>#,##0</c:formatCode>
                <c:ptCount val="27"/>
                <c:pt idx="0">
                  <c:v>3649235000</c:v>
                </c:pt>
                <c:pt idx="1">
                  <c:v>4144697628</c:v>
                </c:pt>
                <c:pt idx="2">
                  <c:v>4292366642</c:v>
                </c:pt>
                <c:pt idx="3">
                  <c:v>4141277460</c:v>
                </c:pt>
                <c:pt idx="4">
                  <c:v>4189000143</c:v>
                </c:pt>
                <c:pt idx="5">
                  <c:v>3997869140</c:v>
                </c:pt>
                <c:pt idx="6">
                  <c:v>4241534826</c:v>
                </c:pt>
                <c:pt idx="7">
                  <c:v>4752650545</c:v>
                </c:pt>
                <c:pt idx="8">
                  <c:v>4990798248</c:v>
                </c:pt>
                <c:pt idx="9">
                  <c:v>5771156258</c:v>
                </c:pt>
                <c:pt idx="10">
                  <c:v>6170212963</c:v>
                </c:pt>
                <c:pt idx="11">
                  <c:v>6316592827</c:v>
                </c:pt>
                <c:pt idx="12">
                  <c:v>6510691312</c:v>
                </c:pt>
                <c:pt idx="13">
                  <c:v>6484626461</c:v>
                </c:pt>
                <c:pt idx="14">
                  <c:v>6624152712</c:v>
                </c:pt>
                <c:pt idx="15">
                  <c:v>7018975130</c:v>
                </c:pt>
                <c:pt idx="16">
                  <c:v>6689382146</c:v>
                </c:pt>
                <c:pt idx="17">
                  <c:v>6970322366</c:v>
                </c:pt>
                <c:pt idx="18">
                  <c:v>7251262586</c:v>
                </c:pt>
                <c:pt idx="19">
                  <c:v>7533420867</c:v>
                </c:pt>
                <c:pt idx="20">
                  <c:v>7673753006</c:v>
                </c:pt>
                <c:pt idx="21">
                  <c:v>10661590586</c:v>
                </c:pt>
                <c:pt idx="22">
                  <c:v>14986867411</c:v>
                </c:pt>
                <c:pt idx="23">
                  <c:v>16945152460</c:v>
                </c:pt>
                <c:pt idx="24">
                  <c:v>17103738414</c:v>
                </c:pt>
                <c:pt idx="25">
                  <c:v>17849392191</c:v>
                </c:pt>
                <c:pt idx="26">
                  <c:v>17848409675</c:v>
                </c:pt>
              </c:numCache>
            </c:numRef>
          </c:val>
          <c:smooth val="1"/>
          <c:extLst>
            <c:ext xmlns:c16="http://schemas.microsoft.com/office/drawing/2014/chart" uri="{C3380CC4-5D6E-409C-BE32-E72D297353CC}">
              <c16:uniqueId val="{00000000-54A6-4B06-A092-B57A6C499E1C}"/>
            </c:ext>
          </c:extLst>
        </c:ser>
        <c:ser>
          <c:idx val="1"/>
          <c:order val="0"/>
          <c:tx>
            <c:strRef>
              <c:f>فملی!$B$88</c:f>
              <c:strCache>
                <c:ptCount val="1"/>
                <c:pt idx="0">
                  <c:v>نرخ فروش داخلی کاتد</c:v>
                </c:pt>
              </c:strCache>
            </c:strRef>
          </c:tx>
          <c:spPr>
            <a:ln w="31750" cap="rnd">
              <a:solidFill>
                <a:srgbClr val="1C724A"/>
              </a:solidFill>
              <a:round/>
            </a:ln>
            <a:effectLst/>
          </c:spPr>
          <c:marker>
            <c:symbol val="none"/>
          </c:marker>
          <c:dLbls>
            <c:dLbl>
              <c:idx val="26"/>
              <c:layout>
                <c:manualLayout>
                  <c:x val="-2.0370135052831988E-16"/>
                  <c:y val="-4.88764733727680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4A6-4B06-A092-B57A6C499E1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IPT Nazanin" panose="00000400000000000000" pitchFamily="2" charset="2"/>
                    <a:ea typeface="+mn-ea"/>
                    <a:cs typeface="B Yekan" panose="00000400000000000000"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فملی!$D$1:$BN$2</c:f>
              <c:multiLvlStrCache>
                <c:ptCount val="27"/>
                <c:lvl>
                  <c:pt idx="0">
                    <c:v>فروردین</c:v>
                  </c:pt>
                  <c:pt idx="1">
                    <c:v>اردیبهشت</c:v>
                  </c:pt>
                  <c:pt idx="2">
                    <c:v>خرداد</c:v>
                  </c:pt>
                  <c:pt idx="3">
                    <c:v>تیر</c:v>
                  </c:pt>
                  <c:pt idx="4">
                    <c:v>مرداد</c:v>
                  </c:pt>
                  <c:pt idx="5">
                    <c:v>شهریور</c:v>
                  </c:pt>
                  <c:pt idx="6">
                    <c:v>مهر</c:v>
                  </c:pt>
                  <c:pt idx="7">
                    <c:v>آبان</c:v>
                  </c:pt>
                  <c:pt idx="8">
                    <c:v>آذر</c:v>
                  </c:pt>
                  <c:pt idx="9">
                    <c:v>دی</c:v>
                  </c:pt>
                  <c:pt idx="10">
                    <c:v>بهمن</c:v>
                  </c:pt>
                  <c:pt idx="11">
                    <c:v>اسفند</c:v>
                  </c:pt>
                  <c:pt idx="12">
                    <c:v>فروردین</c:v>
                  </c:pt>
                  <c:pt idx="13">
                    <c:v>اردیبهشت</c:v>
                  </c:pt>
                  <c:pt idx="14">
                    <c:v>خرداد</c:v>
                  </c:pt>
                  <c:pt idx="15">
                    <c:v>تیر</c:v>
                  </c:pt>
                  <c:pt idx="16">
                    <c:v>مرداد</c:v>
                  </c:pt>
                  <c:pt idx="17">
                    <c:v>شهریور</c:v>
                  </c:pt>
                  <c:pt idx="18">
                    <c:v>مهر</c:v>
                  </c:pt>
                  <c:pt idx="19">
                    <c:v>آبان</c:v>
                  </c:pt>
                  <c:pt idx="20">
                    <c:v>آذر</c:v>
                  </c:pt>
                  <c:pt idx="21">
                    <c:v>دی</c:v>
                  </c:pt>
                  <c:pt idx="22">
                    <c:v>بهمن</c:v>
                  </c:pt>
                  <c:pt idx="23">
                    <c:v>اسفند</c:v>
                  </c:pt>
                  <c:pt idx="24">
                    <c:v>فروردین</c:v>
                  </c:pt>
                  <c:pt idx="25">
                    <c:v>اردیبهشت</c:v>
                  </c:pt>
                  <c:pt idx="26">
                    <c:v>خرداد</c:v>
                  </c:pt>
                </c:lvl>
                <c:lvl>
                  <c:pt idx="0">
                    <c:v>1403</c:v>
                  </c:pt>
                  <c:pt idx="12">
                    <c:v>1404</c:v>
                  </c:pt>
                  <c:pt idx="24">
                    <c:v>1405</c:v>
                  </c:pt>
                </c:lvl>
              </c:multiLvlStrCache>
            </c:multiLvlStrRef>
          </c:cat>
          <c:val>
            <c:numRef>
              <c:f>فملی!$D$88:$BN$88</c:f>
              <c:numCache>
                <c:formatCode>#,##0</c:formatCode>
                <c:ptCount val="27"/>
                <c:pt idx="0">
                  <c:v>4889785171</c:v>
                </c:pt>
                <c:pt idx="1">
                  <c:v>5232147791</c:v>
                </c:pt>
                <c:pt idx="2">
                  <c:v>5368070532</c:v>
                </c:pt>
                <c:pt idx="3">
                  <c:v>5217302792</c:v>
                </c:pt>
                <c:pt idx="4">
                  <c:v>5101360899</c:v>
                </c:pt>
                <c:pt idx="5">
                  <c:v>5060406777</c:v>
                </c:pt>
                <c:pt idx="6">
                  <c:v>5151864396</c:v>
                </c:pt>
                <c:pt idx="7">
                  <c:v>5340585668</c:v>
                </c:pt>
                <c:pt idx="8">
                  <c:v>5371085562</c:v>
                </c:pt>
                <c:pt idx="9">
                  <c:v>5701373004</c:v>
                </c:pt>
                <c:pt idx="10">
                  <c:v>5853264234</c:v>
                </c:pt>
                <c:pt idx="11">
                  <c:v>7053039688</c:v>
                </c:pt>
                <c:pt idx="12">
                  <c:v>7819328708</c:v>
                </c:pt>
                <c:pt idx="13">
                  <c:v>7212871851</c:v>
                </c:pt>
                <c:pt idx="14">
                  <c:v>7112362458</c:v>
                </c:pt>
                <c:pt idx="15">
                  <c:v>7166118713</c:v>
                </c:pt>
                <c:pt idx="16">
                  <c:v>7183664838</c:v>
                </c:pt>
                <c:pt idx="17">
                  <c:v>7213095118.8346539</c:v>
                </c:pt>
                <c:pt idx="18">
                  <c:v>8281264452</c:v>
                </c:pt>
                <c:pt idx="19">
                  <c:v>9991429106</c:v>
                </c:pt>
                <c:pt idx="20">
                  <c:v>11458305876</c:v>
                </c:pt>
                <c:pt idx="21">
                  <c:v>14445388520</c:v>
                </c:pt>
                <c:pt idx="22">
                  <c:v>16424903959</c:v>
                </c:pt>
                <c:pt idx="23">
                  <c:v>17716041582</c:v>
                </c:pt>
                <c:pt idx="24">
                  <c:v>17330777132</c:v>
                </c:pt>
                <c:pt idx="25">
                  <c:v>19161149568</c:v>
                </c:pt>
                <c:pt idx="26">
                  <c:v>20639897703</c:v>
                </c:pt>
              </c:numCache>
            </c:numRef>
          </c:val>
          <c:smooth val="1"/>
          <c:extLst>
            <c:ext xmlns:c16="http://schemas.microsoft.com/office/drawing/2014/chart" uri="{C3380CC4-5D6E-409C-BE32-E72D297353CC}">
              <c16:uniqueId val="{00000001-54A6-4B06-A092-B57A6C499E1C}"/>
            </c:ext>
          </c:extLst>
        </c:ser>
        <c:dLbls>
          <c:showLegendKey val="0"/>
          <c:showVal val="0"/>
          <c:showCatName val="0"/>
          <c:showSerName val="0"/>
          <c:showPercent val="0"/>
          <c:showBubbleSize val="0"/>
        </c:dLbls>
        <c:smooth val="0"/>
        <c:axId val="1470609024"/>
        <c:axId val="1470937024"/>
      </c:lineChart>
      <c:catAx>
        <c:axId val="14706090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470937024"/>
        <c:crosses val="autoZero"/>
        <c:auto val="1"/>
        <c:lblAlgn val="ctr"/>
        <c:lblOffset val="100"/>
        <c:noMultiLvlLbl val="0"/>
      </c:catAx>
      <c:valAx>
        <c:axId val="147093702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470609024"/>
        <c:crosses val="autoZero"/>
        <c:crossBetween val="between"/>
        <c:dispUnits>
          <c:builtInUnit val="millions"/>
          <c:dispUnitsLbl>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r>
                    <a:rPr lang="fa-IR" dirty="0">
                      <a:cs typeface="B Nazanin" panose="00000400000000000000" pitchFamily="2" charset="-78"/>
                    </a:rPr>
                    <a:t>میلیون ریال</a:t>
                  </a:r>
                  <a:endParaRPr lang="en-US" dirty="0">
                    <a:cs typeface="B Nazanin" panose="00000400000000000000" pitchFamily="2" charset="-78"/>
                  </a:endParaRP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IPT Yekan" panose="00000400000000000000" pitchFamily="2" charset="2"/>
              <a:ea typeface="+mn-ea"/>
              <a:cs typeface="B Nazanin" panose="00000400000000000000" pitchFamily="2" charset="-78"/>
            </a:defRPr>
          </a:pPr>
          <a:endParaRPr lang="en-US"/>
        </a:p>
      </c:txPr>
    </c:legend>
    <c:plotVisOnly val="1"/>
    <c:dispBlanksAs val="gap"/>
    <c:showDLblsOverMax val="0"/>
  </c:chart>
  <c:spPr>
    <a:noFill/>
    <a:ln>
      <a:noFill/>
    </a:ln>
    <a:effectLst/>
  </c:spPr>
  <c:txPr>
    <a:bodyPr/>
    <a:lstStyle/>
    <a:p>
      <a:pPr>
        <a:defRPr b="1">
          <a:latin typeface="IPT Yekan" panose="00000400000000000000" pitchFamily="2" charset="2"/>
          <a:cs typeface="B Yekan" panose="00000400000000000000" pitchFamily="2" charset="-78"/>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B Nazanin" panose="00000400000000000000" pitchFamily="2" charset="-78"/>
            </a:defRPr>
          </a:pPr>
          <a:endParaRPr lang="en-US"/>
        </a:p>
      </c:txPr>
    </c:title>
    <c:autoTitleDeleted val="0"/>
    <c:plotArea>
      <c:layout/>
      <c:barChart>
        <c:barDir val="col"/>
        <c:grouping val="clustered"/>
        <c:varyColors val="0"/>
        <c:ser>
          <c:idx val="0"/>
          <c:order val="0"/>
          <c:tx>
            <c:strRef>
              <c:f>charts!$B$2</c:f>
              <c:strCache>
                <c:ptCount val="1"/>
                <c:pt idx="0">
                  <c:v>تولید سنگ سولفور</c:v>
                </c:pt>
              </c:strCache>
            </c:strRef>
          </c:tx>
          <c:spPr>
            <a:solidFill>
              <a:schemeClr val="accent6">
                <a:lumMod val="75000"/>
              </a:schemeClr>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IPT Nazanin" panose="00000400000000000000" pitchFamily="2" charset="2"/>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charts!$C$1:$M$1</c:f>
              <c:strCache>
                <c:ptCount val="11"/>
                <c:pt idx="0">
                  <c:v>سال 1394</c:v>
                </c:pt>
                <c:pt idx="1">
                  <c:v>سال 1395</c:v>
                </c:pt>
                <c:pt idx="2">
                  <c:v>سال 1396</c:v>
                </c:pt>
                <c:pt idx="3">
                  <c:v>سال 1397</c:v>
                </c:pt>
                <c:pt idx="4">
                  <c:v>سال 1398</c:v>
                </c:pt>
                <c:pt idx="5">
                  <c:v>سال 1399</c:v>
                </c:pt>
                <c:pt idx="6">
                  <c:v>سال 1400</c:v>
                </c:pt>
                <c:pt idx="7">
                  <c:v>سال 1401</c:v>
                </c:pt>
                <c:pt idx="8">
                  <c:v>سال 1402</c:v>
                </c:pt>
                <c:pt idx="9">
                  <c:v>سال 1403</c:v>
                </c:pt>
                <c:pt idx="10">
                  <c:v>سال 1404</c:v>
                </c:pt>
              </c:strCache>
            </c:strRef>
          </c:cat>
          <c:val>
            <c:numRef>
              <c:f>charts!$C$2:$M$2</c:f>
              <c:numCache>
                <c:formatCode>General</c:formatCode>
                <c:ptCount val="11"/>
                <c:pt idx="0">
                  <c:v>44812844</c:v>
                </c:pt>
                <c:pt idx="1">
                  <c:v>48541696</c:v>
                </c:pt>
                <c:pt idx="2">
                  <c:v>51359000</c:v>
                </c:pt>
                <c:pt idx="3">
                  <c:v>53379861</c:v>
                </c:pt>
                <c:pt idx="4">
                  <c:v>53299474</c:v>
                </c:pt>
                <c:pt idx="5">
                  <c:v>53483035</c:v>
                </c:pt>
                <c:pt idx="6">
                  <c:v>53919857</c:v>
                </c:pt>
                <c:pt idx="7">
                  <c:v>54525903</c:v>
                </c:pt>
                <c:pt idx="8">
                  <c:v>55482124</c:v>
                </c:pt>
                <c:pt idx="9">
                  <c:v>59362057</c:v>
                </c:pt>
                <c:pt idx="10">
                  <c:v>66550241</c:v>
                </c:pt>
              </c:numCache>
            </c:numRef>
          </c:val>
          <c:extLst>
            <c:ext xmlns:c16="http://schemas.microsoft.com/office/drawing/2014/chart" uri="{C3380CC4-5D6E-409C-BE32-E72D297353CC}">
              <c16:uniqueId val="{00000000-B204-4E82-BF92-9443D534C2EF}"/>
            </c:ext>
          </c:extLst>
        </c:ser>
        <c:dLbls>
          <c:showLegendKey val="0"/>
          <c:showVal val="0"/>
          <c:showCatName val="0"/>
          <c:showSerName val="0"/>
          <c:showPercent val="0"/>
          <c:showBubbleSize val="0"/>
        </c:dLbls>
        <c:gapWidth val="150"/>
        <c:overlap val="-27"/>
        <c:axId val="1153125503"/>
        <c:axId val="1328976703"/>
      </c:barChart>
      <c:catAx>
        <c:axId val="1153125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B Nazanin" panose="00000400000000000000" pitchFamily="2" charset="-78"/>
              </a:defRPr>
            </a:pPr>
            <a:endParaRPr lang="en-US"/>
          </a:p>
        </c:txPr>
        <c:crossAx val="1328976703"/>
        <c:crosses val="autoZero"/>
        <c:auto val="1"/>
        <c:lblAlgn val="ctr"/>
        <c:lblOffset val="100"/>
        <c:noMultiLvlLbl val="0"/>
      </c:catAx>
      <c:valAx>
        <c:axId val="13289767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B Nazanin" panose="00000400000000000000" pitchFamily="2" charset="-78"/>
                  </a:defRPr>
                </a:pPr>
                <a:r>
                  <a:rPr lang="fa-IR" sz="1100" b="1">
                    <a:cs typeface="B Nazanin" panose="00000400000000000000" pitchFamily="2" charset="-78"/>
                  </a:rPr>
                  <a:t>مقدار تولید (میلیون تن)</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B Nazanin" panose="00000400000000000000" pitchFamily="2" charset="-78"/>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IPT Nazanin" panose="00000400000000000000" pitchFamily="2" charset="2"/>
                <a:ea typeface="+mn-ea"/>
                <a:cs typeface="+mn-cs"/>
              </a:defRPr>
            </a:pPr>
            <a:endParaRPr lang="en-US"/>
          </a:p>
        </c:txPr>
        <c:crossAx val="1153125503"/>
        <c:crosses val="autoZero"/>
        <c:crossBetween val="between"/>
        <c:dispUnits>
          <c:builtInUnit val="millions"/>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F67EAA-75A8-A4DA-4825-49C44EFB2D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B01CF2-4195-60A1-7879-0DA81DB180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B1FCEA-BB01-4838-8ED9-D51EBA634479}" type="datetimeFigureOut">
              <a:rPr lang="en-US" smtClean="0"/>
              <a:t>7/18/2026</a:t>
            </a:fld>
            <a:endParaRPr lang="en-US"/>
          </a:p>
        </p:txBody>
      </p:sp>
      <p:sp>
        <p:nvSpPr>
          <p:cNvPr id="4" name="Footer Placeholder 3">
            <a:extLst>
              <a:ext uri="{FF2B5EF4-FFF2-40B4-BE49-F238E27FC236}">
                <a16:creationId xmlns:a16="http://schemas.microsoft.com/office/drawing/2014/main" id="{9F3AF19E-E585-34E1-964D-6073E91195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63EC1AD-F909-9598-97C4-00E144CA0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5CF6A3-F8B1-4CC3-A989-C17297318700}" type="slidenum">
              <a:rPr lang="en-US" smtClean="0"/>
              <a:t>‹#›</a:t>
            </a:fld>
            <a:endParaRPr lang="en-US"/>
          </a:p>
        </p:txBody>
      </p:sp>
    </p:spTree>
    <p:extLst>
      <p:ext uri="{BB962C8B-B14F-4D97-AF65-F5344CB8AC3E}">
        <p14:creationId xmlns:p14="http://schemas.microsoft.com/office/powerpoint/2010/main" val="3068875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F8976-B467-452C-8B90-1A167A747C57}" type="datetimeFigureOut">
              <a:rPr lang="en-US" smtClean="0"/>
              <a:t>7/18/2026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92D6D4-0D82-41FE-B649-D8C63877AF08}" type="slidenum">
              <a:rPr lang="en-US" smtClean="0"/>
              <a:t>‹#›</a:t>
            </a:fld>
            <a:endParaRPr lang="en-US"/>
          </a:p>
        </p:txBody>
      </p:sp>
    </p:spTree>
    <p:extLst>
      <p:ext uri="{BB962C8B-B14F-4D97-AF65-F5344CB8AC3E}">
        <p14:creationId xmlns:p14="http://schemas.microsoft.com/office/powerpoint/2010/main" val="2514949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888D8-C780-B76F-0837-904C0FE243FC}"/>
              </a:ext>
            </a:extLst>
          </p:cNvPr>
          <p:cNvSpPr>
            <a:spLocks noGrp="1"/>
          </p:cNvSpPr>
          <p:nvPr>
            <p:ph type="ctrTitle" hasCustomPrompt="1"/>
          </p:nvPr>
        </p:nvSpPr>
        <p:spPr>
          <a:xfrm>
            <a:off x="1487321" y="275231"/>
            <a:ext cx="9144000" cy="628059"/>
          </a:xfrm>
        </p:spPr>
        <p:txBody>
          <a:bodyPr anchor="b">
            <a:normAutofit/>
          </a:bodyPr>
          <a:lstStyle>
            <a:lvl1pPr algn="ctr">
              <a:defRPr sz="3000">
                <a:solidFill>
                  <a:srgbClr val="055398"/>
                </a:solidFill>
                <a:cs typeface="B Titr" panose="00000700000000000000" pitchFamily="2" charset="-78"/>
              </a:defRPr>
            </a:lvl1pPr>
          </a:lstStyle>
          <a:p>
            <a:r>
              <a:rPr lang="fa-IR" dirty="0"/>
              <a:t>سرفصل</a:t>
            </a:r>
            <a:endParaRPr lang="en-US" dirty="0"/>
          </a:p>
        </p:txBody>
      </p:sp>
      <p:sp>
        <p:nvSpPr>
          <p:cNvPr id="3" name="Subtitle 2">
            <a:extLst>
              <a:ext uri="{FF2B5EF4-FFF2-40B4-BE49-F238E27FC236}">
                <a16:creationId xmlns:a16="http://schemas.microsoft.com/office/drawing/2014/main" id="{EF16C595-BA44-5292-210F-8BB772D05AD2}"/>
              </a:ext>
            </a:extLst>
          </p:cNvPr>
          <p:cNvSpPr>
            <a:spLocks noGrp="1"/>
          </p:cNvSpPr>
          <p:nvPr>
            <p:ph type="subTitle" idx="1"/>
          </p:nvPr>
        </p:nvSpPr>
        <p:spPr>
          <a:xfrm>
            <a:off x="1524000" y="1479485"/>
            <a:ext cx="9144000" cy="1655762"/>
          </a:xfrm>
        </p:spPr>
        <p:txBody>
          <a:bodyPr/>
          <a:lstStyle>
            <a:lvl1pPr marL="0" indent="0" algn="just" rtl="1">
              <a:buNone/>
              <a:defRPr sz="2400">
                <a:solidFill>
                  <a:schemeClr val="accent2">
                    <a:lumMod val="50000"/>
                  </a:schemeClr>
                </a:solidFill>
                <a:cs typeface="B Zar" panose="000004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BC7553E8-0256-1B03-BFB9-15718854D1C3}"/>
              </a:ext>
            </a:extLst>
          </p:cNvPr>
          <p:cNvSpPr>
            <a:spLocks noGrp="1"/>
          </p:cNvSpPr>
          <p:nvPr>
            <p:ph type="sldNum" sz="quarter" idx="12"/>
          </p:nvPr>
        </p:nvSpPr>
        <p:spPr>
          <a:xfrm>
            <a:off x="9380003" y="6505985"/>
            <a:ext cx="2148979" cy="365125"/>
          </a:xfrm>
        </p:spPr>
        <p:txBody>
          <a:bodyPr/>
          <a:lstStyle>
            <a:lvl1pPr>
              <a:defRPr lang="en-US" sz="1200" kern="1200" smtClean="0">
                <a:solidFill>
                  <a:srgbClr val="055398"/>
                </a:solidFill>
                <a:latin typeface="IPT Titr" panose="00000700000000000000" pitchFamily="2" charset="2"/>
                <a:ea typeface="+mn-ea"/>
                <a:cs typeface="B Titr" panose="00000700000000000000" pitchFamily="2" charset="-78"/>
              </a:defRPr>
            </a:lvl1pPr>
          </a:lstStyle>
          <a:p>
            <a:fld id="{5587F8A7-393B-4ADA-B92A-2A98DBBACB16}" type="slidenum">
              <a:rPr lang="en-US" smtClean="0"/>
              <a:pPr/>
              <a:t>‹#›</a:t>
            </a:fld>
            <a:endParaRPr lang="en-US" dirty="0"/>
          </a:p>
        </p:txBody>
      </p:sp>
      <p:pic>
        <p:nvPicPr>
          <p:cNvPr id="13" name="Picture 12">
            <a:extLst>
              <a:ext uri="{FF2B5EF4-FFF2-40B4-BE49-F238E27FC236}">
                <a16:creationId xmlns:a16="http://schemas.microsoft.com/office/drawing/2014/main" id="{AA0CEC8B-509A-3DFC-C729-332C5C345B57}"/>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9799" b="15832"/>
          <a:stretch/>
        </p:blipFill>
        <p:spPr>
          <a:xfrm rot="16200000">
            <a:off x="-374657" y="-493260"/>
            <a:ext cx="2240280" cy="957446"/>
          </a:xfrm>
          <a:prstGeom prst="rect">
            <a:avLst/>
          </a:prstGeom>
        </p:spPr>
      </p:pic>
      <p:sp>
        <p:nvSpPr>
          <p:cNvPr id="14" name="Footer Placeholder 6">
            <a:extLst>
              <a:ext uri="{FF2B5EF4-FFF2-40B4-BE49-F238E27FC236}">
                <a16:creationId xmlns:a16="http://schemas.microsoft.com/office/drawing/2014/main" id="{A6F5A8F6-5AE7-3FDA-A538-8F0289898BCA}"/>
              </a:ext>
            </a:extLst>
          </p:cNvPr>
          <p:cNvSpPr txBox="1">
            <a:spLocks/>
          </p:cNvSpPr>
          <p:nvPr userDrawn="1"/>
        </p:nvSpPr>
        <p:spPr>
          <a:xfrm>
            <a:off x="266759" y="6481398"/>
            <a:ext cx="3658517" cy="365125"/>
          </a:xfrm>
          <a:prstGeom prst="rect">
            <a:avLst/>
          </a:prstGeom>
        </p:spPr>
        <p:txBody>
          <a:bodyPr vert="horz" lIns="91440" tIns="45720" rIns="91440" bIns="45720" rtlCol="0" anchor="ctr"/>
          <a:lstStyle>
            <a:defPPr>
              <a:defRPr lang="en-US"/>
            </a:defPPr>
            <a:lvl1pPr marL="0" algn="l" defTabSz="914400" rtl="1" eaLnBrk="1" latinLnBrk="0" hangingPunct="1">
              <a:defRPr sz="1200" kern="1200">
                <a:solidFill>
                  <a:srgbClr val="055398"/>
                </a:solidFill>
                <a:latin typeface="+mn-lt"/>
                <a:ea typeface="+mn-ea"/>
                <a:cs typeface="B Titr" panose="00000700000000000000" pitchFamily="2" charset="-78"/>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a-IR" dirty="0"/>
              <a:t>بولتن فروردین ماه 1404 صنعت مس</a:t>
            </a:r>
          </a:p>
        </p:txBody>
      </p:sp>
      <p:cxnSp>
        <p:nvCxnSpPr>
          <p:cNvPr id="15" name="Straight Connector 14">
            <a:extLst>
              <a:ext uri="{FF2B5EF4-FFF2-40B4-BE49-F238E27FC236}">
                <a16:creationId xmlns:a16="http://schemas.microsoft.com/office/drawing/2014/main" id="{33339298-E4F0-0DBF-7D29-332D17F0740D}"/>
              </a:ext>
            </a:extLst>
          </p:cNvPr>
          <p:cNvCxnSpPr>
            <a:cxnSpLocks/>
          </p:cNvCxnSpPr>
          <p:nvPr userDrawn="1"/>
        </p:nvCxnSpPr>
        <p:spPr>
          <a:xfrm>
            <a:off x="-112879" y="1097280"/>
            <a:ext cx="12344400" cy="0"/>
          </a:xfrm>
          <a:prstGeom prst="line">
            <a:avLst/>
          </a:prstGeom>
          <a:ln w="12700">
            <a:solidFill>
              <a:srgbClr val="B46B34"/>
            </a:solidFill>
            <a:prstDash val="dash"/>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31820B81-584C-78DC-296C-6866FEDAC7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10883" y="168069"/>
            <a:ext cx="1114357" cy="761024"/>
          </a:xfrm>
          <a:prstGeom prst="rect">
            <a:avLst/>
          </a:prstGeom>
        </p:spPr>
      </p:pic>
      <p:cxnSp>
        <p:nvCxnSpPr>
          <p:cNvPr id="19" name="Straight Connector 18">
            <a:extLst>
              <a:ext uri="{FF2B5EF4-FFF2-40B4-BE49-F238E27FC236}">
                <a16:creationId xmlns:a16="http://schemas.microsoft.com/office/drawing/2014/main" id="{253B5805-D21C-4AB9-4E94-6E5FEFCA27E9}"/>
              </a:ext>
            </a:extLst>
          </p:cNvPr>
          <p:cNvCxnSpPr>
            <a:cxnSpLocks/>
          </p:cNvCxnSpPr>
          <p:nvPr userDrawn="1"/>
        </p:nvCxnSpPr>
        <p:spPr>
          <a:xfrm>
            <a:off x="-75171" y="6481398"/>
            <a:ext cx="12344400" cy="0"/>
          </a:xfrm>
          <a:prstGeom prst="line">
            <a:avLst/>
          </a:prstGeom>
          <a:ln w="12700">
            <a:solidFill>
              <a:srgbClr val="B46B34"/>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8BA6237-57D8-6048-99C3-91C98CFE56A2}"/>
              </a:ext>
            </a:extLst>
          </p:cNvPr>
          <p:cNvSpPr txBox="1"/>
          <p:nvPr userDrawn="1"/>
        </p:nvSpPr>
        <p:spPr>
          <a:xfrm>
            <a:off x="11432797" y="6525460"/>
            <a:ext cx="492443" cy="276999"/>
          </a:xfrm>
          <a:prstGeom prst="rect">
            <a:avLst/>
          </a:prstGeom>
          <a:noFill/>
        </p:spPr>
        <p:txBody>
          <a:bodyPr wrap="none" rtlCol="0">
            <a:spAutoFit/>
          </a:bodyPr>
          <a:lstStyle/>
          <a:p>
            <a:r>
              <a:rPr lang="fa-IR" sz="1200" kern="1200" dirty="0">
                <a:solidFill>
                  <a:srgbClr val="055398"/>
                </a:solidFill>
                <a:latin typeface="+mn-lt"/>
                <a:ea typeface="+mn-ea"/>
                <a:cs typeface="B Titr" panose="00000700000000000000" pitchFamily="2" charset="-78"/>
              </a:rPr>
              <a:t>صفحه</a:t>
            </a:r>
            <a:endParaRPr lang="en-US" sz="1200" kern="1200" dirty="0">
              <a:solidFill>
                <a:srgbClr val="055398"/>
              </a:solidFill>
              <a:latin typeface="+mn-lt"/>
              <a:ea typeface="+mn-ea"/>
              <a:cs typeface="B Titr" panose="00000700000000000000" pitchFamily="2" charset="-78"/>
            </a:endParaRPr>
          </a:p>
        </p:txBody>
      </p:sp>
    </p:spTree>
    <p:extLst>
      <p:ext uri="{BB962C8B-B14F-4D97-AF65-F5344CB8AC3E}">
        <p14:creationId xmlns:p14="http://schemas.microsoft.com/office/powerpoint/2010/main" val="3101613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20ABE-8000-6B4D-68E5-F456C54B48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229D74-AA2A-2D4F-F13D-F3F99B2BB9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DB5EE8-73BB-4C1B-BD73-35CAF1CF0167}"/>
              </a:ext>
            </a:extLst>
          </p:cNvPr>
          <p:cNvSpPr>
            <a:spLocks noGrp="1"/>
          </p:cNvSpPr>
          <p:nvPr>
            <p:ph type="dt" sz="half" idx="10"/>
          </p:nvPr>
        </p:nvSpPr>
        <p:spPr/>
        <p:txBody>
          <a:bodyPr/>
          <a:lstStyle/>
          <a:p>
            <a:fld id="{8D210A22-AFD9-4A3E-B59B-0EBDCAB07191}" type="datetime1">
              <a:rPr lang="en-US" smtClean="0"/>
              <a:t>7/18/2026</a:t>
            </a:fld>
            <a:endParaRPr lang="en-US"/>
          </a:p>
        </p:txBody>
      </p:sp>
      <p:sp>
        <p:nvSpPr>
          <p:cNvPr id="5" name="Footer Placeholder 4">
            <a:extLst>
              <a:ext uri="{FF2B5EF4-FFF2-40B4-BE49-F238E27FC236}">
                <a16:creationId xmlns:a16="http://schemas.microsoft.com/office/drawing/2014/main" id="{BC7547F7-8139-CBE1-411A-AA8DDAE89F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1DF58E-A4D7-C81F-0C84-CE439079EBC2}"/>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80017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C31B70-3E13-E11A-5899-E1F49645D1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D654A5-B973-3D7D-EE99-6B2487DCC0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955174-C230-5F70-B010-0D7B82B82D12}"/>
              </a:ext>
            </a:extLst>
          </p:cNvPr>
          <p:cNvSpPr>
            <a:spLocks noGrp="1"/>
          </p:cNvSpPr>
          <p:nvPr>
            <p:ph type="dt" sz="half" idx="10"/>
          </p:nvPr>
        </p:nvSpPr>
        <p:spPr/>
        <p:txBody>
          <a:bodyPr/>
          <a:lstStyle/>
          <a:p>
            <a:fld id="{20356F12-6BA5-4739-AB75-A4BAB4EFBEEC}" type="datetime1">
              <a:rPr lang="en-US" smtClean="0"/>
              <a:t>7/18/2026</a:t>
            </a:fld>
            <a:endParaRPr lang="en-US"/>
          </a:p>
        </p:txBody>
      </p:sp>
      <p:sp>
        <p:nvSpPr>
          <p:cNvPr id="5" name="Footer Placeholder 4">
            <a:extLst>
              <a:ext uri="{FF2B5EF4-FFF2-40B4-BE49-F238E27FC236}">
                <a16:creationId xmlns:a16="http://schemas.microsoft.com/office/drawing/2014/main" id="{E86C8B24-9C2C-C782-32BB-E0DB786FB0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DF5A-3E99-0BE2-979F-E8D44EB95B55}"/>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892912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Contents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2FE957E-B654-4424-ACDA-8DED4BC6F6D5}"/>
              </a:ext>
            </a:extLst>
          </p:cNvPr>
          <p:cNvSpPr>
            <a:spLocks noGrp="1"/>
          </p:cNvSpPr>
          <p:nvPr>
            <p:ph type="pic"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33116 h 6858000"/>
              <a:gd name="connsiteX3" fmla="*/ 11907421 w 12192000"/>
              <a:gd name="connsiteY3" fmla="*/ 754971 h 6858000"/>
              <a:gd name="connsiteX4" fmla="*/ 4835485 w 12192000"/>
              <a:gd name="connsiteY4" fmla="*/ 4225159 h 6858000"/>
              <a:gd name="connsiteX5" fmla="*/ 3131054 w 12192000"/>
              <a:gd name="connsiteY5" fmla="*/ 6545165 h 6858000"/>
              <a:gd name="connsiteX6" fmla="*/ 2967653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733116"/>
                </a:lnTo>
                <a:lnTo>
                  <a:pt x="11907421" y="754971"/>
                </a:lnTo>
                <a:cubicBezTo>
                  <a:pt x="9224455" y="1029960"/>
                  <a:pt x="6712117" y="2253165"/>
                  <a:pt x="4835485" y="4225159"/>
                </a:cubicBezTo>
                <a:cubicBezTo>
                  <a:pt x="4165259" y="4929443"/>
                  <a:pt x="3594441" y="5709981"/>
                  <a:pt x="3131054" y="6545165"/>
                </a:cubicBezTo>
                <a:lnTo>
                  <a:pt x="2967653" y="6858000"/>
                </a:lnTo>
                <a:lnTo>
                  <a:pt x="0" y="6858000"/>
                </a:lnTo>
                <a:close/>
              </a:path>
            </a:pathLst>
          </a:custGeom>
          <a:solidFill>
            <a:schemeClr val="bg1">
              <a:lumMod val="95000"/>
            </a:schemeClr>
          </a:solidFill>
          <a:ln w="50800">
            <a:noFill/>
          </a:ln>
        </p:spPr>
        <p:txBody>
          <a:bodyPr wrap="square" lIns="1737360" tIns="2194560" anchor="t">
            <a:noAutofit/>
          </a:bodyPr>
          <a:lstStyle>
            <a:lvl1pPr marL="0" indent="0" algn="l">
              <a:buNone/>
              <a:defRPr sz="20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61497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703890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4284760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783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5574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2C4117-2946-4CAF-A97C-C090DC94FE14}"/>
              </a:ext>
            </a:extLst>
          </p:cNvPr>
          <p:cNvSpPr/>
          <p:nvPr userDrawn="1"/>
        </p:nvSpPr>
        <p:spPr>
          <a:xfrm>
            <a:off x="1" y="0"/>
            <a:ext cx="12192000" cy="6858000"/>
          </a:xfrm>
          <a:prstGeom prst="rect">
            <a:avLst/>
          </a:prstGeom>
          <a:solidFill>
            <a:schemeClr val="accent4">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0477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747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tyle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FA6D39-9DFD-4F67-94B9-4D1042BB365A}"/>
              </a:ext>
            </a:extLst>
          </p:cNvPr>
          <p:cNvSpPr/>
          <p:nvPr userDrawn="1"/>
        </p:nvSpPr>
        <p:spPr>
          <a:xfrm>
            <a:off x="0" y="0"/>
            <a:ext cx="12192000" cy="6858000"/>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838343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48EDE50-6FC6-6176-62AF-3E69A907B6E4}"/>
              </a:ext>
            </a:extLst>
          </p:cNvPr>
          <p:cNvSpPr>
            <a:spLocks noGrp="1"/>
          </p:cNvSpPr>
          <p:nvPr>
            <p:ph type="ctrTitle" hasCustomPrompt="1"/>
          </p:nvPr>
        </p:nvSpPr>
        <p:spPr>
          <a:xfrm>
            <a:off x="1487321" y="275231"/>
            <a:ext cx="9144000" cy="628059"/>
          </a:xfrm>
        </p:spPr>
        <p:txBody>
          <a:bodyPr anchor="b">
            <a:normAutofit/>
          </a:bodyPr>
          <a:lstStyle>
            <a:lvl1pPr algn="ctr">
              <a:defRPr sz="3000">
                <a:solidFill>
                  <a:schemeClr val="accent6">
                    <a:lumMod val="50000"/>
                  </a:schemeClr>
                </a:solidFill>
                <a:cs typeface="B Titr" panose="00000700000000000000" pitchFamily="2" charset="-78"/>
              </a:defRPr>
            </a:lvl1pPr>
          </a:lstStyle>
          <a:p>
            <a:r>
              <a:rPr lang="fa-IR" dirty="0"/>
              <a:t>سرفصل</a:t>
            </a:r>
            <a:endParaRPr lang="en-US" dirty="0"/>
          </a:p>
        </p:txBody>
      </p:sp>
      <p:sp>
        <p:nvSpPr>
          <p:cNvPr id="8" name="Subtitle 2">
            <a:extLst>
              <a:ext uri="{FF2B5EF4-FFF2-40B4-BE49-F238E27FC236}">
                <a16:creationId xmlns:a16="http://schemas.microsoft.com/office/drawing/2014/main" id="{DFAA76A0-3062-BC70-F33B-B30C98F3BA9E}"/>
              </a:ext>
            </a:extLst>
          </p:cNvPr>
          <p:cNvSpPr>
            <a:spLocks noGrp="1"/>
          </p:cNvSpPr>
          <p:nvPr>
            <p:ph type="subTitle" idx="1"/>
          </p:nvPr>
        </p:nvSpPr>
        <p:spPr>
          <a:xfrm>
            <a:off x="1524000" y="1479485"/>
            <a:ext cx="9144000" cy="1655762"/>
          </a:xfrm>
        </p:spPr>
        <p:txBody>
          <a:bodyPr/>
          <a:lstStyle>
            <a:lvl1pPr marL="0" indent="0" algn="just" rtl="1">
              <a:buNone/>
              <a:defRPr sz="2400">
                <a:solidFill>
                  <a:schemeClr val="accent2">
                    <a:lumMod val="50000"/>
                  </a:schemeClr>
                </a:solidFill>
                <a:cs typeface="B Zar" panose="000004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Placeholder 5">
            <a:extLst>
              <a:ext uri="{FF2B5EF4-FFF2-40B4-BE49-F238E27FC236}">
                <a16:creationId xmlns:a16="http://schemas.microsoft.com/office/drawing/2014/main" id="{8A941111-6A12-53BC-7D63-F4BDC53F4BC2}"/>
              </a:ext>
            </a:extLst>
          </p:cNvPr>
          <p:cNvSpPr>
            <a:spLocks noGrp="1"/>
          </p:cNvSpPr>
          <p:nvPr>
            <p:ph type="sldNum" sz="quarter" idx="12"/>
          </p:nvPr>
        </p:nvSpPr>
        <p:spPr>
          <a:xfrm>
            <a:off x="9380003" y="6505985"/>
            <a:ext cx="2148979" cy="365125"/>
          </a:xfrm>
        </p:spPr>
        <p:txBody>
          <a:bodyPr/>
          <a:lstStyle>
            <a:lvl1pPr>
              <a:defRPr lang="en-US" sz="1200" kern="1200" smtClean="0">
                <a:solidFill>
                  <a:schemeClr val="accent6">
                    <a:lumMod val="50000"/>
                  </a:schemeClr>
                </a:solidFill>
                <a:latin typeface="IPT Titr" panose="00000700000000000000" pitchFamily="2" charset="2"/>
                <a:ea typeface="+mn-ea"/>
                <a:cs typeface="B Titr" panose="00000700000000000000" pitchFamily="2" charset="-78"/>
              </a:defRPr>
            </a:lvl1pPr>
          </a:lstStyle>
          <a:p>
            <a:fld id="{5587F8A7-393B-4ADA-B92A-2A98DBBACB16}" type="slidenum">
              <a:rPr lang="en-US" smtClean="0"/>
              <a:pPr/>
              <a:t>‹#›</a:t>
            </a:fld>
            <a:endParaRPr lang="en-US" dirty="0"/>
          </a:p>
        </p:txBody>
      </p:sp>
      <p:pic>
        <p:nvPicPr>
          <p:cNvPr id="10" name="Picture 9">
            <a:extLst>
              <a:ext uri="{FF2B5EF4-FFF2-40B4-BE49-F238E27FC236}">
                <a16:creationId xmlns:a16="http://schemas.microsoft.com/office/drawing/2014/main" id="{F58BF12C-AF01-82A6-9532-6628C2F7F37D}"/>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21556" b="15832"/>
          <a:stretch/>
        </p:blipFill>
        <p:spPr>
          <a:xfrm rot="16200000">
            <a:off x="96986" y="195906"/>
            <a:ext cx="1105603" cy="713788"/>
          </a:xfrm>
          <a:prstGeom prst="rect">
            <a:avLst/>
          </a:prstGeom>
        </p:spPr>
      </p:pic>
      <p:sp>
        <p:nvSpPr>
          <p:cNvPr id="11" name="Footer Placeholder 6">
            <a:extLst>
              <a:ext uri="{FF2B5EF4-FFF2-40B4-BE49-F238E27FC236}">
                <a16:creationId xmlns:a16="http://schemas.microsoft.com/office/drawing/2014/main" id="{0447CEE7-8091-B782-4E39-7C9D3D7C5EA4}"/>
              </a:ext>
            </a:extLst>
          </p:cNvPr>
          <p:cNvSpPr txBox="1">
            <a:spLocks/>
          </p:cNvSpPr>
          <p:nvPr userDrawn="1"/>
        </p:nvSpPr>
        <p:spPr>
          <a:xfrm>
            <a:off x="266759" y="6481398"/>
            <a:ext cx="3658517" cy="365125"/>
          </a:xfrm>
          <a:prstGeom prst="rect">
            <a:avLst/>
          </a:prstGeom>
        </p:spPr>
        <p:txBody>
          <a:bodyPr vert="horz" lIns="91440" tIns="45720" rIns="91440" bIns="45720" rtlCol="0" anchor="ctr"/>
          <a:lstStyle>
            <a:defPPr>
              <a:defRPr lang="en-US"/>
            </a:defPPr>
            <a:lvl1pPr marL="0" algn="l" defTabSz="914400" rtl="1" eaLnBrk="1" latinLnBrk="0" hangingPunct="1">
              <a:defRPr sz="1200" kern="1200">
                <a:solidFill>
                  <a:srgbClr val="055398"/>
                </a:solidFill>
                <a:latin typeface="+mn-lt"/>
                <a:ea typeface="+mn-ea"/>
                <a:cs typeface="B Titr" panose="00000700000000000000" pitchFamily="2" charset="-78"/>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a-IR" dirty="0">
                <a:solidFill>
                  <a:schemeClr val="accent6">
                    <a:lumMod val="50000"/>
                  </a:schemeClr>
                </a:solidFill>
              </a:rPr>
              <a:t>بولتن ماهانه صنعت مس / خرداد ماه </a:t>
            </a:r>
            <a:r>
              <a:rPr lang="fa-IR" sz="1100" dirty="0">
                <a:solidFill>
                  <a:schemeClr val="accent6">
                    <a:lumMod val="50000"/>
                  </a:schemeClr>
                </a:solidFill>
              </a:rPr>
              <a:t>1405</a:t>
            </a:r>
          </a:p>
        </p:txBody>
      </p:sp>
      <p:cxnSp>
        <p:nvCxnSpPr>
          <p:cNvPr id="12" name="Straight Connector 11">
            <a:extLst>
              <a:ext uri="{FF2B5EF4-FFF2-40B4-BE49-F238E27FC236}">
                <a16:creationId xmlns:a16="http://schemas.microsoft.com/office/drawing/2014/main" id="{09A9369D-F348-5891-39A6-1FA973FBA297}"/>
              </a:ext>
            </a:extLst>
          </p:cNvPr>
          <p:cNvCxnSpPr>
            <a:cxnSpLocks/>
          </p:cNvCxnSpPr>
          <p:nvPr userDrawn="1"/>
        </p:nvCxnSpPr>
        <p:spPr>
          <a:xfrm flipV="1">
            <a:off x="0" y="1105602"/>
            <a:ext cx="12192000" cy="2"/>
          </a:xfrm>
          <a:prstGeom prst="line">
            <a:avLst/>
          </a:prstGeom>
          <a:ln w="12700">
            <a:solidFill>
              <a:srgbClr val="B46B34"/>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9FD2FD5-964C-C328-8B13-D2F5EDD64B73}"/>
              </a:ext>
            </a:extLst>
          </p:cNvPr>
          <p:cNvCxnSpPr>
            <a:cxnSpLocks/>
          </p:cNvCxnSpPr>
          <p:nvPr userDrawn="1"/>
        </p:nvCxnSpPr>
        <p:spPr>
          <a:xfrm>
            <a:off x="0" y="6505985"/>
            <a:ext cx="12192000" cy="0"/>
          </a:xfrm>
          <a:prstGeom prst="line">
            <a:avLst/>
          </a:prstGeom>
          <a:ln w="12700">
            <a:solidFill>
              <a:srgbClr val="B46B34"/>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0D97BCE-96A5-4590-C3A2-147A9809B1F0}"/>
              </a:ext>
            </a:extLst>
          </p:cNvPr>
          <p:cNvSpPr txBox="1"/>
          <p:nvPr userDrawn="1"/>
        </p:nvSpPr>
        <p:spPr>
          <a:xfrm>
            <a:off x="11432797" y="6544314"/>
            <a:ext cx="492443" cy="276999"/>
          </a:xfrm>
          <a:prstGeom prst="rect">
            <a:avLst/>
          </a:prstGeom>
          <a:noFill/>
        </p:spPr>
        <p:txBody>
          <a:bodyPr wrap="none" rtlCol="0">
            <a:spAutoFit/>
          </a:bodyPr>
          <a:lstStyle/>
          <a:p>
            <a:r>
              <a:rPr lang="fa-IR" sz="1200" kern="1200" dirty="0">
                <a:solidFill>
                  <a:schemeClr val="accent6">
                    <a:lumMod val="50000"/>
                  </a:schemeClr>
                </a:solidFill>
                <a:latin typeface="+mn-lt"/>
                <a:ea typeface="+mn-ea"/>
                <a:cs typeface="B Titr" panose="00000700000000000000" pitchFamily="2" charset="-78"/>
              </a:rPr>
              <a:t>صفحه</a:t>
            </a:r>
            <a:endParaRPr lang="en-US" sz="1200" kern="1200" dirty="0">
              <a:solidFill>
                <a:schemeClr val="accent6">
                  <a:lumMod val="50000"/>
                </a:schemeClr>
              </a:solidFill>
              <a:latin typeface="+mn-lt"/>
              <a:ea typeface="+mn-ea"/>
              <a:cs typeface="B Titr" panose="00000700000000000000" pitchFamily="2" charset="-78"/>
            </a:endParaRPr>
          </a:p>
        </p:txBody>
      </p:sp>
      <p:pic>
        <p:nvPicPr>
          <p:cNvPr id="16" name="Picture 15">
            <a:extLst>
              <a:ext uri="{FF2B5EF4-FFF2-40B4-BE49-F238E27FC236}">
                <a16:creationId xmlns:a16="http://schemas.microsoft.com/office/drawing/2014/main" id="{1DB28E4F-8D56-4CD3-8114-F04A767263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58308" y="237247"/>
            <a:ext cx="1566932" cy="626773"/>
          </a:xfrm>
          <a:prstGeom prst="rect">
            <a:avLst/>
          </a:prstGeom>
        </p:spPr>
      </p:pic>
    </p:spTree>
    <p:extLst>
      <p:ext uri="{BB962C8B-B14F-4D97-AF65-F5344CB8AC3E}">
        <p14:creationId xmlns:p14="http://schemas.microsoft.com/office/powerpoint/2010/main" val="2622027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tyle slide layou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C4437516-06DB-4972-90D9-3F56529C786D}"/>
              </a:ext>
            </a:extLst>
          </p:cNvPr>
          <p:cNvSpPr/>
          <p:nvPr userDrawn="1"/>
        </p:nvSpPr>
        <p:spPr>
          <a:xfrm>
            <a:off x="0" y="0"/>
            <a:ext cx="9569302" cy="6858000"/>
          </a:xfrm>
          <a:custGeom>
            <a:avLst/>
            <a:gdLst>
              <a:gd name="connsiteX0" fmla="*/ 0 w 9703610"/>
              <a:gd name="connsiteY0" fmla="*/ 0 h 6858000"/>
              <a:gd name="connsiteX1" fmla="*/ 5546070 w 9703610"/>
              <a:gd name="connsiteY1" fmla="*/ 0 h 6858000"/>
              <a:gd name="connsiteX2" fmla="*/ 9703610 w 9703610"/>
              <a:gd name="connsiteY2" fmla="*/ 6858000 h 6858000"/>
              <a:gd name="connsiteX3" fmla="*/ 0 w 97036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703610" h="6858000">
                <a:moveTo>
                  <a:pt x="0" y="0"/>
                </a:moveTo>
                <a:lnTo>
                  <a:pt x="5546070" y="0"/>
                </a:lnTo>
                <a:lnTo>
                  <a:pt x="9703610" y="6858000"/>
                </a:lnTo>
                <a:lnTo>
                  <a:pt x="0" y="6858000"/>
                </a:lnTo>
                <a:close/>
              </a:path>
            </a:pathLst>
          </a:cu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902850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Style slide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246FC87-D219-463B-8334-E16E14819052}"/>
              </a:ext>
            </a:extLst>
          </p:cNvPr>
          <p:cNvSpPr>
            <a:spLocks noGrp="1"/>
          </p:cNvSpPr>
          <p:nvPr>
            <p:ph type="pic" idx="12" hasCustomPrompt="1"/>
          </p:nvPr>
        </p:nvSpPr>
        <p:spPr>
          <a:xfrm>
            <a:off x="9178591"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608C9F45-5627-4842-A3EA-25038EF99EC8}"/>
              </a:ext>
            </a:extLst>
          </p:cNvPr>
          <p:cNvSpPr>
            <a:spLocks noGrp="1"/>
          </p:cNvSpPr>
          <p:nvPr>
            <p:ph type="pic" idx="13" hasCustomPrompt="1"/>
          </p:nvPr>
        </p:nvSpPr>
        <p:spPr>
          <a:xfrm>
            <a:off x="6186490"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2992534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4E14D27-AD6A-4547-8A35-F0A6A7B2B893}"/>
              </a:ext>
            </a:extLst>
          </p:cNvPr>
          <p:cNvGrpSpPr/>
          <p:nvPr userDrawn="1"/>
        </p:nvGrpSpPr>
        <p:grpSpPr>
          <a:xfrm>
            <a:off x="739019" y="1801308"/>
            <a:ext cx="2251389" cy="4202048"/>
            <a:chOff x="3501573" y="3178068"/>
            <a:chExt cx="1340594" cy="2737840"/>
          </a:xfrm>
        </p:grpSpPr>
        <p:sp>
          <p:nvSpPr>
            <p:cNvPr id="4" name="Freeform: Shape 3">
              <a:extLst>
                <a:ext uri="{FF2B5EF4-FFF2-40B4-BE49-F238E27FC236}">
                  <a16:creationId xmlns:a16="http://schemas.microsoft.com/office/drawing/2014/main" id="{1FFFD2AF-5064-446A-95B2-FCACE1D003DC}"/>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CED64445-B2E0-4D7E-8491-252F042F0F6D}"/>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A429A64-82C5-47BC-985E-3FDFE804E532}"/>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D8DF180B-C394-4B18-8CF3-2228F33ED174}"/>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B1C391E-60EC-4442-81F5-E5BD8E5FB94B}"/>
                </a:ext>
              </a:extLst>
            </p:cNvPr>
            <p:cNvSpPr/>
            <p:nvPr/>
          </p:nvSpPr>
          <p:spPr>
            <a:xfrm>
              <a:off x="3529897" y="3190652"/>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E1042DFF-AC0C-4A34-B83D-F94290F8566A}"/>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10" name="Group 9">
              <a:extLst>
                <a:ext uri="{FF2B5EF4-FFF2-40B4-BE49-F238E27FC236}">
                  <a16:creationId xmlns:a16="http://schemas.microsoft.com/office/drawing/2014/main" id="{4033404E-34F2-4512-89D1-3226AA01335F}"/>
                </a:ext>
              </a:extLst>
            </p:cNvPr>
            <p:cNvGrpSpPr/>
            <p:nvPr/>
          </p:nvGrpSpPr>
          <p:grpSpPr>
            <a:xfrm>
              <a:off x="4088508" y="5635852"/>
              <a:ext cx="173080" cy="173080"/>
              <a:chOff x="6768665" y="6038214"/>
              <a:chExt cx="147968" cy="147968"/>
            </a:xfrm>
          </p:grpSpPr>
          <p:sp>
            <p:nvSpPr>
              <p:cNvPr id="14" name="Oval 13">
                <a:extLst>
                  <a:ext uri="{FF2B5EF4-FFF2-40B4-BE49-F238E27FC236}">
                    <a16:creationId xmlns:a16="http://schemas.microsoft.com/office/drawing/2014/main" id="{C419DFAD-C059-430D-B51F-48079403ED7B}"/>
                  </a:ext>
                </a:extLst>
              </p:cNvPr>
              <p:cNvSpPr/>
              <p:nvPr/>
            </p:nvSpPr>
            <p:spPr>
              <a:xfrm>
                <a:off x="6768665" y="6038214"/>
                <a:ext cx="147968"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BAE4FA9-2632-4576-9E0A-CDF8B2A15BA5}"/>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id="{4B70F8A7-6A5E-4962-A676-F6F37304642E}"/>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2" name="Rectangle: Rounded Corners 11">
              <a:extLst>
                <a:ext uri="{FF2B5EF4-FFF2-40B4-BE49-F238E27FC236}">
                  <a16:creationId xmlns:a16="http://schemas.microsoft.com/office/drawing/2014/main" id="{FE8FB11B-C9EA-4E18-89D9-555C50D3B3E9}"/>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55F62B4-2F6F-4328-9162-DF7E3A0CF7C4}"/>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989494" y="2484310"/>
            <a:ext cx="1808430" cy="2953939"/>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600027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mage Layou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2" name="Group 21">
            <a:extLst>
              <a:ext uri="{FF2B5EF4-FFF2-40B4-BE49-F238E27FC236}">
                <a16:creationId xmlns:a16="http://schemas.microsoft.com/office/drawing/2014/main" id="{A06CCA5E-451F-4542-B206-D2D13583114C}"/>
              </a:ext>
            </a:extLst>
          </p:cNvPr>
          <p:cNvGrpSpPr/>
          <p:nvPr userDrawn="1"/>
        </p:nvGrpSpPr>
        <p:grpSpPr>
          <a:xfrm>
            <a:off x="758507" y="2603862"/>
            <a:ext cx="5920691" cy="3565483"/>
            <a:chOff x="4098364" y="1571764"/>
            <a:chExt cx="7301609" cy="4397082"/>
          </a:xfrm>
        </p:grpSpPr>
        <p:grpSp>
          <p:nvGrpSpPr>
            <p:cNvPr id="23" name="Graphic 55">
              <a:extLst>
                <a:ext uri="{FF2B5EF4-FFF2-40B4-BE49-F238E27FC236}">
                  <a16:creationId xmlns:a16="http://schemas.microsoft.com/office/drawing/2014/main" id="{C49AFA94-CB02-406A-B68E-76F7985C97D6}"/>
                </a:ext>
              </a:extLst>
            </p:cNvPr>
            <p:cNvGrpSpPr/>
            <p:nvPr/>
          </p:nvGrpSpPr>
          <p:grpSpPr>
            <a:xfrm>
              <a:off x="4910815" y="1571764"/>
              <a:ext cx="5616422" cy="3644404"/>
              <a:chOff x="5769768" y="3217068"/>
              <a:chExt cx="651510" cy="422754"/>
            </a:xfrm>
          </p:grpSpPr>
          <p:sp>
            <p:nvSpPr>
              <p:cNvPr id="48" name="Freeform: Shape 47">
                <a:extLst>
                  <a:ext uri="{FF2B5EF4-FFF2-40B4-BE49-F238E27FC236}">
                    <a16:creationId xmlns:a16="http://schemas.microsoft.com/office/drawing/2014/main" id="{05F19F3B-FACD-4743-81B8-DE3B3FC0991C}"/>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11E77FD-F910-47B9-9EE0-9CA9EBB5AD17}"/>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id="{AB00050F-BBCF-4B07-B144-24AF043BE2C0}"/>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8BADC4B-6EB9-42D0-A753-3C5C7C5FCBF3}"/>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378FDA6-D5BA-443E-8CD4-3C2B46AB6C8A}"/>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5070495-6AB5-4439-8EED-4223B30F9EAF}"/>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821168E-844C-481A-B8F3-32C75B5054F4}"/>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BF376C1E-829F-4627-A9FC-603E3F9D8239}"/>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DCC7A37-C1A5-44ED-8513-F2059D79E78B}"/>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8CCBE0-1B0C-438D-94FF-E082C11F048B}"/>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43BC099-A056-42DA-9F53-27069C0E9109}"/>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2B8C23E-608C-4981-A399-48E23E7525CC}"/>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D903373-9B9B-454A-8CB4-E269AA113942}"/>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2F0A2CF-6C4D-4D84-9F0B-0C8B25E6F53C}"/>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3A2E818-EF4F-458C-8F18-9578121D3660}"/>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63C6B529-B489-4639-A7B2-5AA9180E9729}"/>
                </a:ext>
              </a:extLst>
            </p:cNvPr>
            <p:cNvGrpSpPr/>
            <p:nvPr/>
          </p:nvGrpSpPr>
          <p:grpSpPr>
            <a:xfrm>
              <a:off x="5370712" y="5206368"/>
              <a:ext cx="4572000" cy="149296"/>
              <a:chOff x="5370712" y="5206368"/>
              <a:chExt cx="4572000" cy="149296"/>
            </a:xfrm>
          </p:grpSpPr>
          <p:sp>
            <p:nvSpPr>
              <p:cNvPr id="44" name="Rectangle 43">
                <a:extLst>
                  <a:ext uri="{FF2B5EF4-FFF2-40B4-BE49-F238E27FC236}">
                    <a16:creationId xmlns:a16="http://schemas.microsoft.com/office/drawing/2014/main" id="{4F3DA74A-1C4B-4138-A563-129A39FD9B7F}"/>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22AAAA6-2F39-4DD6-8134-716B9CF62E97}"/>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E744CD6-14E4-479D-8F9D-0DF957DAAD2D}"/>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31A40E9-999D-4DB7-A1CE-6B1F19EA0EF4}"/>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68C9FECB-7A52-4CDC-994B-69A5B24ABCE8}"/>
                </a:ext>
              </a:extLst>
            </p:cNvPr>
            <p:cNvGrpSpPr/>
            <p:nvPr/>
          </p:nvGrpSpPr>
          <p:grpSpPr>
            <a:xfrm>
              <a:off x="7661590" y="1698465"/>
              <a:ext cx="114873" cy="114873"/>
              <a:chOff x="7627525" y="1132589"/>
              <a:chExt cx="234846" cy="234846"/>
            </a:xfrm>
          </p:grpSpPr>
          <p:sp>
            <p:nvSpPr>
              <p:cNvPr id="41" name="Oval 40">
                <a:extLst>
                  <a:ext uri="{FF2B5EF4-FFF2-40B4-BE49-F238E27FC236}">
                    <a16:creationId xmlns:a16="http://schemas.microsoft.com/office/drawing/2014/main" id="{A6AAC56F-62D7-45DE-87B5-B9D9F6A9BFCE}"/>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075BA51-0F2B-4136-85AE-6668752886FD}"/>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2599569D-ABEC-4CDC-8AEC-FB8A512A7CB6}"/>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Rounded Corners 38">
              <a:extLst>
                <a:ext uri="{FF2B5EF4-FFF2-40B4-BE49-F238E27FC236}">
                  <a16:creationId xmlns:a16="http://schemas.microsoft.com/office/drawing/2014/main" id="{FFF08BBD-F12B-4D72-905D-82425437657C}"/>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37A376A-6189-420B-8C13-3900F127BE7C}"/>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1619684" y="2798339"/>
            <a:ext cx="4140889" cy="2612234"/>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2027937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mage Layout">
    <p:spTree>
      <p:nvGrpSpPr>
        <p:cNvPr id="1" name=""/>
        <p:cNvGrpSpPr/>
        <p:nvPr/>
      </p:nvGrpSpPr>
      <p:grpSpPr>
        <a:xfrm>
          <a:off x="0" y="0"/>
          <a:ext cx="0" cy="0"/>
          <a:chOff x="0" y="0"/>
          <a:chExt cx="0" cy="0"/>
        </a:xfrm>
      </p:grpSpPr>
      <p:sp>
        <p:nvSpPr>
          <p:cNvPr id="50" name="Picture Placeholder 20">
            <a:extLst>
              <a:ext uri="{FF2B5EF4-FFF2-40B4-BE49-F238E27FC236}">
                <a16:creationId xmlns:a16="http://schemas.microsoft.com/office/drawing/2014/main" id="{6FE311F5-A9A3-4147-874B-14B212E901EC}"/>
              </a:ext>
            </a:extLst>
          </p:cNvPr>
          <p:cNvSpPr>
            <a:spLocks noGrp="1"/>
          </p:cNvSpPr>
          <p:nvPr>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2" name="Picture Placeholder 19">
            <a:extLst>
              <a:ext uri="{FF2B5EF4-FFF2-40B4-BE49-F238E27FC236}">
                <a16:creationId xmlns:a16="http://schemas.microsoft.com/office/drawing/2014/main" id="{90C4F28F-E0C5-4C6F-9778-5071266AA6DB}"/>
              </a:ext>
            </a:extLst>
          </p:cNvPr>
          <p:cNvSpPr>
            <a:spLocks noGrp="1"/>
          </p:cNvSpPr>
          <p:nvPr>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0644509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480636" y="1431517"/>
            <a:ext cx="3994966" cy="3994966"/>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025696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0" y="0"/>
            <a:ext cx="12192000" cy="6858000"/>
          </a:xfrm>
          <a:prstGeom prst="rect">
            <a:avLst/>
          </a:pr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8913642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8_Image Layout">
    <p:spTree>
      <p:nvGrpSpPr>
        <p:cNvPr id="1" name=""/>
        <p:cNvGrpSpPr/>
        <p:nvPr/>
      </p:nvGrpSpPr>
      <p:grpSpPr>
        <a:xfrm>
          <a:off x="0" y="0"/>
          <a:ext cx="0" cy="0"/>
          <a:chOff x="0" y="0"/>
          <a:chExt cx="0" cy="0"/>
        </a:xfrm>
      </p:grpSpPr>
      <p:sp>
        <p:nvSpPr>
          <p:cNvPr id="17" name="그림 개체 틀 16">
            <a:extLst>
              <a:ext uri="{FF2B5EF4-FFF2-40B4-BE49-F238E27FC236}">
                <a16:creationId xmlns:a16="http://schemas.microsoft.com/office/drawing/2014/main" id="{07163F96-C234-481E-88AF-E4A1C0E9A1DC}"/>
              </a:ext>
            </a:extLst>
          </p:cNvPr>
          <p:cNvSpPr>
            <a:spLocks noGrp="1"/>
          </p:cNvSpPr>
          <p:nvPr>
            <p:ph type="pic" idx="16" hasCustomPrompt="1"/>
          </p:nvPr>
        </p:nvSpPr>
        <p:spPr>
          <a:xfrm>
            <a:off x="564358" y="1"/>
            <a:ext cx="8396199" cy="6460304"/>
          </a:xfrm>
          <a:custGeom>
            <a:avLst/>
            <a:gdLst>
              <a:gd name="connsiteX0" fmla="*/ 1985184 w 8396198"/>
              <a:gd name="connsiteY0" fmla="*/ 5258093 h 6460303"/>
              <a:gd name="connsiteX1" fmla="*/ 1985184 w 8396198"/>
              <a:gd name="connsiteY1" fmla="*/ 5258093 h 6460303"/>
              <a:gd name="connsiteX2" fmla="*/ 1985184 w 8396198"/>
              <a:gd name="connsiteY2" fmla="*/ 5258093 h 6460303"/>
              <a:gd name="connsiteX3" fmla="*/ 7502757 w 8396198"/>
              <a:gd name="connsiteY3" fmla="*/ 0 h 6460303"/>
              <a:gd name="connsiteX4" fmla="*/ 8396198 w 8396198"/>
              <a:gd name="connsiteY4" fmla="*/ 0 h 6460303"/>
              <a:gd name="connsiteX5" fmla="*/ 8388310 w 8396198"/>
              <a:gd name="connsiteY5" fmla="*/ 12898 h 6460303"/>
              <a:gd name="connsiteX6" fmla="*/ 4763857 w 8396198"/>
              <a:gd name="connsiteY6" fmla="*/ 4786769 h 6460303"/>
              <a:gd name="connsiteX7" fmla="*/ 4264272 w 8396198"/>
              <a:gd name="connsiteY7" fmla="*/ 4855144 h 6460303"/>
              <a:gd name="connsiteX8" fmla="*/ 4264273 w 8396198"/>
              <a:gd name="connsiteY8" fmla="*/ 4855143 h 6460303"/>
              <a:gd name="connsiteX9" fmla="*/ 4195899 w 8396198"/>
              <a:gd name="connsiteY9" fmla="*/ 4355559 h 6460303"/>
              <a:gd name="connsiteX10" fmla="*/ 6516179 w 8396198"/>
              <a:gd name="connsiteY10" fmla="*/ 0 h 6460303"/>
              <a:gd name="connsiteX11" fmla="*/ 7411525 w 8396198"/>
              <a:gd name="connsiteY11" fmla="*/ 0 h 6460303"/>
              <a:gd name="connsiteX12" fmla="*/ 2805577 w 8396198"/>
              <a:gd name="connsiteY12" fmla="*/ 6066627 h 6460303"/>
              <a:gd name="connsiteX13" fmla="*/ 2305992 w 8396198"/>
              <a:gd name="connsiteY13" fmla="*/ 6135001 h 6460303"/>
              <a:gd name="connsiteX14" fmla="*/ 2305993 w 8396198"/>
              <a:gd name="connsiteY14" fmla="*/ 6135001 h 6460303"/>
              <a:gd name="connsiteX15" fmla="*/ 2237619 w 8396198"/>
              <a:gd name="connsiteY15" fmla="*/ 5635416 h 6460303"/>
              <a:gd name="connsiteX16" fmla="*/ 5529597 w 8396198"/>
              <a:gd name="connsiteY16" fmla="*/ 0 h 6460303"/>
              <a:gd name="connsiteX17" fmla="*/ 6424943 w 8396198"/>
              <a:gd name="connsiteY17" fmla="*/ 0 h 6460303"/>
              <a:gd name="connsiteX18" fmla="*/ 2484768 w 8396198"/>
              <a:gd name="connsiteY18" fmla="*/ 5189719 h 6460303"/>
              <a:gd name="connsiteX19" fmla="*/ 2046796 w 8396198"/>
              <a:gd name="connsiteY19" fmla="*/ 5295775 h 6460303"/>
              <a:gd name="connsiteX20" fmla="*/ 1985184 w 8396198"/>
              <a:gd name="connsiteY20" fmla="*/ 5258093 h 6460303"/>
              <a:gd name="connsiteX21" fmla="*/ 1932333 w 8396198"/>
              <a:gd name="connsiteY21" fmla="*/ 5208872 h 6460303"/>
              <a:gd name="connsiteX22" fmla="*/ 1916810 w 8396198"/>
              <a:gd name="connsiteY22" fmla="*/ 4758508 h 6460303"/>
              <a:gd name="connsiteX23" fmla="*/ 4543018 w 8396198"/>
              <a:gd name="connsiteY23" fmla="*/ 0 h 6460303"/>
              <a:gd name="connsiteX24" fmla="*/ 5438364 w 8396198"/>
              <a:gd name="connsiteY24" fmla="*/ 0 h 6460303"/>
              <a:gd name="connsiteX25" fmla="*/ 640552 w 8396198"/>
              <a:gd name="connsiteY25" fmla="*/ 6319336 h 6460303"/>
              <a:gd name="connsiteX26" fmla="*/ 140967 w 8396198"/>
              <a:gd name="connsiteY26" fmla="*/ 6387711 h 6460303"/>
              <a:gd name="connsiteX27" fmla="*/ 140968 w 8396198"/>
              <a:gd name="connsiteY27" fmla="*/ 6387711 h 6460303"/>
              <a:gd name="connsiteX28" fmla="*/ 72594 w 8396198"/>
              <a:gd name="connsiteY28" fmla="*/ 5888126 h 6460303"/>
              <a:gd name="connsiteX29" fmla="*/ 3556436 w 8396198"/>
              <a:gd name="connsiteY29" fmla="*/ 0 h 6460303"/>
              <a:gd name="connsiteX30" fmla="*/ 4451782 w 8396198"/>
              <a:gd name="connsiteY30" fmla="*/ 0 h 6460303"/>
              <a:gd name="connsiteX31" fmla="*/ 711634 w 8396198"/>
              <a:gd name="connsiteY31" fmla="*/ 4926258 h 6460303"/>
              <a:gd name="connsiteX32" fmla="*/ 212049 w 8396198"/>
              <a:gd name="connsiteY32" fmla="*/ 4994633 h 6460303"/>
              <a:gd name="connsiteX33" fmla="*/ 212050 w 8396198"/>
              <a:gd name="connsiteY33" fmla="*/ 4994633 h 6460303"/>
              <a:gd name="connsiteX34" fmla="*/ 143675 w 8396198"/>
              <a:gd name="connsiteY34" fmla="*/ 4495047 h 6460303"/>
              <a:gd name="connsiteX35" fmla="*/ 2569856 w 8396198"/>
              <a:gd name="connsiteY35" fmla="*/ 0 h 6460303"/>
              <a:gd name="connsiteX36" fmla="*/ 3465201 w 8396198"/>
              <a:gd name="connsiteY36" fmla="*/ 0 h 6460303"/>
              <a:gd name="connsiteX37" fmla="*/ 1054005 w 8396198"/>
              <a:gd name="connsiteY37" fmla="*/ 3175856 h 6460303"/>
              <a:gd name="connsiteX38" fmla="*/ 554420 w 8396198"/>
              <a:gd name="connsiteY38" fmla="*/ 3244231 h 6460303"/>
              <a:gd name="connsiteX39" fmla="*/ 554421 w 8396198"/>
              <a:gd name="connsiteY39" fmla="*/ 3244231 h 6460303"/>
              <a:gd name="connsiteX40" fmla="*/ 486047 w 8396198"/>
              <a:gd name="connsiteY40" fmla="*/ 2744646 h 6460303"/>
              <a:gd name="connsiteX41" fmla="*/ 1583274 w 8396198"/>
              <a:gd name="connsiteY41" fmla="*/ 0 h 6460303"/>
              <a:gd name="connsiteX42" fmla="*/ 2478619 w 8396198"/>
              <a:gd name="connsiteY42" fmla="*/ 0 h 6460303"/>
              <a:gd name="connsiteX43" fmla="*/ 935829 w 8396198"/>
              <a:gd name="connsiteY43" fmla="*/ 2032053 h 6460303"/>
              <a:gd name="connsiteX44" fmla="*/ 436245 w 8396198"/>
              <a:gd name="connsiteY44" fmla="*/ 2100428 h 6460303"/>
              <a:gd name="connsiteX45" fmla="*/ 436245 w 8396198"/>
              <a:gd name="connsiteY45" fmla="*/ 2100427 h 6460303"/>
              <a:gd name="connsiteX46" fmla="*/ 367872 w 8396198"/>
              <a:gd name="connsiteY46" fmla="*/ 1600843 h 6460303"/>
              <a:gd name="connsiteX47" fmla="*/ 596693 w 8396198"/>
              <a:gd name="connsiteY47" fmla="*/ 0 h 6460303"/>
              <a:gd name="connsiteX48" fmla="*/ 1492038 w 8396198"/>
              <a:gd name="connsiteY48" fmla="*/ 0 h 6460303"/>
              <a:gd name="connsiteX49" fmla="*/ 850966 w 8396198"/>
              <a:gd name="connsiteY49" fmla="*/ 844373 h 6460303"/>
              <a:gd name="connsiteX50" fmla="*/ 351382 w 8396198"/>
              <a:gd name="connsiteY50" fmla="*/ 912748 h 6460303"/>
              <a:gd name="connsiteX51" fmla="*/ 351383 w 8396198"/>
              <a:gd name="connsiteY51" fmla="*/ 912748 h 6460303"/>
              <a:gd name="connsiteX52" fmla="*/ 283008 w 8396198"/>
              <a:gd name="connsiteY52" fmla="*/ 413163 h 646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396198" h="6460303">
                <a:moveTo>
                  <a:pt x="1985184" y="5258093"/>
                </a:moveTo>
                <a:lnTo>
                  <a:pt x="1985184" y="5258093"/>
                </a:lnTo>
                <a:lnTo>
                  <a:pt x="1985184" y="5258093"/>
                </a:lnTo>
                <a:close/>
                <a:moveTo>
                  <a:pt x="7502757" y="0"/>
                </a:moveTo>
                <a:lnTo>
                  <a:pt x="8396198" y="0"/>
                </a:lnTo>
                <a:lnTo>
                  <a:pt x="8388310" y="12898"/>
                </a:lnTo>
                <a:cubicBezTo>
                  <a:pt x="7180160" y="1604189"/>
                  <a:pt x="5972008" y="3195478"/>
                  <a:pt x="4763857" y="4786769"/>
                </a:cubicBezTo>
                <a:cubicBezTo>
                  <a:pt x="4644782" y="4943607"/>
                  <a:pt x="4421110" y="4974220"/>
                  <a:pt x="4264272" y="4855144"/>
                </a:cubicBezTo>
                <a:lnTo>
                  <a:pt x="4264273" y="4855143"/>
                </a:lnTo>
                <a:cubicBezTo>
                  <a:pt x="4107436" y="4736068"/>
                  <a:pt x="4076824" y="4512397"/>
                  <a:pt x="4195899" y="4355559"/>
                </a:cubicBezTo>
                <a:close/>
                <a:moveTo>
                  <a:pt x="6516179" y="0"/>
                </a:moveTo>
                <a:lnTo>
                  <a:pt x="7411525" y="0"/>
                </a:lnTo>
                <a:lnTo>
                  <a:pt x="2805577" y="6066627"/>
                </a:lnTo>
                <a:cubicBezTo>
                  <a:pt x="2686501" y="6223464"/>
                  <a:pt x="2462830" y="6254077"/>
                  <a:pt x="2305992" y="6135001"/>
                </a:cubicBezTo>
                <a:lnTo>
                  <a:pt x="2305993" y="6135001"/>
                </a:lnTo>
                <a:cubicBezTo>
                  <a:pt x="2149155" y="6015926"/>
                  <a:pt x="2118543" y="5792254"/>
                  <a:pt x="2237619" y="5635416"/>
                </a:cubicBezTo>
                <a:close/>
                <a:moveTo>
                  <a:pt x="5529597" y="0"/>
                </a:moveTo>
                <a:lnTo>
                  <a:pt x="6424943" y="0"/>
                </a:lnTo>
                <a:lnTo>
                  <a:pt x="2484768" y="5189719"/>
                </a:lnTo>
                <a:cubicBezTo>
                  <a:pt x="2380577" y="5326952"/>
                  <a:pt x="2196304" y="5367543"/>
                  <a:pt x="2046796" y="5295775"/>
                </a:cubicBezTo>
                <a:lnTo>
                  <a:pt x="1985184" y="5258093"/>
                </a:lnTo>
                <a:lnTo>
                  <a:pt x="1932333" y="5208872"/>
                </a:lnTo>
                <a:cubicBezTo>
                  <a:pt x="1823032" y="5084144"/>
                  <a:pt x="1812619" y="4895741"/>
                  <a:pt x="1916810" y="4758508"/>
                </a:cubicBezTo>
                <a:close/>
                <a:moveTo>
                  <a:pt x="4543018" y="0"/>
                </a:moveTo>
                <a:lnTo>
                  <a:pt x="5438364" y="0"/>
                </a:lnTo>
                <a:lnTo>
                  <a:pt x="640552" y="6319336"/>
                </a:lnTo>
                <a:cubicBezTo>
                  <a:pt x="521476" y="6476174"/>
                  <a:pt x="297805" y="6506786"/>
                  <a:pt x="140967" y="6387711"/>
                </a:cubicBezTo>
                <a:lnTo>
                  <a:pt x="140968" y="6387711"/>
                </a:lnTo>
                <a:cubicBezTo>
                  <a:pt x="-15870" y="6268635"/>
                  <a:pt x="-46482" y="6044964"/>
                  <a:pt x="72594" y="5888126"/>
                </a:cubicBezTo>
                <a:close/>
                <a:moveTo>
                  <a:pt x="3556436" y="0"/>
                </a:moveTo>
                <a:lnTo>
                  <a:pt x="4451782" y="0"/>
                </a:lnTo>
                <a:lnTo>
                  <a:pt x="711634" y="4926258"/>
                </a:lnTo>
                <a:cubicBezTo>
                  <a:pt x="592557" y="5083097"/>
                  <a:pt x="368886" y="5113708"/>
                  <a:pt x="212049" y="4994633"/>
                </a:cubicBezTo>
                <a:lnTo>
                  <a:pt x="212050" y="4994633"/>
                </a:lnTo>
                <a:cubicBezTo>
                  <a:pt x="55212" y="4875558"/>
                  <a:pt x="24599" y="4651886"/>
                  <a:pt x="143675" y="4495047"/>
                </a:cubicBezTo>
                <a:close/>
                <a:moveTo>
                  <a:pt x="2569856" y="0"/>
                </a:moveTo>
                <a:lnTo>
                  <a:pt x="3465201" y="0"/>
                </a:lnTo>
                <a:lnTo>
                  <a:pt x="1054005" y="3175856"/>
                </a:lnTo>
                <a:cubicBezTo>
                  <a:pt x="934929" y="3332694"/>
                  <a:pt x="711258" y="3363306"/>
                  <a:pt x="554420" y="3244231"/>
                </a:cubicBezTo>
                <a:lnTo>
                  <a:pt x="554421" y="3244231"/>
                </a:lnTo>
                <a:cubicBezTo>
                  <a:pt x="397583" y="3125155"/>
                  <a:pt x="366971" y="2901484"/>
                  <a:pt x="486047" y="2744646"/>
                </a:cubicBezTo>
                <a:close/>
                <a:moveTo>
                  <a:pt x="1583274" y="0"/>
                </a:moveTo>
                <a:lnTo>
                  <a:pt x="2478619" y="0"/>
                </a:lnTo>
                <a:lnTo>
                  <a:pt x="935829" y="2032053"/>
                </a:lnTo>
                <a:cubicBezTo>
                  <a:pt x="816754" y="2188891"/>
                  <a:pt x="593082" y="2219503"/>
                  <a:pt x="436245" y="2100428"/>
                </a:cubicBezTo>
                <a:lnTo>
                  <a:pt x="436245" y="2100427"/>
                </a:lnTo>
                <a:cubicBezTo>
                  <a:pt x="279408" y="1981352"/>
                  <a:pt x="248796" y="1757681"/>
                  <a:pt x="367872" y="1600843"/>
                </a:cubicBezTo>
                <a:close/>
                <a:moveTo>
                  <a:pt x="596693" y="0"/>
                </a:moveTo>
                <a:lnTo>
                  <a:pt x="1492038" y="0"/>
                </a:lnTo>
                <a:lnTo>
                  <a:pt x="850966" y="844373"/>
                </a:lnTo>
                <a:cubicBezTo>
                  <a:pt x="731891" y="1001211"/>
                  <a:pt x="508219" y="1031824"/>
                  <a:pt x="351382" y="912748"/>
                </a:cubicBezTo>
                <a:lnTo>
                  <a:pt x="351383" y="912748"/>
                </a:lnTo>
                <a:cubicBezTo>
                  <a:pt x="194545" y="793672"/>
                  <a:pt x="163933" y="570001"/>
                  <a:pt x="283008" y="413163"/>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19457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Image Layout">
    <p:spTree>
      <p:nvGrpSpPr>
        <p:cNvPr id="1" name=""/>
        <p:cNvGrpSpPr/>
        <p:nvPr/>
      </p:nvGrpSpPr>
      <p:grpSpPr>
        <a:xfrm>
          <a:off x="0" y="0"/>
          <a:ext cx="0" cy="0"/>
          <a:chOff x="0" y="0"/>
          <a:chExt cx="0" cy="0"/>
        </a:xfrm>
      </p:grpSpPr>
      <p:sp>
        <p:nvSpPr>
          <p:cNvPr id="30" name="그림 개체 틀 29">
            <a:extLst>
              <a:ext uri="{FF2B5EF4-FFF2-40B4-BE49-F238E27FC236}">
                <a16:creationId xmlns:a16="http://schemas.microsoft.com/office/drawing/2014/main" id="{7B60FE99-DD5E-4D6E-99F4-535645C4CB03}"/>
              </a:ext>
            </a:extLst>
          </p:cNvPr>
          <p:cNvSpPr>
            <a:spLocks noGrp="1"/>
          </p:cNvSpPr>
          <p:nvPr>
            <p:ph type="pic" idx="16" hasCustomPrompt="1"/>
          </p:nvPr>
        </p:nvSpPr>
        <p:spPr>
          <a:xfrm>
            <a:off x="2" y="0"/>
            <a:ext cx="6569477" cy="6858000"/>
          </a:xfrm>
          <a:custGeom>
            <a:avLst/>
            <a:gdLst>
              <a:gd name="connsiteX0" fmla="*/ 4117221 w 6569477"/>
              <a:gd name="connsiteY0" fmla="*/ 6784486 h 6858000"/>
              <a:gd name="connsiteX1" fmla="*/ 4065123 w 6569477"/>
              <a:gd name="connsiteY1" fmla="*/ 6846362 h 6858000"/>
              <a:gd name="connsiteX2" fmla="*/ 4054153 w 6569477"/>
              <a:gd name="connsiteY2" fmla="*/ 6858000 h 6858000"/>
              <a:gd name="connsiteX3" fmla="*/ 4025354 w 6569477"/>
              <a:gd name="connsiteY3" fmla="*/ 6858000 h 6858000"/>
              <a:gd name="connsiteX4" fmla="*/ 4042817 w 6569477"/>
              <a:gd name="connsiteY4" fmla="*/ 6837081 h 6858000"/>
              <a:gd name="connsiteX5" fmla="*/ 4117221 w 6569477"/>
              <a:gd name="connsiteY5" fmla="*/ 6784486 h 6858000"/>
              <a:gd name="connsiteX6" fmla="*/ 4098863 w 6569477"/>
              <a:gd name="connsiteY6" fmla="*/ 6687079 h 6858000"/>
              <a:gd name="connsiteX7" fmla="*/ 4016483 w 6569477"/>
              <a:gd name="connsiteY7" fmla="*/ 6816306 h 6858000"/>
              <a:gd name="connsiteX8" fmla="*/ 3967818 w 6569477"/>
              <a:gd name="connsiteY8" fmla="*/ 6856958 h 6858000"/>
              <a:gd name="connsiteX9" fmla="*/ 3966685 w 6569477"/>
              <a:gd name="connsiteY9" fmla="*/ 6858000 h 6858000"/>
              <a:gd name="connsiteX10" fmla="*/ 3929841 w 6569477"/>
              <a:gd name="connsiteY10" fmla="*/ 6858000 h 6858000"/>
              <a:gd name="connsiteX11" fmla="*/ 4004165 w 6569477"/>
              <a:gd name="connsiteY11" fmla="*/ 6784103 h 6858000"/>
              <a:gd name="connsiteX12" fmla="*/ 4098863 w 6569477"/>
              <a:gd name="connsiteY12" fmla="*/ 6687079 h 6858000"/>
              <a:gd name="connsiteX13" fmla="*/ 5739924 w 6569477"/>
              <a:gd name="connsiteY13" fmla="*/ 6488019 h 6858000"/>
              <a:gd name="connsiteX14" fmla="*/ 5746811 w 6569477"/>
              <a:gd name="connsiteY14" fmla="*/ 6494900 h 6858000"/>
              <a:gd name="connsiteX15" fmla="*/ 5746479 w 6569477"/>
              <a:gd name="connsiteY15" fmla="*/ 6496223 h 6858000"/>
              <a:gd name="connsiteX16" fmla="*/ 5739923 w 6569477"/>
              <a:gd name="connsiteY16" fmla="*/ 6501783 h 6858000"/>
              <a:gd name="connsiteX17" fmla="*/ 5739923 w 6569477"/>
              <a:gd name="connsiteY17" fmla="*/ 6494900 h 6858000"/>
              <a:gd name="connsiteX18" fmla="*/ 4189806 w 6569477"/>
              <a:gd name="connsiteY18" fmla="*/ 6433624 h 6858000"/>
              <a:gd name="connsiteX19" fmla="*/ 4188863 w 6569477"/>
              <a:gd name="connsiteY19" fmla="*/ 6437396 h 6858000"/>
              <a:gd name="connsiteX20" fmla="*/ 4181480 w 6569477"/>
              <a:gd name="connsiteY20" fmla="*/ 6441614 h 6858000"/>
              <a:gd name="connsiteX21" fmla="*/ 4190270 w 6569477"/>
              <a:gd name="connsiteY21" fmla="*/ 6433178 h 6858000"/>
              <a:gd name="connsiteX22" fmla="*/ 4189806 w 6569477"/>
              <a:gd name="connsiteY22" fmla="*/ 6433624 h 6858000"/>
              <a:gd name="connsiteX23" fmla="*/ 4189918 w 6569477"/>
              <a:gd name="connsiteY23" fmla="*/ 6433179 h 6858000"/>
              <a:gd name="connsiteX24" fmla="*/ 4080254 w 6569477"/>
              <a:gd name="connsiteY24" fmla="*/ 6424489 h 6858000"/>
              <a:gd name="connsiteX25" fmla="*/ 4080253 w 6569477"/>
              <a:gd name="connsiteY25" fmla="*/ 6424742 h 6858000"/>
              <a:gd name="connsiteX26" fmla="*/ 4071818 w 6569477"/>
              <a:gd name="connsiteY26" fmla="*/ 6433178 h 6858000"/>
              <a:gd name="connsiteX27" fmla="*/ 4239510 w 6569477"/>
              <a:gd name="connsiteY27" fmla="*/ 6367480 h 6858000"/>
              <a:gd name="connsiteX28" fmla="*/ 4236315 w 6569477"/>
              <a:gd name="connsiteY28" fmla="*/ 6373075 h 6858000"/>
              <a:gd name="connsiteX29" fmla="*/ 4232912 w 6569477"/>
              <a:gd name="connsiteY29" fmla="*/ 6373925 h 6858000"/>
              <a:gd name="connsiteX30" fmla="*/ 4238687 w 6569477"/>
              <a:gd name="connsiteY30" fmla="*/ 6368327 h 6858000"/>
              <a:gd name="connsiteX31" fmla="*/ 4265838 w 6569477"/>
              <a:gd name="connsiteY31" fmla="*/ 6340386 h 6858000"/>
              <a:gd name="connsiteX32" fmla="*/ 4239510 w 6569477"/>
              <a:gd name="connsiteY32" fmla="*/ 6367480 h 6858000"/>
              <a:gd name="connsiteX33" fmla="*/ 4240531 w 6569477"/>
              <a:gd name="connsiteY33" fmla="*/ 6365693 h 6858000"/>
              <a:gd name="connsiteX34" fmla="*/ 4248968 w 6569477"/>
              <a:gd name="connsiteY34" fmla="*/ 6357257 h 6858000"/>
              <a:gd name="connsiteX35" fmla="*/ 4265838 w 6569477"/>
              <a:gd name="connsiteY35" fmla="*/ 6340386 h 6858000"/>
              <a:gd name="connsiteX36" fmla="*/ 4291147 w 6569477"/>
              <a:gd name="connsiteY36" fmla="*/ 6272900 h 6858000"/>
              <a:gd name="connsiteX37" fmla="*/ 4299581 w 6569477"/>
              <a:gd name="connsiteY37" fmla="*/ 6272900 h 6858000"/>
              <a:gd name="connsiteX38" fmla="*/ 4308018 w 6569477"/>
              <a:gd name="connsiteY38" fmla="*/ 6272900 h 6858000"/>
              <a:gd name="connsiteX39" fmla="*/ 4291147 w 6569477"/>
              <a:gd name="connsiteY39" fmla="*/ 6289772 h 6858000"/>
              <a:gd name="connsiteX40" fmla="*/ 4274273 w 6569477"/>
              <a:gd name="connsiteY40" fmla="*/ 6306643 h 6858000"/>
              <a:gd name="connsiteX41" fmla="*/ 4257404 w 6569477"/>
              <a:gd name="connsiteY41" fmla="*/ 6323512 h 6858000"/>
              <a:gd name="connsiteX42" fmla="*/ 4257404 w 6569477"/>
              <a:gd name="connsiteY42" fmla="*/ 6331950 h 6858000"/>
              <a:gd name="connsiteX43" fmla="*/ 4215224 w 6569477"/>
              <a:gd name="connsiteY43" fmla="*/ 6374128 h 6858000"/>
              <a:gd name="connsiteX44" fmla="*/ 4215223 w 6569477"/>
              <a:gd name="connsiteY44" fmla="*/ 6382562 h 6858000"/>
              <a:gd name="connsiteX45" fmla="*/ 4223663 w 6569477"/>
              <a:gd name="connsiteY45" fmla="*/ 6382564 h 6858000"/>
              <a:gd name="connsiteX46" fmla="*/ 4232099 w 6569477"/>
              <a:gd name="connsiteY46" fmla="*/ 6374128 h 6858000"/>
              <a:gd name="connsiteX47" fmla="*/ 4232912 w 6569477"/>
              <a:gd name="connsiteY47" fmla="*/ 6373925 h 6858000"/>
              <a:gd name="connsiteX48" fmla="*/ 4215378 w 6569477"/>
              <a:gd name="connsiteY48" fmla="*/ 6390919 h 6858000"/>
              <a:gd name="connsiteX49" fmla="*/ 4215224 w 6569477"/>
              <a:gd name="connsiteY49" fmla="*/ 6391000 h 6858000"/>
              <a:gd name="connsiteX50" fmla="*/ 4215199 w 6569477"/>
              <a:gd name="connsiteY50" fmla="*/ 6391088 h 6858000"/>
              <a:gd name="connsiteX51" fmla="*/ 4213115 w 6569477"/>
              <a:gd name="connsiteY51" fmla="*/ 6393108 h 6858000"/>
              <a:gd name="connsiteX52" fmla="*/ 4198356 w 6569477"/>
              <a:gd name="connsiteY52" fmla="*/ 6382564 h 6858000"/>
              <a:gd name="connsiteX53" fmla="*/ 4113994 w 6569477"/>
              <a:gd name="connsiteY53" fmla="*/ 6475357 h 6858000"/>
              <a:gd name="connsiteX54" fmla="*/ 4122431 w 6569477"/>
              <a:gd name="connsiteY54" fmla="*/ 6475355 h 6858000"/>
              <a:gd name="connsiteX55" fmla="*/ 4097125 w 6569477"/>
              <a:gd name="connsiteY55" fmla="*/ 6500664 h 6858000"/>
              <a:gd name="connsiteX56" fmla="*/ 4088687 w 6569477"/>
              <a:gd name="connsiteY56" fmla="*/ 6500664 h 6858000"/>
              <a:gd name="connsiteX57" fmla="*/ 4088688 w 6569477"/>
              <a:gd name="connsiteY57" fmla="*/ 6509098 h 6858000"/>
              <a:gd name="connsiteX58" fmla="*/ 4080256 w 6569477"/>
              <a:gd name="connsiteY58" fmla="*/ 6509098 h 6858000"/>
              <a:gd name="connsiteX59" fmla="*/ 4063383 w 6569477"/>
              <a:gd name="connsiteY59" fmla="*/ 6525971 h 6858000"/>
              <a:gd name="connsiteX60" fmla="*/ 4054946 w 6569477"/>
              <a:gd name="connsiteY60" fmla="*/ 6542841 h 6858000"/>
              <a:gd name="connsiteX61" fmla="*/ 4046513 w 6569477"/>
              <a:gd name="connsiteY61" fmla="*/ 6551277 h 6858000"/>
              <a:gd name="connsiteX62" fmla="*/ 4021201 w 6569477"/>
              <a:gd name="connsiteY62" fmla="*/ 6576584 h 6858000"/>
              <a:gd name="connsiteX63" fmla="*/ 4021203 w 6569477"/>
              <a:gd name="connsiteY63" fmla="*/ 6585021 h 6858000"/>
              <a:gd name="connsiteX64" fmla="*/ 4012768 w 6569477"/>
              <a:gd name="connsiteY64" fmla="*/ 6593455 h 6858000"/>
              <a:gd name="connsiteX65" fmla="*/ 3936845 w 6569477"/>
              <a:gd name="connsiteY65" fmla="*/ 6660941 h 6858000"/>
              <a:gd name="connsiteX66" fmla="*/ 3928411 w 6569477"/>
              <a:gd name="connsiteY66" fmla="*/ 6652505 h 6858000"/>
              <a:gd name="connsiteX67" fmla="*/ 3936844 w 6569477"/>
              <a:gd name="connsiteY67" fmla="*/ 6644069 h 6858000"/>
              <a:gd name="connsiteX68" fmla="*/ 3945281 w 6569477"/>
              <a:gd name="connsiteY68" fmla="*/ 6635634 h 6858000"/>
              <a:gd name="connsiteX69" fmla="*/ 3936845 w 6569477"/>
              <a:gd name="connsiteY69" fmla="*/ 6635634 h 6858000"/>
              <a:gd name="connsiteX70" fmla="*/ 3928411 w 6569477"/>
              <a:gd name="connsiteY70" fmla="*/ 6644072 h 6858000"/>
              <a:gd name="connsiteX71" fmla="*/ 3919975 w 6569477"/>
              <a:gd name="connsiteY71" fmla="*/ 6652505 h 6858000"/>
              <a:gd name="connsiteX72" fmla="*/ 3919975 w 6569477"/>
              <a:gd name="connsiteY72" fmla="*/ 6660941 h 6858000"/>
              <a:gd name="connsiteX73" fmla="*/ 3919974 w 6569477"/>
              <a:gd name="connsiteY73" fmla="*/ 6669377 h 6858000"/>
              <a:gd name="connsiteX74" fmla="*/ 3844054 w 6569477"/>
              <a:gd name="connsiteY74" fmla="*/ 6728426 h 6858000"/>
              <a:gd name="connsiteX75" fmla="*/ 3844051 w 6569477"/>
              <a:gd name="connsiteY75" fmla="*/ 6736860 h 6858000"/>
              <a:gd name="connsiteX76" fmla="*/ 3675339 w 6569477"/>
              <a:gd name="connsiteY76" fmla="*/ 6854962 h 6858000"/>
              <a:gd name="connsiteX77" fmla="*/ 3671147 w 6569477"/>
              <a:gd name="connsiteY77" fmla="*/ 6858000 h 6858000"/>
              <a:gd name="connsiteX78" fmla="*/ 3532438 w 6569477"/>
              <a:gd name="connsiteY78" fmla="*/ 6858000 h 6858000"/>
              <a:gd name="connsiteX79" fmla="*/ 3566728 w 6569477"/>
              <a:gd name="connsiteY79" fmla="*/ 6830708 h 6858000"/>
              <a:gd name="connsiteX80" fmla="*/ 3624722 w 6569477"/>
              <a:gd name="connsiteY80" fmla="*/ 6795912 h 6858000"/>
              <a:gd name="connsiteX81" fmla="*/ 3633161 w 6569477"/>
              <a:gd name="connsiteY81" fmla="*/ 6787476 h 6858000"/>
              <a:gd name="connsiteX82" fmla="*/ 3633160 w 6569477"/>
              <a:gd name="connsiteY82" fmla="*/ 6779041 h 6858000"/>
              <a:gd name="connsiteX83" fmla="*/ 3641596 w 6569477"/>
              <a:gd name="connsiteY83" fmla="*/ 6779041 h 6858000"/>
              <a:gd name="connsiteX84" fmla="*/ 3641596 w 6569477"/>
              <a:gd name="connsiteY84" fmla="*/ 6787476 h 6858000"/>
              <a:gd name="connsiteX85" fmla="*/ 3683775 w 6569477"/>
              <a:gd name="connsiteY85" fmla="*/ 6770605 h 6858000"/>
              <a:gd name="connsiteX86" fmla="*/ 3683775 w 6569477"/>
              <a:gd name="connsiteY86" fmla="*/ 6762169 h 6858000"/>
              <a:gd name="connsiteX87" fmla="*/ 3675339 w 6569477"/>
              <a:gd name="connsiteY87" fmla="*/ 6787476 h 6858000"/>
              <a:gd name="connsiteX88" fmla="*/ 3742824 w 6569477"/>
              <a:gd name="connsiteY88" fmla="*/ 6736862 h 6858000"/>
              <a:gd name="connsiteX89" fmla="*/ 3785001 w 6569477"/>
              <a:gd name="connsiteY89" fmla="*/ 6703120 h 6858000"/>
              <a:gd name="connsiteX90" fmla="*/ 3827182 w 6569477"/>
              <a:gd name="connsiteY90" fmla="*/ 6669377 h 6858000"/>
              <a:gd name="connsiteX91" fmla="*/ 3903102 w 6569477"/>
              <a:gd name="connsiteY91" fmla="*/ 6601891 h 6858000"/>
              <a:gd name="connsiteX92" fmla="*/ 3928411 w 6569477"/>
              <a:gd name="connsiteY92" fmla="*/ 6585021 h 6858000"/>
              <a:gd name="connsiteX93" fmla="*/ 3945281 w 6569477"/>
              <a:gd name="connsiteY93" fmla="*/ 6568148 h 6858000"/>
              <a:gd name="connsiteX94" fmla="*/ 3962152 w 6569477"/>
              <a:gd name="connsiteY94" fmla="*/ 6559714 h 6858000"/>
              <a:gd name="connsiteX95" fmla="*/ 3987461 w 6569477"/>
              <a:gd name="connsiteY95" fmla="*/ 6534407 h 6858000"/>
              <a:gd name="connsiteX96" fmla="*/ 4012768 w 6569477"/>
              <a:gd name="connsiteY96" fmla="*/ 6517534 h 6858000"/>
              <a:gd name="connsiteX97" fmla="*/ 4029637 w 6569477"/>
              <a:gd name="connsiteY97" fmla="*/ 6492227 h 6858000"/>
              <a:gd name="connsiteX98" fmla="*/ 4038075 w 6569477"/>
              <a:gd name="connsiteY98" fmla="*/ 6492227 h 6858000"/>
              <a:gd name="connsiteX99" fmla="*/ 4291147 w 6569477"/>
              <a:gd name="connsiteY99" fmla="*/ 6272900 h 6858000"/>
              <a:gd name="connsiteX100" fmla="*/ 4561089 w 6569477"/>
              <a:gd name="connsiteY100" fmla="*/ 6171673 h 6858000"/>
              <a:gd name="connsiteX101" fmla="*/ 4556321 w 6569477"/>
              <a:gd name="connsiteY101" fmla="*/ 6179312 h 6858000"/>
              <a:gd name="connsiteX102" fmla="*/ 4554763 w 6569477"/>
              <a:gd name="connsiteY102" fmla="*/ 6179053 h 6858000"/>
              <a:gd name="connsiteX103" fmla="*/ 4561089 w 6569477"/>
              <a:gd name="connsiteY103" fmla="*/ 6171673 h 6858000"/>
              <a:gd name="connsiteX104" fmla="*/ 4671175 w 6569477"/>
              <a:gd name="connsiteY104" fmla="*/ 5979022 h 6858000"/>
              <a:gd name="connsiteX105" fmla="*/ 4669173 w 6569477"/>
              <a:gd name="connsiteY105" fmla="*/ 5981473 h 6858000"/>
              <a:gd name="connsiteX106" fmla="*/ 4645447 w 6569477"/>
              <a:gd name="connsiteY106" fmla="*/ 5994524 h 6858000"/>
              <a:gd name="connsiteX107" fmla="*/ 4644391 w 6569477"/>
              <a:gd name="connsiteY107" fmla="*/ 6000718 h 6858000"/>
              <a:gd name="connsiteX108" fmla="*/ 4645606 w 6569477"/>
              <a:gd name="connsiteY108" fmla="*/ 6000505 h 6858000"/>
              <a:gd name="connsiteX109" fmla="*/ 4646686 w 6569477"/>
              <a:gd name="connsiteY109" fmla="*/ 5998475 h 6858000"/>
              <a:gd name="connsiteX110" fmla="*/ 4647927 w 6569477"/>
              <a:gd name="connsiteY110" fmla="*/ 6000099 h 6858000"/>
              <a:gd name="connsiteX111" fmla="*/ 4649663 w 6569477"/>
              <a:gd name="connsiteY111" fmla="*/ 5999795 h 6858000"/>
              <a:gd name="connsiteX112" fmla="*/ 4654936 w 6569477"/>
              <a:gd name="connsiteY112" fmla="*/ 6000454 h 6858000"/>
              <a:gd name="connsiteX113" fmla="*/ 4654647 w 6569477"/>
              <a:gd name="connsiteY113" fmla="*/ 6003455 h 6858000"/>
              <a:gd name="connsiteX114" fmla="*/ 4658944 w 6569477"/>
              <a:gd name="connsiteY114" fmla="*/ 5998240 h 6858000"/>
              <a:gd name="connsiteX115" fmla="*/ 5823292 w 6569477"/>
              <a:gd name="connsiteY115" fmla="*/ 5722907 h 6858000"/>
              <a:gd name="connsiteX116" fmla="*/ 5800797 w 6569477"/>
              <a:gd name="connsiteY116" fmla="*/ 5768179 h 6858000"/>
              <a:gd name="connsiteX117" fmla="*/ 5806978 w 6569477"/>
              <a:gd name="connsiteY117" fmla="*/ 5758327 h 6858000"/>
              <a:gd name="connsiteX118" fmla="*/ 5818310 w 6569477"/>
              <a:gd name="connsiteY118" fmla="*/ 5744909 h 6858000"/>
              <a:gd name="connsiteX119" fmla="*/ 5822096 w 6569477"/>
              <a:gd name="connsiteY119" fmla="*/ 5732580 h 6858000"/>
              <a:gd name="connsiteX120" fmla="*/ 5907073 w 6569477"/>
              <a:gd name="connsiteY120" fmla="*/ 5708785 h 6858000"/>
              <a:gd name="connsiteX121" fmla="*/ 5869741 w 6569477"/>
              <a:gd name="connsiteY121" fmla="*/ 5783136 h 6858000"/>
              <a:gd name="connsiteX122" fmla="*/ 5842500 w 6569477"/>
              <a:gd name="connsiteY122" fmla="*/ 5863847 h 6858000"/>
              <a:gd name="connsiteX123" fmla="*/ 5690433 w 6569477"/>
              <a:gd name="connsiteY123" fmla="*/ 6081162 h 6858000"/>
              <a:gd name="connsiteX124" fmla="*/ 5663883 w 6569477"/>
              <a:gd name="connsiteY124" fmla="*/ 6103351 h 6858000"/>
              <a:gd name="connsiteX125" fmla="*/ 5636415 w 6569477"/>
              <a:gd name="connsiteY125" fmla="*/ 6152111 h 6858000"/>
              <a:gd name="connsiteX126" fmla="*/ 5637318 w 6569477"/>
              <a:gd name="connsiteY126" fmla="*/ 6151784 h 6858000"/>
              <a:gd name="connsiteX127" fmla="*/ 5618612 w 6569477"/>
              <a:gd name="connsiteY127" fmla="*/ 6190081 h 6858000"/>
              <a:gd name="connsiteX128" fmla="*/ 5611094 w 6569477"/>
              <a:gd name="connsiteY128" fmla="*/ 6205514 h 6858000"/>
              <a:gd name="connsiteX129" fmla="*/ 5619596 w 6569477"/>
              <a:gd name="connsiteY129" fmla="*/ 6194628 h 6858000"/>
              <a:gd name="connsiteX130" fmla="*/ 5636991 w 6569477"/>
              <a:gd name="connsiteY130" fmla="*/ 6166061 h 6858000"/>
              <a:gd name="connsiteX131" fmla="*/ 5657339 w 6569477"/>
              <a:gd name="connsiteY131" fmla="*/ 6161951 h 6858000"/>
              <a:gd name="connsiteX132" fmla="*/ 5638432 w 6569477"/>
              <a:gd name="connsiteY132" fmla="*/ 6208150 h 6858000"/>
              <a:gd name="connsiteX133" fmla="*/ 5718245 w 6569477"/>
              <a:gd name="connsiteY133" fmla="*/ 6079013 h 6858000"/>
              <a:gd name="connsiteX134" fmla="*/ 5802168 w 6569477"/>
              <a:gd name="connsiteY134" fmla="*/ 5970237 h 6858000"/>
              <a:gd name="connsiteX135" fmla="*/ 5917053 w 6569477"/>
              <a:gd name="connsiteY135" fmla="*/ 5735129 h 6858000"/>
              <a:gd name="connsiteX136" fmla="*/ 5902116 w 6569477"/>
              <a:gd name="connsiteY136" fmla="*/ 5731083 h 6858000"/>
              <a:gd name="connsiteX137" fmla="*/ 5917201 w 6569477"/>
              <a:gd name="connsiteY137" fmla="*/ 5634092 h 6858000"/>
              <a:gd name="connsiteX138" fmla="*/ 5891750 w 6569477"/>
              <a:gd name="connsiteY138" fmla="*/ 5667883 h 6858000"/>
              <a:gd name="connsiteX139" fmla="*/ 5781231 w 6569477"/>
              <a:gd name="connsiteY139" fmla="*/ 5830035 h 6858000"/>
              <a:gd name="connsiteX140" fmla="*/ 5766290 w 6569477"/>
              <a:gd name="connsiteY140" fmla="*/ 5839137 h 6858000"/>
              <a:gd name="connsiteX141" fmla="*/ 5764238 w 6569477"/>
              <a:gd name="connsiteY141" fmla="*/ 5841451 h 6858000"/>
              <a:gd name="connsiteX142" fmla="*/ 5588834 w 6569477"/>
              <a:gd name="connsiteY142" fmla="*/ 6142779 h 6858000"/>
              <a:gd name="connsiteX143" fmla="*/ 5549933 w 6569477"/>
              <a:gd name="connsiteY143" fmla="*/ 6201116 h 6858000"/>
              <a:gd name="connsiteX144" fmla="*/ 5547357 w 6569477"/>
              <a:gd name="connsiteY144" fmla="*/ 6207173 h 6858000"/>
              <a:gd name="connsiteX145" fmla="*/ 5529789 w 6569477"/>
              <a:gd name="connsiteY145" fmla="*/ 6231324 h 6858000"/>
              <a:gd name="connsiteX146" fmla="*/ 5464244 w 6569477"/>
              <a:gd name="connsiteY146" fmla="*/ 6329615 h 6858000"/>
              <a:gd name="connsiteX147" fmla="*/ 5402037 w 6569477"/>
              <a:gd name="connsiteY147" fmla="*/ 6435651 h 6858000"/>
              <a:gd name="connsiteX148" fmla="*/ 5408957 w 6569477"/>
              <a:gd name="connsiteY148" fmla="*/ 6435651 h 6858000"/>
              <a:gd name="connsiteX149" fmla="*/ 5422798 w 6569477"/>
              <a:gd name="connsiteY149" fmla="*/ 6428728 h 6858000"/>
              <a:gd name="connsiteX150" fmla="*/ 5421385 w 6569477"/>
              <a:gd name="connsiteY150" fmla="*/ 6432963 h 6858000"/>
              <a:gd name="connsiteX151" fmla="*/ 5408956 w 6569477"/>
              <a:gd name="connsiteY151" fmla="*/ 6449499 h 6858000"/>
              <a:gd name="connsiteX152" fmla="*/ 5415877 w 6569477"/>
              <a:gd name="connsiteY152" fmla="*/ 6449499 h 6858000"/>
              <a:gd name="connsiteX153" fmla="*/ 5421385 w 6569477"/>
              <a:gd name="connsiteY153" fmla="*/ 6432963 h 6858000"/>
              <a:gd name="connsiteX154" fmla="*/ 5487674 w 6569477"/>
              <a:gd name="connsiteY154" fmla="*/ 6344780 h 6858000"/>
              <a:gd name="connsiteX155" fmla="*/ 5495039 w 6569477"/>
              <a:gd name="connsiteY155" fmla="*/ 6334691 h 6858000"/>
              <a:gd name="connsiteX156" fmla="*/ 5485269 w 6569477"/>
              <a:gd name="connsiteY156" fmla="*/ 6342855 h 6858000"/>
              <a:gd name="connsiteX157" fmla="*/ 5480829 w 6569477"/>
              <a:gd name="connsiteY157" fmla="*/ 6337541 h 6858000"/>
              <a:gd name="connsiteX158" fmla="*/ 5525918 w 6569477"/>
              <a:gd name="connsiteY158" fmla="*/ 6272793 h 6858000"/>
              <a:gd name="connsiteX159" fmla="*/ 5577186 w 6569477"/>
              <a:gd name="connsiteY159" fmla="*/ 6193853 h 6858000"/>
              <a:gd name="connsiteX160" fmla="*/ 5598425 w 6569477"/>
              <a:gd name="connsiteY160" fmla="*/ 6176103 h 6858000"/>
              <a:gd name="connsiteX161" fmla="*/ 5613302 w 6569477"/>
              <a:gd name="connsiteY161" fmla="*/ 6163670 h 6858000"/>
              <a:gd name="connsiteX162" fmla="*/ 5616665 w 6569477"/>
              <a:gd name="connsiteY162" fmla="*/ 6159249 h 6858000"/>
              <a:gd name="connsiteX163" fmla="*/ 5619814 w 6569477"/>
              <a:gd name="connsiteY163" fmla="*/ 6158111 h 6858000"/>
              <a:gd name="connsiteX164" fmla="*/ 5641844 w 6569477"/>
              <a:gd name="connsiteY164" fmla="*/ 6122335 h 6858000"/>
              <a:gd name="connsiteX165" fmla="*/ 5694784 w 6569477"/>
              <a:gd name="connsiteY165" fmla="*/ 6032412 h 6858000"/>
              <a:gd name="connsiteX166" fmla="*/ 5727512 w 6569477"/>
              <a:gd name="connsiteY166" fmla="*/ 5996037 h 6858000"/>
              <a:gd name="connsiteX167" fmla="*/ 5723942 w 6569477"/>
              <a:gd name="connsiteY167" fmla="*/ 5980974 h 6858000"/>
              <a:gd name="connsiteX168" fmla="*/ 5822911 w 6569477"/>
              <a:gd name="connsiteY168" fmla="*/ 5808034 h 6858000"/>
              <a:gd name="connsiteX169" fmla="*/ 5877583 w 6569477"/>
              <a:gd name="connsiteY169" fmla="*/ 5711587 h 6858000"/>
              <a:gd name="connsiteX170" fmla="*/ 6242698 w 6569477"/>
              <a:gd name="connsiteY170" fmla="*/ 5517691 h 6858000"/>
              <a:gd name="connsiteX171" fmla="*/ 6208261 w 6569477"/>
              <a:gd name="connsiteY171" fmla="*/ 5662208 h 6858000"/>
              <a:gd name="connsiteX172" fmla="*/ 6146276 w 6569477"/>
              <a:gd name="connsiteY172" fmla="*/ 5765433 h 6858000"/>
              <a:gd name="connsiteX173" fmla="*/ 6153163 w 6569477"/>
              <a:gd name="connsiteY173" fmla="*/ 5772316 h 6858000"/>
              <a:gd name="connsiteX174" fmla="*/ 6139388 w 6569477"/>
              <a:gd name="connsiteY174" fmla="*/ 5792960 h 6858000"/>
              <a:gd name="connsiteX175" fmla="*/ 6132502 w 6569477"/>
              <a:gd name="connsiteY175" fmla="*/ 5799841 h 6858000"/>
              <a:gd name="connsiteX176" fmla="*/ 6139387 w 6569477"/>
              <a:gd name="connsiteY176" fmla="*/ 5799843 h 6858000"/>
              <a:gd name="connsiteX177" fmla="*/ 6098063 w 6569477"/>
              <a:gd name="connsiteY177" fmla="*/ 5903069 h 6858000"/>
              <a:gd name="connsiteX178" fmla="*/ 6098064 w 6569477"/>
              <a:gd name="connsiteY178" fmla="*/ 5909950 h 6858000"/>
              <a:gd name="connsiteX179" fmla="*/ 6098065 w 6569477"/>
              <a:gd name="connsiteY179" fmla="*/ 5916833 h 6858000"/>
              <a:gd name="connsiteX180" fmla="*/ 6098065 w 6569477"/>
              <a:gd name="connsiteY180" fmla="*/ 5923714 h 6858000"/>
              <a:gd name="connsiteX181" fmla="*/ 6091178 w 6569477"/>
              <a:gd name="connsiteY181" fmla="*/ 5923714 h 6858000"/>
              <a:gd name="connsiteX182" fmla="*/ 6098065 w 6569477"/>
              <a:gd name="connsiteY182" fmla="*/ 5930597 h 6858000"/>
              <a:gd name="connsiteX183" fmla="*/ 6084290 w 6569477"/>
              <a:gd name="connsiteY183" fmla="*/ 5985651 h 6858000"/>
              <a:gd name="connsiteX184" fmla="*/ 6118727 w 6569477"/>
              <a:gd name="connsiteY184" fmla="*/ 5965005 h 6858000"/>
              <a:gd name="connsiteX185" fmla="*/ 6115283 w 6569477"/>
              <a:gd name="connsiteY185" fmla="*/ 5978768 h 6858000"/>
              <a:gd name="connsiteX186" fmla="*/ 6113562 w 6569477"/>
              <a:gd name="connsiteY186" fmla="*/ 5985649 h 6858000"/>
              <a:gd name="connsiteX187" fmla="*/ 6111840 w 6569477"/>
              <a:gd name="connsiteY187" fmla="*/ 5985651 h 6858000"/>
              <a:gd name="connsiteX188" fmla="*/ 6111840 w 6569477"/>
              <a:gd name="connsiteY188" fmla="*/ 5992530 h 6858000"/>
              <a:gd name="connsiteX189" fmla="*/ 6113562 w 6569477"/>
              <a:gd name="connsiteY189" fmla="*/ 5985649 h 6858000"/>
              <a:gd name="connsiteX190" fmla="*/ 6118727 w 6569477"/>
              <a:gd name="connsiteY190" fmla="*/ 5985649 h 6858000"/>
              <a:gd name="connsiteX191" fmla="*/ 6118727 w 6569477"/>
              <a:gd name="connsiteY191" fmla="*/ 5992532 h 6858000"/>
              <a:gd name="connsiteX192" fmla="*/ 6118727 w 6569477"/>
              <a:gd name="connsiteY192" fmla="*/ 5999413 h 6858000"/>
              <a:gd name="connsiteX193" fmla="*/ 6098065 w 6569477"/>
              <a:gd name="connsiteY193" fmla="*/ 6033823 h 6858000"/>
              <a:gd name="connsiteX194" fmla="*/ 6091178 w 6569477"/>
              <a:gd name="connsiteY194" fmla="*/ 6040704 h 6858000"/>
              <a:gd name="connsiteX195" fmla="*/ 6084290 w 6569477"/>
              <a:gd name="connsiteY195" fmla="*/ 6054467 h 6858000"/>
              <a:gd name="connsiteX196" fmla="*/ 6077403 w 6569477"/>
              <a:gd name="connsiteY196" fmla="*/ 6061350 h 6858000"/>
              <a:gd name="connsiteX197" fmla="*/ 6084290 w 6569477"/>
              <a:gd name="connsiteY197" fmla="*/ 6047585 h 6858000"/>
              <a:gd name="connsiteX198" fmla="*/ 6091178 w 6569477"/>
              <a:gd name="connsiteY198" fmla="*/ 6033821 h 6858000"/>
              <a:gd name="connsiteX199" fmla="*/ 6056740 w 6569477"/>
              <a:gd name="connsiteY199" fmla="*/ 6068231 h 6858000"/>
              <a:gd name="connsiteX200" fmla="*/ 6036078 w 6569477"/>
              <a:gd name="connsiteY200" fmla="*/ 6047587 h 6858000"/>
              <a:gd name="connsiteX201" fmla="*/ 5884558 w 6569477"/>
              <a:gd name="connsiteY201" fmla="*/ 6329737 h 6858000"/>
              <a:gd name="connsiteX202" fmla="*/ 5877670 w 6569477"/>
              <a:gd name="connsiteY202" fmla="*/ 6343502 h 6858000"/>
              <a:gd name="connsiteX203" fmla="*/ 5870783 w 6569477"/>
              <a:gd name="connsiteY203" fmla="*/ 6350383 h 6858000"/>
              <a:gd name="connsiteX204" fmla="*/ 5801910 w 6569477"/>
              <a:gd name="connsiteY204" fmla="*/ 6460490 h 6858000"/>
              <a:gd name="connsiteX205" fmla="*/ 5719261 w 6569477"/>
              <a:gd name="connsiteY205" fmla="*/ 6598128 h 6858000"/>
              <a:gd name="connsiteX206" fmla="*/ 5615952 w 6569477"/>
              <a:gd name="connsiteY206" fmla="*/ 6728880 h 6858000"/>
              <a:gd name="connsiteX207" fmla="*/ 5540191 w 6569477"/>
              <a:gd name="connsiteY207" fmla="*/ 6825223 h 6858000"/>
              <a:gd name="connsiteX208" fmla="*/ 5514417 w 6569477"/>
              <a:gd name="connsiteY208" fmla="*/ 6858000 h 6858000"/>
              <a:gd name="connsiteX209" fmla="*/ 5432172 w 6569477"/>
              <a:gd name="connsiteY209" fmla="*/ 6858000 h 6858000"/>
              <a:gd name="connsiteX210" fmla="*/ 5485092 w 6569477"/>
              <a:gd name="connsiteY210" fmla="*/ 6818343 h 6858000"/>
              <a:gd name="connsiteX211" fmla="*/ 5498867 w 6569477"/>
              <a:gd name="connsiteY211" fmla="*/ 6832106 h 6858000"/>
              <a:gd name="connsiteX212" fmla="*/ 5547078 w 6569477"/>
              <a:gd name="connsiteY212" fmla="*/ 6777051 h 6858000"/>
              <a:gd name="connsiteX213" fmla="*/ 5540191 w 6569477"/>
              <a:gd name="connsiteY213" fmla="*/ 6777052 h 6858000"/>
              <a:gd name="connsiteX214" fmla="*/ 5533303 w 6569477"/>
              <a:gd name="connsiteY214" fmla="*/ 6783935 h 6858000"/>
              <a:gd name="connsiteX215" fmla="*/ 5533304 w 6569477"/>
              <a:gd name="connsiteY215" fmla="*/ 6777052 h 6858000"/>
              <a:gd name="connsiteX216" fmla="*/ 5512641 w 6569477"/>
              <a:gd name="connsiteY216" fmla="*/ 6783935 h 6858000"/>
              <a:gd name="connsiteX217" fmla="*/ 5547078 w 6569477"/>
              <a:gd name="connsiteY217" fmla="*/ 6742645 h 6858000"/>
              <a:gd name="connsiteX218" fmla="*/ 5547077 w 6569477"/>
              <a:gd name="connsiteY218" fmla="*/ 6735761 h 6858000"/>
              <a:gd name="connsiteX219" fmla="*/ 5553964 w 6569477"/>
              <a:gd name="connsiteY219" fmla="*/ 6735759 h 6858000"/>
              <a:gd name="connsiteX220" fmla="*/ 5560853 w 6569477"/>
              <a:gd name="connsiteY220" fmla="*/ 6721997 h 6858000"/>
              <a:gd name="connsiteX221" fmla="*/ 5567740 w 6569477"/>
              <a:gd name="connsiteY221" fmla="*/ 6721999 h 6858000"/>
              <a:gd name="connsiteX222" fmla="*/ 5615951 w 6569477"/>
              <a:gd name="connsiteY222" fmla="*/ 6639417 h 6858000"/>
              <a:gd name="connsiteX223" fmla="*/ 5677937 w 6569477"/>
              <a:gd name="connsiteY223" fmla="*/ 6591244 h 6858000"/>
              <a:gd name="connsiteX224" fmla="*/ 5684824 w 6569477"/>
              <a:gd name="connsiteY224" fmla="*/ 6584361 h 6858000"/>
              <a:gd name="connsiteX225" fmla="*/ 5698599 w 6569477"/>
              <a:gd name="connsiteY225" fmla="*/ 6570599 h 6858000"/>
              <a:gd name="connsiteX226" fmla="*/ 5698600 w 6569477"/>
              <a:gd name="connsiteY226" fmla="*/ 6577480 h 6858000"/>
              <a:gd name="connsiteX227" fmla="*/ 5691712 w 6569477"/>
              <a:gd name="connsiteY227" fmla="*/ 6584363 h 6858000"/>
              <a:gd name="connsiteX228" fmla="*/ 5691711 w 6569477"/>
              <a:gd name="connsiteY228" fmla="*/ 6591244 h 6858000"/>
              <a:gd name="connsiteX229" fmla="*/ 5719261 w 6569477"/>
              <a:gd name="connsiteY229" fmla="*/ 6543072 h 6858000"/>
              <a:gd name="connsiteX230" fmla="*/ 5712373 w 6569477"/>
              <a:gd name="connsiteY230" fmla="*/ 6549953 h 6858000"/>
              <a:gd name="connsiteX231" fmla="*/ 5712373 w 6569477"/>
              <a:gd name="connsiteY231" fmla="*/ 6543070 h 6858000"/>
              <a:gd name="connsiteX232" fmla="*/ 5712374 w 6569477"/>
              <a:gd name="connsiteY232" fmla="*/ 6536189 h 6858000"/>
              <a:gd name="connsiteX233" fmla="*/ 5698599 w 6569477"/>
              <a:gd name="connsiteY233" fmla="*/ 6543072 h 6858000"/>
              <a:gd name="connsiteX234" fmla="*/ 5733036 w 6569477"/>
              <a:gd name="connsiteY234" fmla="*/ 6508664 h 6858000"/>
              <a:gd name="connsiteX235" fmla="*/ 5739923 w 6569477"/>
              <a:gd name="connsiteY235" fmla="*/ 6501783 h 6858000"/>
              <a:gd name="connsiteX236" fmla="*/ 5745949 w 6569477"/>
              <a:gd name="connsiteY236" fmla="*/ 6498341 h 6858000"/>
              <a:gd name="connsiteX237" fmla="*/ 5746479 w 6569477"/>
              <a:gd name="connsiteY237" fmla="*/ 6496223 h 6858000"/>
              <a:gd name="connsiteX238" fmla="*/ 5774791 w 6569477"/>
              <a:gd name="connsiteY238" fmla="*/ 6472212 h 6858000"/>
              <a:gd name="connsiteX239" fmla="*/ 5863896 w 6569477"/>
              <a:gd name="connsiteY239" fmla="*/ 6343502 h 6858000"/>
              <a:gd name="connsiteX240" fmla="*/ 5870782 w 6569477"/>
              <a:gd name="connsiteY240" fmla="*/ 6336621 h 6858000"/>
              <a:gd name="connsiteX241" fmla="*/ 5877670 w 6569477"/>
              <a:gd name="connsiteY241" fmla="*/ 6322854 h 6858000"/>
              <a:gd name="connsiteX242" fmla="*/ 5877670 w 6569477"/>
              <a:gd name="connsiteY242" fmla="*/ 6329736 h 6858000"/>
              <a:gd name="connsiteX243" fmla="*/ 5896073 w 6569477"/>
              <a:gd name="connsiteY243" fmla="*/ 6274575 h 6858000"/>
              <a:gd name="connsiteX244" fmla="*/ 5897128 w 6569477"/>
              <a:gd name="connsiteY244" fmla="*/ 6268192 h 6858000"/>
              <a:gd name="connsiteX245" fmla="*/ 5897471 w 6569477"/>
              <a:gd name="connsiteY245" fmla="*/ 6267801 h 6858000"/>
              <a:gd name="connsiteX246" fmla="*/ 5898331 w 6569477"/>
              <a:gd name="connsiteY246" fmla="*/ 6260920 h 6858000"/>
              <a:gd name="connsiteX247" fmla="*/ 5897128 w 6569477"/>
              <a:gd name="connsiteY247" fmla="*/ 6268192 h 6858000"/>
              <a:gd name="connsiteX248" fmla="*/ 5891445 w 6569477"/>
              <a:gd name="connsiteY248" fmla="*/ 6274682 h 6858000"/>
              <a:gd name="connsiteX249" fmla="*/ 5884558 w 6569477"/>
              <a:gd name="connsiteY249" fmla="*/ 6274684 h 6858000"/>
              <a:gd name="connsiteX250" fmla="*/ 5891444 w 6569477"/>
              <a:gd name="connsiteY250" fmla="*/ 6260922 h 6858000"/>
              <a:gd name="connsiteX251" fmla="*/ 5891445 w 6569477"/>
              <a:gd name="connsiteY251" fmla="*/ 6258416 h 6858000"/>
              <a:gd name="connsiteX252" fmla="*/ 5894028 w 6569477"/>
              <a:gd name="connsiteY252" fmla="*/ 6254899 h 6858000"/>
              <a:gd name="connsiteX253" fmla="*/ 5898332 w 6569477"/>
              <a:gd name="connsiteY253" fmla="*/ 6247155 h 6858000"/>
              <a:gd name="connsiteX254" fmla="*/ 5891444 w 6569477"/>
              <a:gd name="connsiteY254" fmla="*/ 6254039 h 6858000"/>
              <a:gd name="connsiteX255" fmla="*/ 5891445 w 6569477"/>
              <a:gd name="connsiteY255" fmla="*/ 6258416 h 6858000"/>
              <a:gd name="connsiteX256" fmla="*/ 5884558 w 6569477"/>
              <a:gd name="connsiteY256" fmla="*/ 6267801 h 6858000"/>
              <a:gd name="connsiteX257" fmla="*/ 6022303 w 6569477"/>
              <a:gd name="connsiteY257" fmla="*/ 5992532 h 6858000"/>
              <a:gd name="connsiteX258" fmla="*/ 6049854 w 6569477"/>
              <a:gd name="connsiteY258" fmla="*/ 5958122 h 6858000"/>
              <a:gd name="connsiteX259" fmla="*/ 6042968 w 6569477"/>
              <a:gd name="connsiteY259" fmla="*/ 5944358 h 6858000"/>
              <a:gd name="connsiteX260" fmla="*/ 6049853 w 6569477"/>
              <a:gd name="connsiteY260" fmla="*/ 5937477 h 6858000"/>
              <a:gd name="connsiteX261" fmla="*/ 6056739 w 6569477"/>
              <a:gd name="connsiteY261" fmla="*/ 5923714 h 6858000"/>
              <a:gd name="connsiteX262" fmla="*/ 6110010 w 6569477"/>
              <a:gd name="connsiteY262" fmla="*/ 5829842 h 6858000"/>
              <a:gd name="connsiteX263" fmla="*/ 6122376 w 6569477"/>
              <a:gd name="connsiteY263" fmla="*/ 5811522 h 6858000"/>
              <a:gd name="connsiteX264" fmla="*/ 6124752 w 6569477"/>
              <a:gd name="connsiteY264" fmla="*/ 5810165 h 6858000"/>
              <a:gd name="connsiteX265" fmla="*/ 6125614 w 6569477"/>
              <a:gd name="connsiteY265" fmla="*/ 5806724 h 6858000"/>
              <a:gd name="connsiteX266" fmla="*/ 6122376 w 6569477"/>
              <a:gd name="connsiteY266" fmla="*/ 5811522 h 6858000"/>
              <a:gd name="connsiteX267" fmla="*/ 6118726 w 6569477"/>
              <a:gd name="connsiteY267" fmla="*/ 5813605 h 6858000"/>
              <a:gd name="connsiteX268" fmla="*/ 6111839 w 6569477"/>
              <a:gd name="connsiteY268" fmla="*/ 5806722 h 6858000"/>
              <a:gd name="connsiteX269" fmla="*/ 6118725 w 6569477"/>
              <a:gd name="connsiteY269" fmla="*/ 5799843 h 6858000"/>
              <a:gd name="connsiteX270" fmla="*/ 6118726 w 6569477"/>
              <a:gd name="connsiteY270" fmla="*/ 5792960 h 6858000"/>
              <a:gd name="connsiteX271" fmla="*/ 6180713 w 6569477"/>
              <a:gd name="connsiteY271" fmla="*/ 5682851 h 6858000"/>
              <a:gd name="connsiteX272" fmla="*/ 6242698 w 6569477"/>
              <a:gd name="connsiteY272" fmla="*/ 5517691 h 6858000"/>
              <a:gd name="connsiteX273" fmla="*/ 6031724 w 6569477"/>
              <a:gd name="connsiteY273" fmla="*/ 5503741 h 6858000"/>
              <a:gd name="connsiteX274" fmla="*/ 6030787 w 6569477"/>
              <a:gd name="connsiteY274" fmla="*/ 5503894 h 6858000"/>
              <a:gd name="connsiteX275" fmla="*/ 6006746 w 6569477"/>
              <a:gd name="connsiteY275" fmla="*/ 5510028 h 6858000"/>
              <a:gd name="connsiteX276" fmla="*/ 5958107 w 6569477"/>
              <a:gd name="connsiteY276" fmla="*/ 5613697 h 6858000"/>
              <a:gd name="connsiteX277" fmla="*/ 5918354 w 6569477"/>
              <a:gd name="connsiteY277" fmla="*/ 5687414 h 6858000"/>
              <a:gd name="connsiteX278" fmla="*/ 5923128 w 6569477"/>
              <a:gd name="connsiteY278" fmla="*/ 5688762 h 6858000"/>
              <a:gd name="connsiteX279" fmla="*/ 5945484 w 6569477"/>
              <a:gd name="connsiteY279" fmla="*/ 5701131 h 6858000"/>
              <a:gd name="connsiteX280" fmla="*/ 6002207 w 6569477"/>
              <a:gd name="connsiteY280" fmla="*/ 5562534 h 6858000"/>
              <a:gd name="connsiteX281" fmla="*/ 4900498 w 6569477"/>
              <a:gd name="connsiteY281" fmla="*/ 5370762 h 6858000"/>
              <a:gd name="connsiteX282" fmla="*/ 4900627 w 6569477"/>
              <a:gd name="connsiteY282" fmla="*/ 5371339 h 6858000"/>
              <a:gd name="connsiteX283" fmla="*/ 4890083 w 6569477"/>
              <a:gd name="connsiteY283" fmla="*/ 5387153 h 6858000"/>
              <a:gd name="connsiteX284" fmla="*/ 6059700 w 6569477"/>
              <a:gd name="connsiteY284" fmla="*/ 5339561 h 6858000"/>
              <a:gd name="connsiteX285" fmla="*/ 6048904 w 6569477"/>
              <a:gd name="connsiteY285" fmla="*/ 5362569 h 6858000"/>
              <a:gd name="connsiteX286" fmla="*/ 5960539 w 6569477"/>
              <a:gd name="connsiteY286" fmla="*/ 5532008 h 6858000"/>
              <a:gd name="connsiteX287" fmla="*/ 5934065 w 6569477"/>
              <a:gd name="connsiteY287" fmla="*/ 5610445 h 6858000"/>
              <a:gd name="connsiteX288" fmla="*/ 5937012 w 6569477"/>
              <a:gd name="connsiteY288" fmla="*/ 5610037 h 6858000"/>
              <a:gd name="connsiteX289" fmla="*/ 5948427 w 6569477"/>
              <a:gd name="connsiteY289" fmla="*/ 5612905 h 6858000"/>
              <a:gd name="connsiteX290" fmla="*/ 6012835 w 6569477"/>
              <a:gd name="connsiteY290" fmla="*/ 5441778 h 6858000"/>
              <a:gd name="connsiteX291" fmla="*/ 6060534 w 6569477"/>
              <a:gd name="connsiteY291" fmla="*/ 5347774 h 6858000"/>
              <a:gd name="connsiteX292" fmla="*/ 5092541 w 6569477"/>
              <a:gd name="connsiteY292" fmla="*/ 5302798 h 6858000"/>
              <a:gd name="connsiteX293" fmla="*/ 5084105 w 6569477"/>
              <a:gd name="connsiteY293" fmla="*/ 5311234 h 6858000"/>
              <a:gd name="connsiteX294" fmla="*/ 5092541 w 6569477"/>
              <a:gd name="connsiteY294" fmla="*/ 5302798 h 6858000"/>
              <a:gd name="connsiteX295" fmla="*/ 4274497 w 6569477"/>
              <a:gd name="connsiteY295" fmla="*/ 5281926 h 6858000"/>
              <a:gd name="connsiteX296" fmla="*/ 4273967 w 6569477"/>
              <a:gd name="connsiteY296" fmla="*/ 5284044 h 6858000"/>
              <a:gd name="connsiteX297" fmla="*/ 4267941 w 6569477"/>
              <a:gd name="connsiteY297" fmla="*/ 5287486 h 6858000"/>
              <a:gd name="connsiteX298" fmla="*/ 6147025 w 6569477"/>
              <a:gd name="connsiteY298" fmla="*/ 5207320 h 6858000"/>
              <a:gd name="connsiteX299" fmla="*/ 6127664 w 6569477"/>
              <a:gd name="connsiteY299" fmla="*/ 5251775 h 6858000"/>
              <a:gd name="connsiteX300" fmla="*/ 6127242 w 6569477"/>
              <a:gd name="connsiteY300" fmla="*/ 5251844 h 6858000"/>
              <a:gd name="connsiteX301" fmla="*/ 6127919 w 6569477"/>
              <a:gd name="connsiteY301" fmla="*/ 5262990 h 6858000"/>
              <a:gd name="connsiteX302" fmla="*/ 6131360 w 6569477"/>
              <a:gd name="connsiteY302" fmla="*/ 5253356 h 6858000"/>
              <a:gd name="connsiteX303" fmla="*/ 5028123 w 6569477"/>
              <a:gd name="connsiteY303" fmla="*/ 5195433 h 6858000"/>
              <a:gd name="connsiteX304" fmla="*/ 5025054 w 6569477"/>
              <a:gd name="connsiteY304" fmla="*/ 5201570 h 6858000"/>
              <a:gd name="connsiteX305" fmla="*/ 5025055 w 6569477"/>
              <a:gd name="connsiteY305" fmla="*/ 5210004 h 6858000"/>
              <a:gd name="connsiteX306" fmla="*/ 5016618 w 6569477"/>
              <a:gd name="connsiteY306" fmla="*/ 5218441 h 6858000"/>
              <a:gd name="connsiteX307" fmla="*/ 5016619 w 6569477"/>
              <a:gd name="connsiteY307" fmla="*/ 5201568 h 6858000"/>
              <a:gd name="connsiteX308" fmla="*/ 5038512 w 6569477"/>
              <a:gd name="connsiteY308" fmla="*/ 5179677 h 6858000"/>
              <a:gd name="connsiteX309" fmla="*/ 5030458 w 6569477"/>
              <a:gd name="connsiteY309" fmla="*/ 5194189 h 6858000"/>
              <a:gd name="connsiteX310" fmla="*/ 5028123 w 6569477"/>
              <a:gd name="connsiteY310" fmla="*/ 5195433 h 6858000"/>
              <a:gd name="connsiteX311" fmla="*/ 5033492 w 6569477"/>
              <a:gd name="connsiteY311" fmla="*/ 5184698 h 6858000"/>
              <a:gd name="connsiteX312" fmla="*/ 5051826 w 6569477"/>
              <a:gd name="connsiteY312" fmla="*/ 5150955 h 6858000"/>
              <a:gd name="connsiteX313" fmla="*/ 5058797 w 6569477"/>
              <a:gd name="connsiteY313" fmla="*/ 5150956 h 6858000"/>
              <a:gd name="connsiteX314" fmla="*/ 5041926 w 6569477"/>
              <a:gd name="connsiteY314" fmla="*/ 5176263 h 6858000"/>
              <a:gd name="connsiteX315" fmla="*/ 5038512 w 6569477"/>
              <a:gd name="connsiteY315" fmla="*/ 5179677 h 6858000"/>
              <a:gd name="connsiteX316" fmla="*/ 5045089 w 6569477"/>
              <a:gd name="connsiteY316" fmla="*/ 5167825 h 6858000"/>
              <a:gd name="connsiteX317" fmla="*/ 5057164 w 6569477"/>
              <a:gd name="connsiteY317" fmla="*/ 5137575 h 6858000"/>
              <a:gd name="connsiteX318" fmla="*/ 5051826 w 6569477"/>
              <a:gd name="connsiteY318" fmla="*/ 5150955 h 6858000"/>
              <a:gd name="connsiteX319" fmla="*/ 5050362 w 6569477"/>
              <a:gd name="connsiteY319" fmla="*/ 5150956 h 6858000"/>
              <a:gd name="connsiteX320" fmla="*/ 4431848 w 6569477"/>
              <a:gd name="connsiteY320" fmla="*/ 5083476 h 6858000"/>
              <a:gd name="connsiteX321" fmla="*/ 4414009 w 6569477"/>
              <a:gd name="connsiteY321" fmla="*/ 5091602 h 6858000"/>
              <a:gd name="connsiteX322" fmla="*/ 4405686 w 6569477"/>
              <a:gd name="connsiteY322" fmla="*/ 5115441 h 6858000"/>
              <a:gd name="connsiteX323" fmla="*/ 4405685 w 6569477"/>
              <a:gd name="connsiteY323" fmla="*/ 5108559 h 6858000"/>
              <a:gd name="connsiteX324" fmla="*/ 4398800 w 6569477"/>
              <a:gd name="connsiteY324" fmla="*/ 5122323 h 6858000"/>
              <a:gd name="connsiteX325" fmla="*/ 4391913 w 6569477"/>
              <a:gd name="connsiteY325" fmla="*/ 5129203 h 6858000"/>
              <a:gd name="connsiteX326" fmla="*/ 4302808 w 6569477"/>
              <a:gd name="connsiteY326" fmla="*/ 5257916 h 6858000"/>
              <a:gd name="connsiteX327" fmla="*/ 4274497 w 6569477"/>
              <a:gd name="connsiteY327" fmla="*/ 5281926 h 6858000"/>
              <a:gd name="connsiteX328" fmla="*/ 4274828 w 6569477"/>
              <a:gd name="connsiteY328" fmla="*/ 5280603 h 6858000"/>
              <a:gd name="connsiteX329" fmla="*/ 4267941 w 6569477"/>
              <a:gd name="connsiteY329" fmla="*/ 5273721 h 6858000"/>
              <a:gd name="connsiteX330" fmla="*/ 4267941 w 6569477"/>
              <a:gd name="connsiteY330" fmla="*/ 5280603 h 6858000"/>
              <a:gd name="connsiteX331" fmla="*/ 4267941 w 6569477"/>
              <a:gd name="connsiteY331" fmla="*/ 5287486 h 6858000"/>
              <a:gd name="connsiteX332" fmla="*/ 4261052 w 6569477"/>
              <a:gd name="connsiteY332" fmla="*/ 5294367 h 6858000"/>
              <a:gd name="connsiteX333" fmla="*/ 4226617 w 6569477"/>
              <a:gd name="connsiteY333" fmla="*/ 5328775 h 6858000"/>
              <a:gd name="connsiteX334" fmla="*/ 4240390 w 6569477"/>
              <a:gd name="connsiteY334" fmla="*/ 5321894 h 6858000"/>
              <a:gd name="connsiteX335" fmla="*/ 4240389 w 6569477"/>
              <a:gd name="connsiteY335" fmla="*/ 5328775 h 6858000"/>
              <a:gd name="connsiteX336" fmla="*/ 4240390 w 6569477"/>
              <a:gd name="connsiteY336" fmla="*/ 5335658 h 6858000"/>
              <a:gd name="connsiteX337" fmla="*/ 4247279 w 6569477"/>
              <a:gd name="connsiteY337" fmla="*/ 5328773 h 6858000"/>
              <a:gd name="connsiteX338" fmla="*/ 4219728 w 6569477"/>
              <a:gd name="connsiteY338" fmla="*/ 5376947 h 6858000"/>
              <a:gd name="connsiteX339" fmla="*/ 4219727 w 6569477"/>
              <a:gd name="connsiteY339" fmla="*/ 5370066 h 6858000"/>
              <a:gd name="connsiteX340" fmla="*/ 4226616 w 6569477"/>
              <a:gd name="connsiteY340" fmla="*/ 5363185 h 6858000"/>
              <a:gd name="connsiteX341" fmla="*/ 4226617 w 6569477"/>
              <a:gd name="connsiteY341" fmla="*/ 5356304 h 6858000"/>
              <a:gd name="connsiteX342" fmla="*/ 4212842 w 6569477"/>
              <a:gd name="connsiteY342" fmla="*/ 5370066 h 6858000"/>
              <a:gd name="connsiteX343" fmla="*/ 4205955 w 6569477"/>
              <a:gd name="connsiteY343" fmla="*/ 5376946 h 6858000"/>
              <a:gd name="connsiteX344" fmla="*/ 4143968 w 6569477"/>
              <a:gd name="connsiteY344" fmla="*/ 5425119 h 6858000"/>
              <a:gd name="connsiteX345" fmla="*/ 4114698 w 6569477"/>
              <a:gd name="connsiteY345" fmla="*/ 5468991 h 6858000"/>
              <a:gd name="connsiteX346" fmla="*/ 4106774 w 6569477"/>
              <a:gd name="connsiteY346" fmla="*/ 5485182 h 6858000"/>
              <a:gd name="connsiteX347" fmla="*/ 4105934 w 6569477"/>
              <a:gd name="connsiteY347" fmla="*/ 5519940 h 6858000"/>
              <a:gd name="connsiteX348" fmla="*/ 4076469 w 6569477"/>
              <a:gd name="connsiteY348" fmla="*/ 5566880 h 6858000"/>
              <a:gd name="connsiteX349" fmla="*/ 4038190 w 6569477"/>
              <a:gd name="connsiteY349" fmla="*/ 5604898 h 6858000"/>
              <a:gd name="connsiteX350" fmla="*/ 4036241 w 6569477"/>
              <a:gd name="connsiteY350" fmla="*/ 5607124 h 6858000"/>
              <a:gd name="connsiteX351" fmla="*/ 4050421 w 6569477"/>
              <a:gd name="connsiteY351" fmla="*/ 5633545 h 6858000"/>
              <a:gd name="connsiteX352" fmla="*/ 4143968 w 6569477"/>
              <a:gd name="connsiteY352" fmla="*/ 5514583 h 6858000"/>
              <a:gd name="connsiteX353" fmla="*/ 4247279 w 6569477"/>
              <a:gd name="connsiteY353" fmla="*/ 5383830 h 6858000"/>
              <a:gd name="connsiteX354" fmla="*/ 4329927 w 6569477"/>
              <a:gd name="connsiteY354" fmla="*/ 5246195 h 6858000"/>
              <a:gd name="connsiteX355" fmla="*/ 4398800 w 6569477"/>
              <a:gd name="connsiteY355" fmla="*/ 5136086 h 6858000"/>
              <a:gd name="connsiteX356" fmla="*/ 4405686 w 6569477"/>
              <a:gd name="connsiteY356" fmla="*/ 5129203 h 6858000"/>
              <a:gd name="connsiteX357" fmla="*/ 4412575 w 6569477"/>
              <a:gd name="connsiteY357" fmla="*/ 5115438 h 6858000"/>
              <a:gd name="connsiteX358" fmla="*/ 4424641 w 6569477"/>
              <a:gd name="connsiteY358" fmla="*/ 5024444 h 6858000"/>
              <a:gd name="connsiteX359" fmla="*/ 4412574 w 6569477"/>
              <a:gd name="connsiteY359" fmla="*/ 5053506 h 6858000"/>
              <a:gd name="connsiteX360" fmla="*/ 4419461 w 6569477"/>
              <a:gd name="connsiteY360" fmla="*/ 5044121 h 6858000"/>
              <a:gd name="connsiteX361" fmla="*/ 4419461 w 6569477"/>
              <a:gd name="connsiteY361" fmla="*/ 5046624 h 6858000"/>
              <a:gd name="connsiteX362" fmla="*/ 4412574 w 6569477"/>
              <a:gd name="connsiteY362" fmla="*/ 5060387 h 6858000"/>
              <a:gd name="connsiteX363" fmla="*/ 4416932 w 6569477"/>
              <a:gd name="connsiteY363" fmla="*/ 5060387 h 6858000"/>
              <a:gd name="connsiteX364" fmla="*/ 4420817 w 6569477"/>
              <a:gd name="connsiteY364" fmla="*/ 5042274 h 6858000"/>
              <a:gd name="connsiteX365" fmla="*/ 4419461 w 6569477"/>
              <a:gd name="connsiteY365" fmla="*/ 5044121 h 6858000"/>
              <a:gd name="connsiteX366" fmla="*/ 4419462 w 6569477"/>
              <a:gd name="connsiteY366" fmla="*/ 5039742 h 6858000"/>
              <a:gd name="connsiteX367" fmla="*/ 4421877 w 6569477"/>
              <a:gd name="connsiteY367" fmla="*/ 5037328 h 6858000"/>
              <a:gd name="connsiteX368" fmla="*/ 6184910 w 6569477"/>
              <a:gd name="connsiteY368" fmla="*/ 5000207 h 6858000"/>
              <a:gd name="connsiteX369" fmla="*/ 6182308 w 6569477"/>
              <a:gd name="connsiteY369" fmla="*/ 5002382 h 6858000"/>
              <a:gd name="connsiteX370" fmla="*/ 6184369 w 6569477"/>
              <a:gd name="connsiteY370" fmla="*/ 5004325 h 6858000"/>
              <a:gd name="connsiteX371" fmla="*/ 6185038 w 6569477"/>
              <a:gd name="connsiteY371" fmla="*/ 5003800 h 6858000"/>
              <a:gd name="connsiteX372" fmla="*/ 4530169 w 6569477"/>
              <a:gd name="connsiteY372" fmla="*/ 4904952 h 6858000"/>
              <a:gd name="connsiteX373" fmla="*/ 4471060 w 6569477"/>
              <a:gd name="connsiteY373" fmla="*/ 5018446 h 6858000"/>
              <a:gd name="connsiteX374" fmla="*/ 4496083 w 6569477"/>
              <a:gd name="connsiteY374" fmla="*/ 4976946 h 6858000"/>
              <a:gd name="connsiteX375" fmla="*/ 5279291 w 6569477"/>
              <a:gd name="connsiteY375" fmla="*/ 4811201 h 6858000"/>
              <a:gd name="connsiteX376" fmla="*/ 5278126 w 6569477"/>
              <a:gd name="connsiteY376" fmla="*/ 4830398 h 6858000"/>
              <a:gd name="connsiteX377" fmla="*/ 5278126 w 6569477"/>
              <a:gd name="connsiteY377" fmla="*/ 4821965 h 6858000"/>
              <a:gd name="connsiteX378" fmla="*/ 5278125 w 6569477"/>
              <a:gd name="connsiteY378" fmla="*/ 4813529 h 6858000"/>
              <a:gd name="connsiteX379" fmla="*/ 4639857 w 6569477"/>
              <a:gd name="connsiteY379" fmla="*/ 4771353 h 6858000"/>
              <a:gd name="connsiteX380" fmla="*/ 4641578 w 6569477"/>
              <a:gd name="connsiteY380" fmla="*/ 4771353 h 6858000"/>
              <a:gd name="connsiteX381" fmla="*/ 4639859 w 6569477"/>
              <a:gd name="connsiteY381" fmla="*/ 4778235 h 6858000"/>
              <a:gd name="connsiteX382" fmla="*/ 4639857 w 6569477"/>
              <a:gd name="connsiteY382" fmla="*/ 4771353 h 6858000"/>
              <a:gd name="connsiteX383" fmla="*/ 6300040 w 6569477"/>
              <a:gd name="connsiteY383" fmla="*/ 4758666 h 6858000"/>
              <a:gd name="connsiteX384" fmla="*/ 6294570 w 6569477"/>
              <a:gd name="connsiteY384" fmla="*/ 4787455 h 6858000"/>
              <a:gd name="connsiteX385" fmla="*/ 6297038 w 6569477"/>
              <a:gd name="connsiteY385" fmla="*/ 4785392 h 6858000"/>
              <a:gd name="connsiteX386" fmla="*/ 6301896 w 6569477"/>
              <a:gd name="connsiteY386" fmla="*/ 4759338 h 6858000"/>
              <a:gd name="connsiteX387" fmla="*/ 4624114 w 6569477"/>
              <a:gd name="connsiteY387" fmla="*/ 4714333 h 6858000"/>
              <a:gd name="connsiteX388" fmla="*/ 4608083 w 6569477"/>
              <a:gd name="connsiteY388" fmla="*/ 4755346 h 6858000"/>
              <a:gd name="connsiteX389" fmla="*/ 4566989 w 6569477"/>
              <a:gd name="connsiteY389" fmla="*/ 4834251 h 6858000"/>
              <a:gd name="connsiteX390" fmla="*/ 4579591 w 6569477"/>
              <a:gd name="connsiteY390" fmla="*/ 4838449 h 6858000"/>
              <a:gd name="connsiteX391" fmla="*/ 4584759 w 6569477"/>
              <a:gd name="connsiteY391" fmla="*/ 4853934 h 6858000"/>
              <a:gd name="connsiteX392" fmla="*/ 4619195 w 6569477"/>
              <a:gd name="connsiteY392" fmla="*/ 4819526 h 6858000"/>
              <a:gd name="connsiteX393" fmla="*/ 4612310 w 6569477"/>
              <a:gd name="connsiteY393" fmla="*/ 4833285 h 6858000"/>
              <a:gd name="connsiteX394" fmla="*/ 4605419 w 6569477"/>
              <a:gd name="connsiteY394" fmla="*/ 4847052 h 6858000"/>
              <a:gd name="connsiteX395" fmla="*/ 4612308 w 6569477"/>
              <a:gd name="connsiteY395" fmla="*/ 4840169 h 6858000"/>
              <a:gd name="connsiteX396" fmla="*/ 4619195 w 6569477"/>
              <a:gd name="connsiteY396" fmla="*/ 4826408 h 6858000"/>
              <a:gd name="connsiteX397" fmla="*/ 4626081 w 6569477"/>
              <a:gd name="connsiteY397" fmla="*/ 4819526 h 6858000"/>
              <a:gd name="connsiteX398" fmla="*/ 4646742 w 6569477"/>
              <a:gd name="connsiteY398" fmla="*/ 4785116 h 6858000"/>
              <a:gd name="connsiteX399" fmla="*/ 4646742 w 6569477"/>
              <a:gd name="connsiteY399" fmla="*/ 4778236 h 6858000"/>
              <a:gd name="connsiteX400" fmla="*/ 4646742 w 6569477"/>
              <a:gd name="connsiteY400" fmla="*/ 4771353 h 6858000"/>
              <a:gd name="connsiteX401" fmla="*/ 4641578 w 6569477"/>
              <a:gd name="connsiteY401" fmla="*/ 4771353 h 6858000"/>
              <a:gd name="connsiteX402" fmla="*/ 4643300 w 6569477"/>
              <a:gd name="connsiteY402" fmla="*/ 4764470 h 6858000"/>
              <a:gd name="connsiteX403" fmla="*/ 4646744 w 6569477"/>
              <a:gd name="connsiteY403" fmla="*/ 4750706 h 6858000"/>
              <a:gd name="connsiteX404" fmla="*/ 4612308 w 6569477"/>
              <a:gd name="connsiteY404" fmla="*/ 4771353 h 6858000"/>
              <a:gd name="connsiteX405" fmla="*/ 4626081 w 6569477"/>
              <a:gd name="connsiteY405" fmla="*/ 4716301 h 6858000"/>
              <a:gd name="connsiteX406" fmla="*/ 4626083 w 6569477"/>
              <a:gd name="connsiteY406" fmla="*/ 4709296 h 6858000"/>
              <a:gd name="connsiteX407" fmla="*/ 4626036 w 6569477"/>
              <a:gd name="connsiteY407" fmla="*/ 4709417 h 6858000"/>
              <a:gd name="connsiteX408" fmla="*/ 4626083 w 6569477"/>
              <a:gd name="connsiteY408" fmla="*/ 4709417 h 6858000"/>
              <a:gd name="connsiteX409" fmla="*/ 4669890 w 6569477"/>
              <a:gd name="connsiteY409" fmla="*/ 4597214 h 6858000"/>
              <a:gd name="connsiteX410" fmla="*/ 4652597 w 6569477"/>
              <a:gd name="connsiteY410" fmla="*/ 4641464 h 6858000"/>
              <a:gd name="connsiteX411" fmla="*/ 4662239 w 6569477"/>
              <a:gd name="connsiteY411" fmla="*/ 4624254 h 6858000"/>
              <a:gd name="connsiteX412" fmla="*/ 4670635 w 6569477"/>
              <a:gd name="connsiteY412" fmla="*/ 4600705 h 6858000"/>
              <a:gd name="connsiteX413" fmla="*/ 6312651 w 6569477"/>
              <a:gd name="connsiteY413" fmla="*/ 4449732 h 6858000"/>
              <a:gd name="connsiteX414" fmla="*/ 6267859 w 6569477"/>
              <a:gd name="connsiteY414" fmla="*/ 4610691 h 6858000"/>
              <a:gd name="connsiteX415" fmla="*/ 6182372 w 6569477"/>
              <a:gd name="connsiteY415" fmla="*/ 4871073 h 6858000"/>
              <a:gd name="connsiteX416" fmla="*/ 5921253 w 6569477"/>
              <a:gd name="connsiteY416" fmla="*/ 5525765 h 6858000"/>
              <a:gd name="connsiteX417" fmla="*/ 5877945 w 6569477"/>
              <a:gd name="connsiteY417" fmla="*/ 5612921 h 6858000"/>
              <a:gd name="connsiteX418" fmla="*/ 5913709 w 6569477"/>
              <a:gd name="connsiteY418" fmla="*/ 5556906 h 6858000"/>
              <a:gd name="connsiteX419" fmla="*/ 6019724 w 6569477"/>
              <a:gd name="connsiteY419" fmla="*/ 5360027 h 6858000"/>
              <a:gd name="connsiteX420" fmla="*/ 6039225 w 6569477"/>
              <a:gd name="connsiteY420" fmla="*/ 5361777 h 6858000"/>
              <a:gd name="connsiteX421" fmla="*/ 6048547 w 6569477"/>
              <a:gd name="connsiteY421" fmla="*/ 5341824 h 6858000"/>
              <a:gd name="connsiteX422" fmla="*/ 6046345 w 6569477"/>
              <a:gd name="connsiteY422" fmla="*/ 5341588 h 6858000"/>
              <a:gd name="connsiteX423" fmla="*/ 6084294 w 6569477"/>
              <a:gd name="connsiteY423" fmla="*/ 5246712 h 6858000"/>
              <a:gd name="connsiteX424" fmla="*/ 6089991 w 6569477"/>
              <a:gd name="connsiteY424" fmla="*/ 5252078 h 6858000"/>
              <a:gd name="connsiteX425" fmla="*/ 6098822 w 6569477"/>
              <a:gd name="connsiteY425" fmla="*/ 5228225 h 6858000"/>
              <a:gd name="connsiteX426" fmla="*/ 6103633 w 6569477"/>
              <a:gd name="connsiteY426" fmla="*/ 5190650 h 6858000"/>
              <a:gd name="connsiteX427" fmla="*/ 6151332 w 6569477"/>
              <a:gd name="connsiteY427" fmla="*/ 5096646 h 6858000"/>
              <a:gd name="connsiteX428" fmla="*/ 6137143 w 6569477"/>
              <a:gd name="connsiteY428" fmla="*/ 5090460 h 6858000"/>
              <a:gd name="connsiteX429" fmla="*/ 6155791 w 6569477"/>
              <a:gd name="connsiteY429" fmla="*/ 5046678 h 6858000"/>
              <a:gd name="connsiteX430" fmla="*/ 6163274 w 6569477"/>
              <a:gd name="connsiteY430" fmla="*/ 5026869 h 6858000"/>
              <a:gd name="connsiteX431" fmla="*/ 6160038 w 6569477"/>
              <a:gd name="connsiteY431" fmla="*/ 5031146 h 6858000"/>
              <a:gd name="connsiteX432" fmla="*/ 6158362 w 6569477"/>
              <a:gd name="connsiteY432" fmla="*/ 5022395 h 6858000"/>
              <a:gd name="connsiteX433" fmla="*/ 6191781 w 6569477"/>
              <a:gd name="connsiteY433" fmla="*/ 4868143 h 6858000"/>
              <a:gd name="connsiteX434" fmla="*/ 6200750 w 6569477"/>
              <a:gd name="connsiteY434" fmla="*/ 4932832 h 6858000"/>
              <a:gd name="connsiteX435" fmla="*/ 6218420 w 6569477"/>
              <a:gd name="connsiteY435" fmla="*/ 4900018 h 6858000"/>
              <a:gd name="connsiteX436" fmla="*/ 6222771 w 6569477"/>
              <a:gd name="connsiteY436" fmla="*/ 4851267 h 6858000"/>
              <a:gd name="connsiteX437" fmla="*/ 6309018 w 6569477"/>
              <a:gd name="connsiteY437" fmla="*/ 4490449 h 6858000"/>
              <a:gd name="connsiteX438" fmla="*/ 6312390 w 6569477"/>
              <a:gd name="connsiteY438" fmla="*/ 4452667 h 6858000"/>
              <a:gd name="connsiteX439" fmla="*/ 4770714 w 6569477"/>
              <a:gd name="connsiteY439" fmla="*/ 4303393 h 6858000"/>
              <a:gd name="connsiteX440" fmla="*/ 4768098 w 6569477"/>
              <a:gd name="connsiteY440" fmla="*/ 4309185 h 6858000"/>
              <a:gd name="connsiteX441" fmla="*/ 4730786 w 6569477"/>
              <a:gd name="connsiteY441" fmla="*/ 4441413 h 6858000"/>
              <a:gd name="connsiteX442" fmla="*/ 4697881 w 6569477"/>
              <a:gd name="connsiteY442" fmla="*/ 4525604 h 6858000"/>
              <a:gd name="connsiteX443" fmla="*/ 4705286 w 6569477"/>
              <a:gd name="connsiteY443" fmla="*/ 4517587 h 6858000"/>
              <a:gd name="connsiteX444" fmla="*/ 4736280 w 6569477"/>
              <a:gd name="connsiteY444" fmla="*/ 4447908 h 6858000"/>
              <a:gd name="connsiteX445" fmla="*/ 4770714 w 6569477"/>
              <a:gd name="connsiteY445" fmla="*/ 4303393 h 6858000"/>
              <a:gd name="connsiteX446" fmla="*/ 5516941 w 6569477"/>
              <a:gd name="connsiteY446" fmla="*/ 4034216 h 6858000"/>
              <a:gd name="connsiteX447" fmla="*/ 5516585 w 6569477"/>
              <a:gd name="connsiteY447" fmla="*/ 4035638 h 6858000"/>
              <a:gd name="connsiteX448" fmla="*/ 5517415 w 6569477"/>
              <a:gd name="connsiteY448" fmla="*/ 4034843 h 6858000"/>
              <a:gd name="connsiteX449" fmla="*/ 4464361 w 6569477"/>
              <a:gd name="connsiteY449" fmla="*/ 3887629 h 6858000"/>
              <a:gd name="connsiteX450" fmla="*/ 4447219 w 6569477"/>
              <a:gd name="connsiteY450" fmla="*/ 3951032 h 6858000"/>
              <a:gd name="connsiteX451" fmla="*/ 4449788 w 6569477"/>
              <a:gd name="connsiteY451" fmla="*/ 3945610 h 6858000"/>
              <a:gd name="connsiteX452" fmla="*/ 4458042 w 6569477"/>
              <a:gd name="connsiteY452" fmla="*/ 3931642 h 6858000"/>
              <a:gd name="connsiteX453" fmla="*/ 5497455 w 6569477"/>
              <a:gd name="connsiteY453" fmla="*/ 3860297 h 6858000"/>
              <a:gd name="connsiteX454" fmla="*/ 5497454 w 6569477"/>
              <a:gd name="connsiteY454" fmla="*/ 3868735 h 6858000"/>
              <a:gd name="connsiteX455" fmla="*/ 5496941 w 6569477"/>
              <a:gd name="connsiteY455" fmla="*/ 3868220 h 6858000"/>
              <a:gd name="connsiteX456" fmla="*/ 5489018 w 6569477"/>
              <a:gd name="connsiteY456" fmla="*/ 3851862 h 6858000"/>
              <a:gd name="connsiteX457" fmla="*/ 5489416 w 6569477"/>
              <a:gd name="connsiteY457" fmla="*/ 3851862 h 6858000"/>
              <a:gd name="connsiteX458" fmla="*/ 5489019 w 6569477"/>
              <a:gd name="connsiteY458" fmla="*/ 3860299 h 6858000"/>
              <a:gd name="connsiteX459" fmla="*/ 5911079 w 6569477"/>
              <a:gd name="connsiteY459" fmla="*/ 3772494 h 6858000"/>
              <a:gd name="connsiteX460" fmla="*/ 5910807 w 6569477"/>
              <a:gd name="connsiteY460" fmla="*/ 3775940 h 6858000"/>
              <a:gd name="connsiteX461" fmla="*/ 5911685 w 6569477"/>
              <a:gd name="connsiteY461" fmla="*/ 3774713 h 6858000"/>
              <a:gd name="connsiteX462" fmla="*/ 6449798 w 6569477"/>
              <a:gd name="connsiteY462" fmla="*/ 3769517 h 6858000"/>
              <a:gd name="connsiteX463" fmla="*/ 6435579 w 6569477"/>
              <a:gd name="connsiteY463" fmla="*/ 3779144 h 6858000"/>
              <a:gd name="connsiteX464" fmla="*/ 6426392 w 6569477"/>
              <a:gd name="connsiteY464" fmla="*/ 3784213 h 6858000"/>
              <a:gd name="connsiteX465" fmla="*/ 6421513 w 6569477"/>
              <a:gd name="connsiteY465" fmla="*/ 3924977 h 6858000"/>
              <a:gd name="connsiteX466" fmla="*/ 6405797 w 6569477"/>
              <a:gd name="connsiteY466" fmla="*/ 4066691 h 6858000"/>
              <a:gd name="connsiteX467" fmla="*/ 6410326 w 6569477"/>
              <a:gd name="connsiteY467" fmla="*/ 4126067 h 6858000"/>
              <a:gd name="connsiteX468" fmla="*/ 6395881 w 6569477"/>
              <a:gd name="connsiteY468" fmla="*/ 4232882 h 6858000"/>
              <a:gd name="connsiteX469" fmla="*/ 6391736 w 6569477"/>
              <a:gd name="connsiteY469" fmla="*/ 4265027 h 6858000"/>
              <a:gd name="connsiteX470" fmla="*/ 6399816 w 6569477"/>
              <a:gd name="connsiteY470" fmla="*/ 4239321 h 6858000"/>
              <a:gd name="connsiteX471" fmla="*/ 6405907 w 6569477"/>
              <a:gd name="connsiteY471" fmla="*/ 4171069 h 6858000"/>
              <a:gd name="connsiteX472" fmla="*/ 6428796 w 6569477"/>
              <a:gd name="connsiteY472" fmla="*/ 4079755 h 6858000"/>
              <a:gd name="connsiteX473" fmla="*/ 6419916 w 6569477"/>
              <a:gd name="connsiteY473" fmla="*/ 4069130 h 6858000"/>
              <a:gd name="connsiteX474" fmla="*/ 6433836 w 6569477"/>
              <a:gd name="connsiteY474" fmla="*/ 3913127 h 6858000"/>
              <a:gd name="connsiteX475" fmla="*/ 6455766 w 6569477"/>
              <a:gd name="connsiteY475" fmla="*/ 3777500 h 6858000"/>
              <a:gd name="connsiteX476" fmla="*/ 6449798 w 6569477"/>
              <a:gd name="connsiteY476" fmla="*/ 3769517 h 6858000"/>
              <a:gd name="connsiteX477" fmla="*/ 6431269 w 6569477"/>
              <a:gd name="connsiteY477" fmla="*/ 3677444 h 6858000"/>
              <a:gd name="connsiteX478" fmla="*/ 6429099 w 6569477"/>
              <a:gd name="connsiteY478" fmla="*/ 3684082 h 6858000"/>
              <a:gd name="connsiteX479" fmla="*/ 6428712 w 6569477"/>
              <a:gd name="connsiteY479" fmla="*/ 3698653 h 6858000"/>
              <a:gd name="connsiteX480" fmla="*/ 6430840 w 6569477"/>
              <a:gd name="connsiteY480" fmla="*/ 3685964 h 6858000"/>
              <a:gd name="connsiteX481" fmla="*/ 6441196 w 6569477"/>
              <a:gd name="connsiteY481" fmla="*/ 3504743 h 6858000"/>
              <a:gd name="connsiteX482" fmla="*/ 6440326 w 6569477"/>
              <a:gd name="connsiteY482" fmla="*/ 3514494 h 6858000"/>
              <a:gd name="connsiteX483" fmla="*/ 6440393 w 6569477"/>
              <a:gd name="connsiteY483" fmla="*/ 3514771 h 6858000"/>
              <a:gd name="connsiteX484" fmla="*/ 6438704 w 6569477"/>
              <a:gd name="connsiteY484" fmla="*/ 3535807 h 6858000"/>
              <a:gd name="connsiteX485" fmla="*/ 6440401 w 6569477"/>
              <a:gd name="connsiteY485" fmla="*/ 3531965 h 6858000"/>
              <a:gd name="connsiteX486" fmla="*/ 6441548 w 6569477"/>
              <a:gd name="connsiteY486" fmla="*/ 3519646 h 6858000"/>
              <a:gd name="connsiteX487" fmla="*/ 6440393 w 6569477"/>
              <a:gd name="connsiteY487" fmla="*/ 3514771 h 6858000"/>
              <a:gd name="connsiteX488" fmla="*/ 6458019 w 6569477"/>
              <a:gd name="connsiteY488" fmla="*/ 3495196 h 6858000"/>
              <a:gd name="connsiteX489" fmla="*/ 6453910 w 6569477"/>
              <a:gd name="connsiteY489" fmla="*/ 3495641 h 6858000"/>
              <a:gd name="connsiteX490" fmla="*/ 6451579 w 6569477"/>
              <a:gd name="connsiteY490" fmla="*/ 3538789 h 6858000"/>
              <a:gd name="connsiteX491" fmla="*/ 6438544 w 6569477"/>
              <a:gd name="connsiteY491" fmla="*/ 3621912 h 6858000"/>
              <a:gd name="connsiteX492" fmla="*/ 6434839 w 6569477"/>
              <a:gd name="connsiteY492" fmla="*/ 3651648 h 6858000"/>
              <a:gd name="connsiteX493" fmla="*/ 6440156 w 6569477"/>
              <a:gd name="connsiteY493" fmla="*/ 3649560 h 6858000"/>
              <a:gd name="connsiteX494" fmla="*/ 6448445 w 6569477"/>
              <a:gd name="connsiteY494" fmla="*/ 3639248 h 6858000"/>
              <a:gd name="connsiteX495" fmla="*/ 6452125 w 6569477"/>
              <a:gd name="connsiteY495" fmla="*/ 3653091 h 6858000"/>
              <a:gd name="connsiteX496" fmla="*/ 6452316 w 6569477"/>
              <a:gd name="connsiteY496" fmla="*/ 3654200 h 6858000"/>
              <a:gd name="connsiteX497" fmla="*/ 6453358 w 6569477"/>
              <a:gd name="connsiteY497" fmla="*/ 3623160 h 6858000"/>
              <a:gd name="connsiteX498" fmla="*/ 6456256 w 6569477"/>
              <a:gd name="connsiteY498" fmla="*/ 3501181 h 6858000"/>
              <a:gd name="connsiteX499" fmla="*/ 6458019 w 6569477"/>
              <a:gd name="connsiteY499" fmla="*/ 3495196 h 6858000"/>
              <a:gd name="connsiteX500" fmla="*/ 5472148 w 6569477"/>
              <a:gd name="connsiteY500" fmla="*/ 3455387 h 6858000"/>
              <a:gd name="connsiteX501" fmla="*/ 5480584 w 6569477"/>
              <a:gd name="connsiteY501" fmla="*/ 3463821 h 6858000"/>
              <a:gd name="connsiteX502" fmla="*/ 5472148 w 6569477"/>
              <a:gd name="connsiteY502" fmla="*/ 3463821 h 6858000"/>
              <a:gd name="connsiteX503" fmla="*/ 5489019 w 6569477"/>
              <a:gd name="connsiteY503" fmla="*/ 3362594 h 6858000"/>
              <a:gd name="connsiteX504" fmla="*/ 5497455 w 6569477"/>
              <a:gd name="connsiteY504" fmla="*/ 3514435 h 6858000"/>
              <a:gd name="connsiteX505" fmla="*/ 5522761 w 6569477"/>
              <a:gd name="connsiteY505" fmla="*/ 3581921 h 6858000"/>
              <a:gd name="connsiteX506" fmla="*/ 5531197 w 6569477"/>
              <a:gd name="connsiteY506" fmla="*/ 3666278 h 6858000"/>
              <a:gd name="connsiteX507" fmla="*/ 5514328 w 6569477"/>
              <a:gd name="connsiteY507" fmla="*/ 3809685 h 6858000"/>
              <a:gd name="connsiteX508" fmla="*/ 5505888 w 6569477"/>
              <a:gd name="connsiteY508" fmla="*/ 3801249 h 6858000"/>
              <a:gd name="connsiteX509" fmla="*/ 5505890 w 6569477"/>
              <a:gd name="connsiteY509" fmla="*/ 3809685 h 6858000"/>
              <a:gd name="connsiteX510" fmla="*/ 5497454 w 6569477"/>
              <a:gd name="connsiteY510" fmla="*/ 3843426 h 6858000"/>
              <a:gd name="connsiteX511" fmla="*/ 5497455 w 6569477"/>
              <a:gd name="connsiteY511" fmla="*/ 3851862 h 6858000"/>
              <a:gd name="connsiteX512" fmla="*/ 5489416 w 6569477"/>
              <a:gd name="connsiteY512" fmla="*/ 3851862 h 6858000"/>
              <a:gd name="connsiteX513" fmla="*/ 5490073 w 6569477"/>
              <a:gd name="connsiteY513" fmla="*/ 3838023 h 6858000"/>
              <a:gd name="connsiteX514" fmla="*/ 5480584 w 6569477"/>
              <a:gd name="connsiteY514" fmla="*/ 3801246 h 6858000"/>
              <a:gd name="connsiteX515" fmla="*/ 5489019 w 6569477"/>
              <a:gd name="connsiteY515" fmla="*/ 3792812 h 6858000"/>
              <a:gd name="connsiteX516" fmla="*/ 5489019 w 6569477"/>
              <a:gd name="connsiteY516" fmla="*/ 3784378 h 6858000"/>
              <a:gd name="connsiteX517" fmla="*/ 5497455 w 6569477"/>
              <a:gd name="connsiteY517" fmla="*/ 3775942 h 6858000"/>
              <a:gd name="connsiteX518" fmla="*/ 5497455 w 6569477"/>
              <a:gd name="connsiteY518" fmla="*/ 3767506 h 6858000"/>
              <a:gd name="connsiteX519" fmla="*/ 5489019 w 6569477"/>
              <a:gd name="connsiteY519" fmla="*/ 3767506 h 6858000"/>
              <a:gd name="connsiteX520" fmla="*/ 5480584 w 6569477"/>
              <a:gd name="connsiteY520" fmla="*/ 3700021 h 6858000"/>
              <a:gd name="connsiteX521" fmla="*/ 5489019 w 6569477"/>
              <a:gd name="connsiteY521" fmla="*/ 3700021 h 6858000"/>
              <a:gd name="connsiteX522" fmla="*/ 5489018 w 6569477"/>
              <a:gd name="connsiteY522" fmla="*/ 3683147 h 6858000"/>
              <a:gd name="connsiteX523" fmla="*/ 5489019 w 6569477"/>
              <a:gd name="connsiteY523" fmla="*/ 3674714 h 6858000"/>
              <a:gd name="connsiteX524" fmla="*/ 5497455 w 6569477"/>
              <a:gd name="connsiteY524" fmla="*/ 3590358 h 6858000"/>
              <a:gd name="connsiteX525" fmla="*/ 5489019 w 6569477"/>
              <a:gd name="connsiteY525" fmla="*/ 3590355 h 6858000"/>
              <a:gd name="connsiteX526" fmla="*/ 5497454 w 6569477"/>
              <a:gd name="connsiteY526" fmla="*/ 3581921 h 6858000"/>
              <a:gd name="connsiteX527" fmla="*/ 5489016 w 6569477"/>
              <a:gd name="connsiteY527" fmla="*/ 3573485 h 6858000"/>
              <a:gd name="connsiteX528" fmla="*/ 5489019 w 6569477"/>
              <a:gd name="connsiteY528" fmla="*/ 3522871 h 6858000"/>
              <a:gd name="connsiteX529" fmla="*/ 5480583 w 6569477"/>
              <a:gd name="connsiteY529" fmla="*/ 3497564 h 6858000"/>
              <a:gd name="connsiteX530" fmla="*/ 5489019 w 6569477"/>
              <a:gd name="connsiteY530" fmla="*/ 3489128 h 6858000"/>
              <a:gd name="connsiteX531" fmla="*/ 5472148 w 6569477"/>
              <a:gd name="connsiteY531" fmla="*/ 3480692 h 6858000"/>
              <a:gd name="connsiteX532" fmla="*/ 5480583 w 6569477"/>
              <a:gd name="connsiteY532" fmla="*/ 3480694 h 6858000"/>
              <a:gd name="connsiteX533" fmla="*/ 5480584 w 6569477"/>
              <a:gd name="connsiteY533" fmla="*/ 3472258 h 6858000"/>
              <a:gd name="connsiteX534" fmla="*/ 5480584 w 6569477"/>
              <a:gd name="connsiteY534" fmla="*/ 3463821 h 6858000"/>
              <a:gd name="connsiteX535" fmla="*/ 5480583 w 6569477"/>
              <a:gd name="connsiteY535" fmla="*/ 3455387 h 6858000"/>
              <a:gd name="connsiteX536" fmla="*/ 5480584 w 6569477"/>
              <a:gd name="connsiteY536" fmla="*/ 3446949 h 6858000"/>
              <a:gd name="connsiteX537" fmla="*/ 5489018 w 6569477"/>
              <a:gd name="connsiteY537" fmla="*/ 3430080 h 6858000"/>
              <a:gd name="connsiteX538" fmla="*/ 5480583 w 6569477"/>
              <a:gd name="connsiteY538" fmla="*/ 3413208 h 6858000"/>
              <a:gd name="connsiteX539" fmla="*/ 5489019 w 6569477"/>
              <a:gd name="connsiteY539" fmla="*/ 3362594 h 6858000"/>
              <a:gd name="connsiteX540" fmla="*/ 6476672 w 6569477"/>
              <a:gd name="connsiteY540" fmla="*/ 3330681 h 6858000"/>
              <a:gd name="connsiteX541" fmla="*/ 6474216 w 6569477"/>
              <a:gd name="connsiteY541" fmla="*/ 3344735 h 6858000"/>
              <a:gd name="connsiteX542" fmla="*/ 6474237 w 6569477"/>
              <a:gd name="connsiteY542" fmla="*/ 3389156 h 6858000"/>
              <a:gd name="connsiteX543" fmla="*/ 6473057 w 6569477"/>
              <a:gd name="connsiteY543" fmla="*/ 3436128 h 6858000"/>
              <a:gd name="connsiteX544" fmla="*/ 6474117 w 6569477"/>
              <a:gd name="connsiteY544" fmla="*/ 3429860 h 6858000"/>
              <a:gd name="connsiteX545" fmla="*/ 6484385 w 6569477"/>
              <a:gd name="connsiteY545" fmla="*/ 3401681 h 6858000"/>
              <a:gd name="connsiteX546" fmla="*/ 6476754 w 6569477"/>
              <a:gd name="connsiteY546" fmla="*/ 3334041 h 6858000"/>
              <a:gd name="connsiteX547" fmla="*/ 4591997 w 6569477"/>
              <a:gd name="connsiteY547" fmla="*/ 3197452 h 6858000"/>
              <a:gd name="connsiteX548" fmla="*/ 4573874 w 6569477"/>
              <a:gd name="connsiteY548" fmla="*/ 3239660 h 6858000"/>
              <a:gd name="connsiteX549" fmla="*/ 4466612 w 6569477"/>
              <a:gd name="connsiteY549" fmla="*/ 4099989 h 6858000"/>
              <a:gd name="connsiteX550" fmla="*/ 4461265 w 6569477"/>
              <a:gd name="connsiteY550" fmla="*/ 4132980 h 6858000"/>
              <a:gd name="connsiteX551" fmla="*/ 4451817 w 6569477"/>
              <a:gd name="connsiteY551" fmla="*/ 4150441 h 6858000"/>
              <a:gd name="connsiteX552" fmla="*/ 4445021 w 6569477"/>
              <a:gd name="connsiteY552" fmla="*/ 4150252 h 6858000"/>
              <a:gd name="connsiteX553" fmla="*/ 4440617 w 6569477"/>
              <a:gd name="connsiteY553" fmla="*/ 4171396 h 6858000"/>
              <a:gd name="connsiteX554" fmla="*/ 4419203 w 6569477"/>
              <a:gd name="connsiteY554" fmla="*/ 4256889 h 6858000"/>
              <a:gd name="connsiteX555" fmla="*/ 4407405 w 6569477"/>
              <a:gd name="connsiteY555" fmla="*/ 4258040 h 6858000"/>
              <a:gd name="connsiteX556" fmla="*/ 4396892 w 6569477"/>
              <a:gd name="connsiteY556" fmla="*/ 4321021 h 6858000"/>
              <a:gd name="connsiteX557" fmla="*/ 4369578 w 6569477"/>
              <a:gd name="connsiteY557" fmla="*/ 4407090 h 6858000"/>
              <a:gd name="connsiteX558" fmla="*/ 4333800 w 6569477"/>
              <a:gd name="connsiteY558" fmla="*/ 4479686 h 6858000"/>
              <a:gd name="connsiteX559" fmla="*/ 4325334 w 6569477"/>
              <a:gd name="connsiteY559" fmla="*/ 4466213 h 6858000"/>
              <a:gd name="connsiteX560" fmla="*/ 4280710 w 6569477"/>
              <a:gd name="connsiteY560" fmla="*/ 4594480 h 6858000"/>
              <a:gd name="connsiteX561" fmla="*/ 4225440 w 6569477"/>
              <a:gd name="connsiteY561" fmla="*/ 4735700 h 6858000"/>
              <a:gd name="connsiteX562" fmla="*/ 4207997 w 6569477"/>
              <a:gd name="connsiteY562" fmla="*/ 4727870 h 6858000"/>
              <a:gd name="connsiteX563" fmla="*/ 4197352 w 6569477"/>
              <a:gd name="connsiteY563" fmla="*/ 4740823 h 6858000"/>
              <a:gd name="connsiteX564" fmla="*/ 4196197 w 6569477"/>
              <a:gd name="connsiteY564" fmla="*/ 4729021 h 6858000"/>
              <a:gd name="connsiteX565" fmla="*/ 4197864 w 6569477"/>
              <a:gd name="connsiteY565" fmla="*/ 4721710 h 6858000"/>
              <a:gd name="connsiteX566" fmla="*/ 4198377 w 6569477"/>
              <a:gd name="connsiteY566" fmla="*/ 4702596 h 6858000"/>
              <a:gd name="connsiteX567" fmla="*/ 4205687 w 6569477"/>
              <a:gd name="connsiteY567" fmla="*/ 4704265 h 6858000"/>
              <a:gd name="connsiteX568" fmla="*/ 4211842 w 6569477"/>
              <a:gd name="connsiteY568" fmla="*/ 4694134 h 6858000"/>
              <a:gd name="connsiteX569" fmla="*/ 4212998 w 6569477"/>
              <a:gd name="connsiteY569" fmla="*/ 4705936 h 6858000"/>
              <a:gd name="connsiteX570" fmla="*/ 4211331 w 6569477"/>
              <a:gd name="connsiteY570" fmla="*/ 4713247 h 6858000"/>
              <a:gd name="connsiteX571" fmla="*/ 4241466 w 6569477"/>
              <a:gd name="connsiteY571" fmla="*/ 4631670 h 6858000"/>
              <a:gd name="connsiteX572" fmla="*/ 4288913 w 6569477"/>
              <a:gd name="connsiteY572" fmla="*/ 4507894 h 6858000"/>
              <a:gd name="connsiteX573" fmla="*/ 4316357 w 6569477"/>
              <a:gd name="connsiteY573" fmla="*/ 4471856 h 6858000"/>
              <a:gd name="connsiteX574" fmla="*/ 4320714 w 6569477"/>
              <a:gd name="connsiteY574" fmla="*/ 4419005 h 6858000"/>
              <a:gd name="connsiteX575" fmla="*/ 4355338 w 6569477"/>
              <a:gd name="connsiteY575" fmla="*/ 4334607 h 6858000"/>
              <a:gd name="connsiteX576" fmla="*/ 4378161 w 6569477"/>
              <a:gd name="connsiteY576" fmla="*/ 4251360 h 6858000"/>
              <a:gd name="connsiteX577" fmla="*/ 4394450 w 6569477"/>
              <a:gd name="connsiteY577" fmla="*/ 4247389 h 6858000"/>
              <a:gd name="connsiteX578" fmla="*/ 4413578 w 6569477"/>
              <a:gd name="connsiteY578" fmla="*/ 4184571 h 6858000"/>
              <a:gd name="connsiteX579" fmla="*/ 4421652 w 6569477"/>
              <a:gd name="connsiteY579" fmla="*/ 4146369 h 6858000"/>
              <a:gd name="connsiteX580" fmla="*/ 4419667 w 6569477"/>
              <a:gd name="connsiteY580" fmla="*/ 4145669 h 6858000"/>
              <a:gd name="connsiteX581" fmla="*/ 4417525 w 6569477"/>
              <a:gd name="connsiteY581" fmla="*/ 4118952 h 6858000"/>
              <a:gd name="connsiteX582" fmla="*/ 4441264 w 6569477"/>
              <a:gd name="connsiteY582" fmla="*/ 4013294 h 6858000"/>
              <a:gd name="connsiteX583" fmla="*/ 4436422 w 6569477"/>
              <a:gd name="connsiteY583" fmla="*/ 4018999 h 6858000"/>
              <a:gd name="connsiteX584" fmla="*/ 4431567 w 6569477"/>
              <a:gd name="connsiteY584" fmla="*/ 4022637 h 6858000"/>
              <a:gd name="connsiteX585" fmla="*/ 4428326 w 6569477"/>
              <a:gd name="connsiteY585" fmla="*/ 4020913 h 6858000"/>
              <a:gd name="connsiteX586" fmla="*/ 4391474 w 6569477"/>
              <a:gd name="connsiteY586" fmla="*/ 4157215 h 6858000"/>
              <a:gd name="connsiteX587" fmla="*/ 3740297 w 6569477"/>
              <a:gd name="connsiteY587" fmla="*/ 5325287 h 6858000"/>
              <a:gd name="connsiteX588" fmla="*/ 3673269 w 6569477"/>
              <a:gd name="connsiteY588" fmla="*/ 5399037 h 6858000"/>
              <a:gd name="connsiteX589" fmla="*/ 3669727 w 6569477"/>
              <a:gd name="connsiteY589" fmla="*/ 5403831 h 6858000"/>
              <a:gd name="connsiteX590" fmla="*/ 3640004 w 6569477"/>
              <a:gd name="connsiteY590" fmla="*/ 5455366 h 6858000"/>
              <a:gd name="connsiteX591" fmla="*/ 3518669 w 6569477"/>
              <a:gd name="connsiteY591" fmla="*/ 5580675 h 6858000"/>
              <a:gd name="connsiteX592" fmla="*/ 3333378 w 6569477"/>
              <a:gd name="connsiteY592" fmla="*/ 5787546 h 6858000"/>
              <a:gd name="connsiteX593" fmla="*/ 2632692 w 6569477"/>
              <a:gd name="connsiteY593" fmla="*/ 6357958 h 6858000"/>
              <a:gd name="connsiteX594" fmla="*/ 2932959 w 6569477"/>
              <a:gd name="connsiteY594" fmla="*/ 6170259 h 6858000"/>
              <a:gd name="connsiteX595" fmla="*/ 3209727 w 6569477"/>
              <a:gd name="connsiteY595" fmla="*/ 5975694 h 6858000"/>
              <a:gd name="connsiteX596" fmla="*/ 3479318 w 6569477"/>
              <a:gd name="connsiteY596" fmla="*/ 5724393 h 6858000"/>
              <a:gd name="connsiteX597" fmla="*/ 3630789 w 6569477"/>
              <a:gd name="connsiteY597" fmla="*/ 5574052 h 6858000"/>
              <a:gd name="connsiteX598" fmla="*/ 3641784 w 6569477"/>
              <a:gd name="connsiteY598" fmla="*/ 5558498 h 6858000"/>
              <a:gd name="connsiteX599" fmla="*/ 3648847 w 6569477"/>
              <a:gd name="connsiteY599" fmla="*/ 5558267 h 6858000"/>
              <a:gd name="connsiteX600" fmla="*/ 3723992 w 6569477"/>
              <a:gd name="connsiteY600" fmla="*/ 5473810 h 6858000"/>
              <a:gd name="connsiteX601" fmla="*/ 3661585 w 6569477"/>
              <a:gd name="connsiteY601" fmla="*/ 5560315 h 6858000"/>
              <a:gd name="connsiteX602" fmla="*/ 3668289 w 6569477"/>
              <a:gd name="connsiteY602" fmla="*/ 5568400 h 6858000"/>
              <a:gd name="connsiteX603" fmla="*/ 3671349 w 6569477"/>
              <a:gd name="connsiteY603" fmla="*/ 5565159 h 6858000"/>
              <a:gd name="connsiteX604" fmla="*/ 3704743 w 6569477"/>
              <a:gd name="connsiteY604" fmla="*/ 5518593 h 6858000"/>
              <a:gd name="connsiteX605" fmla="*/ 3742448 w 6569477"/>
              <a:gd name="connsiteY605" fmla="*/ 5493487 h 6858000"/>
              <a:gd name="connsiteX606" fmla="*/ 3763817 w 6569477"/>
              <a:gd name="connsiteY606" fmla="*/ 5444954 h 6858000"/>
              <a:gd name="connsiteX607" fmla="*/ 3824093 w 6569477"/>
              <a:gd name="connsiteY607" fmla="*/ 5376481 h 6858000"/>
              <a:gd name="connsiteX608" fmla="*/ 3872840 w 6569477"/>
              <a:gd name="connsiteY608" fmla="*/ 5305243 h 6858000"/>
              <a:gd name="connsiteX609" fmla="*/ 3889533 w 6569477"/>
              <a:gd name="connsiteY609" fmla="*/ 5306806 h 6858000"/>
              <a:gd name="connsiteX610" fmla="*/ 4015119 w 6569477"/>
              <a:gd name="connsiteY610" fmla="*/ 5097899 h 6858000"/>
              <a:gd name="connsiteX611" fmla="*/ 3994464 w 6569477"/>
              <a:gd name="connsiteY611" fmla="*/ 5102704 h 6858000"/>
              <a:gd name="connsiteX612" fmla="*/ 4092802 w 6569477"/>
              <a:gd name="connsiteY612" fmla="*/ 4987260 h 6858000"/>
              <a:gd name="connsiteX613" fmla="*/ 4080850 w 6569477"/>
              <a:gd name="connsiteY613" fmla="*/ 5021436 h 6858000"/>
              <a:gd name="connsiteX614" fmla="*/ 4078382 w 6569477"/>
              <a:gd name="connsiteY614" fmla="*/ 5029071 h 6858000"/>
              <a:gd name="connsiteX615" fmla="*/ 4076190 w 6569477"/>
              <a:gd name="connsiteY615" fmla="*/ 5029922 h 6858000"/>
              <a:gd name="connsiteX616" fmla="*/ 4076596 w 6569477"/>
              <a:gd name="connsiteY616" fmla="*/ 5034592 h 6858000"/>
              <a:gd name="connsiteX617" fmla="*/ 4078382 w 6569477"/>
              <a:gd name="connsiteY617" fmla="*/ 5029071 h 6858000"/>
              <a:gd name="connsiteX618" fmla="*/ 4080559 w 6569477"/>
              <a:gd name="connsiteY618" fmla="*/ 5028225 h 6858000"/>
              <a:gd name="connsiteX619" fmla="*/ 4085722 w 6569477"/>
              <a:gd name="connsiteY619" fmla="*/ 5027024 h 6858000"/>
              <a:gd name="connsiteX620" fmla="*/ 4077797 w 6569477"/>
              <a:gd name="connsiteY620" fmla="*/ 5039757 h 6858000"/>
              <a:gd name="connsiteX621" fmla="*/ 4079000 w 6569477"/>
              <a:gd name="connsiteY621" fmla="*/ 5044924 h 6858000"/>
              <a:gd name="connsiteX622" fmla="*/ 4073836 w 6569477"/>
              <a:gd name="connsiteY622" fmla="*/ 5046125 h 6858000"/>
              <a:gd name="connsiteX623" fmla="*/ 3990632 w 6569477"/>
              <a:gd name="connsiteY623" fmla="*/ 5179830 h 6858000"/>
              <a:gd name="connsiteX624" fmla="*/ 3909830 w 6569477"/>
              <a:gd name="connsiteY624" fmla="*/ 5323866 h 6858000"/>
              <a:gd name="connsiteX625" fmla="*/ 3898301 w 6569477"/>
              <a:gd name="connsiteY625" fmla="*/ 5321102 h 6858000"/>
              <a:gd name="connsiteX626" fmla="*/ 3867806 w 6569477"/>
              <a:gd name="connsiteY626" fmla="*/ 5377204 h 6858000"/>
              <a:gd name="connsiteX627" fmla="*/ 3813895 w 6569477"/>
              <a:gd name="connsiteY627" fmla="*/ 5449641 h 6858000"/>
              <a:gd name="connsiteX628" fmla="*/ 3756379 w 6569477"/>
              <a:gd name="connsiteY628" fmla="*/ 5506583 h 6858000"/>
              <a:gd name="connsiteX629" fmla="*/ 3752775 w 6569477"/>
              <a:gd name="connsiteY629" fmla="*/ 5491084 h 6858000"/>
              <a:gd name="connsiteX630" fmla="*/ 3709265 w 6569477"/>
              <a:gd name="connsiteY630" fmla="*/ 5546809 h 6858000"/>
              <a:gd name="connsiteX631" fmla="*/ 3669885 w 6569477"/>
              <a:gd name="connsiteY631" fmla="*/ 5596303 h 6858000"/>
              <a:gd name="connsiteX632" fmla="*/ 3646499 w 6569477"/>
              <a:gd name="connsiteY632" fmla="*/ 5639958 h 6858000"/>
              <a:gd name="connsiteX633" fmla="*/ 3613620 w 6569477"/>
              <a:gd name="connsiteY633" fmla="*/ 5675270 h 6858000"/>
              <a:gd name="connsiteX634" fmla="*/ 3413507 w 6569477"/>
              <a:gd name="connsiteY634" fmla="*/ 5872624 h 6858000"/>
              <a:gd name="connsiteX635" fmla="*/ 3322805 w 6569477"/>
              <a:gd name="connsiteY635" fmla="*/ 5952776 h 6858000"/>
              <a:gd name="connsiteX636" fmla="*/ 3320558 w 6569477"/>
              <a:gd name="connsiteY636" fmla="*/ 5955085 h 6858000"/>
              <a:gd name="connsiteX637" fmla="*/ 3314757 w 6569477"/>
              <a:gd name="connsiteY637" fmla="*/ 5959888 h 6858000"/>
              <a:gd name="connsiteX638" fmla="*/ 3307300 w 6569477"/>
              <a:gd name="connsiteY638" fmla="*/ 5966478 h 6858000"/>
              <a:gd name="connsiteX639" fmla="*/ 3303928 w 6569477"/>
              <a:gd name="connsiteY639" fmla="*/ 5968852 h 6858000"/>
              <a:gd name="connsiteX640" fmla="*/ 3201349 w 6569477"/>
              <a:gd name="connsiteY640" fmla="*/ 6053762 h 6858000"/>
              <a:gd name="connsiteX641" fmla="*/ 3207992 w 6569477"/>
              <a:gd name="connsiteY641" fmla="*/ 6056670 h 6858000"/>
              <a:gd name="connsiteX642" fmla="*/ 3225724 w 6569477"/>
              <a:gd name="connsiteY642" fmla="*/ 6055701 h 6858000"/>
              <a:gd name="connsiteX643" fmla="*/ 3234055 w 6569477"/>
              <a:gd name="connsiteY643" fmla="*/ 6055584 h 6858000"/>
              <a:gd name="connsiteX644" fmla="*/ 3383085 w 6569477"/>
              <a:gd name="connsiteY644" fmla="*/ 5947757 h 6858000"/>
              <a:gd name="connsiteX645" fmla="*/ 3692178 w 6569477"/>
              <a:gd name="connsiteY645" fmla="*/ 5663100 h 6858000"/>
              <a:gd name="connsiteX646" fmla="*/ 3726668 w 6569477"/>
              <a:gd name="connsiteY646" fmla="*/ 5628774 h 6858000"/>
              <a:gd name="connsiteX647" fmla="*/ 3751517 w 6569477"/>
              <a:gd name="connsiteY647" fmla="*/ 5601329 h 6858000"/>
              <a:gd name="connsiteX648" fmla="*/ 3758066 w 6569477"/>
              <a:gd name="connsiteY648" fmla="*/ 5598201 h 6858000"/>
              <a:gd name="connsiteX649" fmla="*/ 4021526 w 6569477"/>
              <a:gd name="connsiteY649" fmla="*/ 5278330 h 6858000"/>
              <a:gd name="connsiteX650" fmla="*/ 4018741 w 6569477"/>
              <a:gd name="connsiteY650" fmla="*/ 5279415 h 6858000"/>
              <a:gd name="connsiteX651" fmla="*/ 4005846 w 6569477"/>
              <a:gd name="connsiteY651" fmla="*/ 5290131 h 6858000"/>
              <a:gd name="connsiteX652" fmla="*/ 4006936 w 6569477"/>
              <a:gd name="connsiteY652" fmla="*/ 5278323 h 6858000"/>
              <a:gd name="connsiteX653" fmla="*/ 4009950 w 6569477"/>
              <a:gd name="connsiteY653" fmla="*/ 5271457 h 6858000"/>
              <a:gd name="connsiteX654" fmla="*/ 4014054 w 6569477"/>
              <a:gd name="connsiteY654" fmla="*/ 5252781 h 6858000"/>
              <a:gd name="connsiteX655" fmla="*/ 4020918 w 6569477"/>
              <a:gd name="connsiteY655" fmla="*/ 5255799 h 6858000"/>
              <a:gd name="connsiteX656" fmla="*/ 4028873 w 6569477"/>
              <a:gd name="connsiteY656" fmla="*/ 5247008 h 6858000"/>
              <a:gd name="connsiteX657" fmla="*/ 4027784 w 6569477"/>
              <a:gd name="connsiteY657" fmla="*/ 5258816 h 6858000"/>
              <a:gd name="connsiteX658" fmla="*/ 4024769 w 6569477"/>
              <a:gd name="connsiteY658" fmla="*/ 5265682 h 6858000"/>
              <a:gd name="connsiteX659" fmla="*/ 4069734 w 6569477"/>
              <a:gd name="connsiteY659" fmla="*/ 5191244 h 6858000"/>
              <a:gd name="connsiteX660" fmla="*/ 4139652 w 6569477"/>
              <a:gd name="connsiteY660" fmla="*/ 5078624 h 6858000"/>
              <a:gd name="connsiteX661" fmla="*/ 4173395 w 6569477"/>
              <a:gd name="connsiteY661" fmla="*/ 5048402 h 6858000"/>
              <a:gd name="connsiteX662" fmla="*/ 4187632 w 6569477"/>
              <a:gd name="connsiteY662" fmla="*/ 4997320 h 6858000"/>
              <a:gd name="connsiteX663" fmla="*/ 4237537 w 6569477"/>
              <a:gd name="connsiteY663" fmla="*/ 4920957 h 6858000"/>
              <a:gd name="connsiteX664" fmla="*/ 4275637 w 6569477"/>
              <a:gd name="connsiteY664" fmla="*/ 4843501 h 6858000"/>
              <a:gd name="connsiteX665" fmla="*/ 4292382 w 6569477"/>
              <a:gd name="connsiteY665" fmla="*/ 4842669 h 6858000"/>
              <a:gd name="connsiteX666" fmla="*/ 4386922 w 6569477"/>
              <a:gd name="connsiteY666" fmla="*/ 4618000 h 6858000"/>
              <a:gd name="connsiteX667" fmla="*/ 4367162 w 6569477"/>
              <a:gd name="connsiteY667" fmla="*/ 4625699 h 6858000"/>
              <a:gd name="connsiteX668" fmla="*/ 4425731 w 6569477"/>
              <a:gd name="connsiteY668" fmla="*/ 4531642 h 6858000"/>
              <a:gd name="connsiteX669" fmla="*/ 4440463 w 6569477"/>
              <a:gd name="connsiteY669" fmla="*/ 4509053 h 6858000"/>
              <a:gd name="connsiteX670" fmla="*/ 4496479 w 6569477"/>
              <a:gd name="connsiteY670" fmla="*/ 4324901 h 6858000"/>
              <a:gd name="connsiteX671" fmla="*/ 4558379 w 6569477"/>
              <a:gd name="connsiteY671" fmla="*/ 4048002 h 6858000"/>
              <a:gd name="connsiteX672" fmla="*/ 4558015 w 6569477"/>
              <a:gd name="connsiteY672" fmla="*/ 3905566 h 6858000"/>
              <a:gd name="connsiteX673" fmla="*/ 4557679 w 6569477"/>
              <a:gd name="connsiteY673" fmla="*/ 3800467 h 6858000"/>
              <a:gd name="connsiteX674" fmla="*/ 4604555 w 6569477"/>
              <a:gd name="connsiteY674" fmla="*/ 3232475 h 6858000"/>
              <a:gd name="connsiteX675" fmla="*/ 4591997 w 6569477"/>
              <a:gd name="connsiteY675" fmla="*/ 3197452 h 6858000"/>
              <a:gd name="connsiteX676" fmla="*/ 6452746 w 6569477"/>
              <a:gd name="connsiteY676" fmla="*/ 3122946 h 6858000"/>
              <a:gd name="connsiteX677" fmla="*/ 6453162 w 6569477"/>
              <a:gd name="connsiteY677" fmla="*/ 3130579 h 6858000"/>
              <a:gd name="connsiteX678" fmla="*/ 6456587 w 6569477"/>
              <a:gd name="connsiteY678" fmla="*/ 3167050 h 6858000"/>
              <a:gd name="connsiteX679" fmla="*/ 6461451 w 6569477"/>
              <a:gd name="connsiteY679" fmla="*/ 3181937 h 6858000"/>
              <a:gd name="connsiteX680" fmla="*/ 6467043 w 6569477"/>
              <a:gd name="connsiteY680" fmla="*/ 3130919 h 6858000"/>
              <a:gd name="connsiteX681" fmla="*/ 6466334 w 6569477"/>
              <a:gd name="connsiteY681" fmla="*/ 3130706 h 6858000"/>
              <a:gd name="connsiteX682" fmla="*/ 6458257 w 6569477"/>
              <a:gd name="connsiteY682" fmla="*/ 3143801 h 6858000"/>
              <a:gd name="connsiteX683" fmla="*/ 6455200 w 6569477"/>
              <a:gd name="connsiteY683" fmla="*/ 3129015 h 6858000"/>
              <a:gd name="connsiteX684" fmla="*/ 5899755 w 6569477"/>
              <a:gd name="connsiteY684" fmla="*/ 3090904 h 6858000"/>
              <a:gd name="connsiteX685" fmla="*/ 5899749 w 6569477"/>
              <a:gd name="connsiteY685" fmla="*/ 3090971 h 6858000"/>
              <a:gd name="connsiteX686" fmla="*/ 5913876 w 6569477"/>
              <a:gd name="connsiteY686" fmla="*/ 3255517 h 6858000"/>
              <a:gd name="connsiteX687" fmla="*/ 5902787 w 6569477"/>
              <a:gd name="connsiteY687" fmla="*/ 3259712 h 6858000"/>
              <a:gd name="connsiteX688" fmla="*/ 5909097 w 6569477"/>
              <a:gd name="connsiteY688" fmla="*/ 3323253 h 6858000"/>
              <a:gd name="connsiteX689" fmla="*/ 5905223 w 6569477"/>
              <a:gd name="connsiteY689" fmla="*/ 3413467 h 6858000"/>
              <a:gd name="connsiteX690" fmla="*/ 5889655 w 6569477"/>
              <a:gd name="connsiteY690" fmla="*/ 3492889 h 6858000"/>
              <a:gd name="connsiteX691" fmla="*/ 5877964 w 6569477"/>
              <a:gd name="connsiteY691" fmla="*/ 3482098 h 6858000"/>
              <a:gd name="connsiteX692" fmla="*/ 5873297 w 6569477"/>
              <a:gd name="connsiteY692" fmla="*/ 3552644 h 6858000"/>
              <a:gd name="connsiteX693" fmla="*/ 5868721 w 6569477"/>
              <a:gd name="connsiteY693" fmla="*/ 3613366 h 6858000"/>
              <a:gd name="connsiteX694" fmla="*/ 5868626 w 6569477"/>
              <a:gd name="connsiteY694" fmla="*/ 3615664 h 6858000"/>
              <a:gd name="connsiteX695" fmla="*/ 5902370 w 6569477"/>
              <a:gd name="connsiteY695" fmla="*/ 3649406 h 6858000"/>
              <a:gd name="connsiteX696" fmla="*/ 5893933 w 6569477"/>
              <a:gd name="connsiteY696" fmla="*/ 3759069 h 6858000"/>
              <a:gd name="connsiteX697" fmla="*/ 5910807 w 6569477"/>
              <a:gd name="connsiteY697" fmla="*/ 3708454 h 6858000"/>
              <a:gd name="connsiteX698" fmla="*/ 5913969 w 6569477"/>
              <a:gd name="connsiteY698" fmla="*/ 3735871 h 6858000"/>
              <a:gd name="connsiteX699" fmla="*/ 5913771 w 6569477"/>
              <a:gd name="connsiteY699" fmla="*/ 3738386 h 6858000"/>
              <a:gd name="connsiteX700" fmla="*/ 5919568 w 6569477"/>
              <a:gd name="connsiteY700" fmla="*/ 3702380 h 6858000"/>
              <a:gd name="connsiteX701" fmla="*/ 5920803 w 6569477"/>
              <a:gd name="connsiteY701" fmla="*/ 3653480 h 6858000"/>
              <a:gd name="connsiteX702" fmla="*/ 5935379 w 6569477"/>
              <a:gd name="connsiteY702" fmla="*/ 3617663 h 6858000"/>
              <a:gd name="connsiteX703" fmla="*/ 5927180 w 6569477"/>
              <a:gd name="connsiteY703" fmla="*/ 3573144 h 6858000"/>
              <a:gd name="connsiteX704" fmla="*/ 5936885 w 6569477"/>
              <a:gd name="connsiteY704" fmla="*/ 3495878 h 6858000"/>
              <a:gd name="connsiteX705" fmla="*/ 5937123 w 6569477"/>
              <a:gd name="connsiteY705" fmla="*/ 3422193 h 6858000"/>
              <a:gd name="connsiteX706" fmla="*/ 5949659 w 6569477"/>
              <a:gd name="connsiteY706" fmla="*/ 3415287 h 6858000"/>
              <a:gd name="connsiteX707" fmla="*/ 5948577 w 6569477"/>
              <a:gd name="connsiteY707" fmla="*/ 3308820 h 6858000"/>
              <a:gd name="connsiteX708" fmla="*/ 5940173 w 6569477"/>
              <a:gd name="connsiteY708" fmla="*/ 3227623 h 6858000"/>
              <a:gd name="connsiteX709" fmla="*/ 5936112 w 6569477"/>
              <a:gd name="connsiteY709" fmla="*/ 3227623 h 6858000"/>
              <a:gd name="connsiteX710" fmla="*/ 5934113 w 6569477"/>
              <a:gd name="connsiteY710" fmla="*/ 3216005 h 6858000"/>
              <a:gd name="connsiteX711" fmla="*/ 5933300 w 6569477"/>
              <a:gd name="connsiteY711" fmla="*/ 3217735 h 6858000"/>
              <a:gd name="connsiteX712" fmla="*/ 5925816 w 6569477"/>
              <a:gd name="connsiteY712" fmla="*/ 3220835 h 6858000"/>
              <a:gd name="connsiteX713" fmla="*/ 5922789 w 6569477"/>
              <a:gd name="connsiteY713" fmla="*/ 3182917 h 6858000"/>
              <a:gd name="connsiteX714" fmla="*/ 5925668 w 6569477"/>
              <a:gd name="connsiteY714" fmla="*/ 3166923 h 6858000"/>
              <a:gd name="connsiteX715" fmla="*/ 5922799 w 6569477"/>
              <a:gd name="connsiteY715" fmla="*/ 3150253 h 6858000"/>
              <a:gd name="connsiteX716" fmla="*/ 6470079 w 6569477"/>
              <a:gd name="connsiteY716" fmla="*/ 2971783 h 6858000"/>
              <a:gd name="connsiteX717" fmla="*/ 6459848 w 6569477"/>
              <a:gd name="connsiteY717" fmla="*/ 2985189 h 6858000"/>
              <a:gd name="connsiteX718" fmla="*/ 6446665 w 6569477"/>
              <a:gd name="connsiteY718" fmla="*/ 2989730 h 6858000"/>
              <a:gd name="connsiteX719" fmla="*/ 6447438 w 6569477"/>
              <a:gd name="connsiteY719" fmla="*/ 2994236 h 6858000"/>
              <a:gd name="connsiteX720" fmla="*/ 6440386 w 6569477"/>
              <a:gd name="connsiteY720" fmla="*/ 3018174 h 6858000"/>
              <a:gd name="connsiteX721" fmla="*/ 6450805 w 6569477"/>
              <a:gd name="connsiteY721" fmla="*/ 3087293 h 6858000"/>
              <a:gd name="connsiteX722" fmla="*/ 6451373 w 6569477"/>
              <a:gd name="connsiteY722" fmla="*/ 3097752 h 6858000"/>
              <a:gd name="connsiteX723" fmla="*/ 6456557 w 6569477"/>
              <a:gd name="connsiteY723" fmla="*/ 3096583 h 6858000"/>
              <a:gd name="connsiteX724" fmla="*/ 6467490 w 6569477"/>
              <a:gd name="connsiteY724" fmla="*/ 3085383 h 6858000"/>
              <a:gd name="connsiteX725" fmla="*/ 6469775 w 6569477"/>
              <a:gd name="connsiteY725" fmla="*/ 3085600 h 6858000"/>
              <a:gd name="connsiteX726" fmla="*/ 6473655 w 6569477"/>
              <a:gd name="connsiteY726" fmla="*/ 3017169 h 6858000"/>
              <a:gd name="connsiteX727" fmla="*/ 6473968 w 6569477"/>
              <a:gd name="connsiteY727" fmla="*/ 2994029 h 6858000"/>
              <a:gd name="connsiteX728" fmla="*/ 5796128 w 6569477"/>
              <a:gd name="connsiteY728" fmla="*/ 2808658 h 6858000"/>
              <a:gd name="connsiteX729" fmla="*/ 5796854 w 6569477"/>
              <a:gd name="connsiteY729" fmla="*/ 2813211 h 6858000"/>
              <a:gd name="connsiteX730" fmla="*/ 5790016 w 6569477"/>
              <a:gd name="connsiteY730" fmla="*/ 2888065 h 6858000"/>
              <a:gd name="connsiteX731" fmla="*/ 5804143 w 6569477"/>
              <a:gd name="connsiteY731" fmla="*/ 3052612 h 6858000"/>
              <a:gd name="connsiteX732" fmla="*/ 5793054 w 6569477"/>
              <a:gd name="connsiteY732" fmla="*/ 3056806 h 6858000"/>
              <a:gd name="connsiteX733" fmla="*/ 5799363 w 6569477"/>
              <a:gd name="connsiteY733" fmla="*/ 3120348 h 6858000"/>
              <a:gd name="connsiteX734" fmla="*/ 5795489 w 6569477"/>
              <a:gd name="connsiteY734" fmla="*/ 3210561 h 6858000"/>
              <a:gd name="connsiteX735" fmla="*/ 5779922 w 6569477"/>
              <a:gd name="connsiteY735" fmla="*/ 3289984 h 6858000"/>
              <a:gd name="connsiteX736" fmla="*/ 5768230 w 6569477"/>
              <a:gd name="connsiteY736" fmla="*/ 3279192 h 6858000"/>
              <a:gd name="connsiteX737" fmla="*/ 5758672 w 6569477"/>
              <a:gd name="connsiteY737" fmla="*/ 3414663 h 6858000"/>
              <a:gd name="connsiteX738" fmla="*/ 5755841 w 6569477"/>
              <a:gd name="connsiteY738" fmla="*/ 3484197 h 6858000"/>
              <a:gd name="connsiteX739" fmla="*/ 5751250 w 6569477"/>
              <a:gd name="connsiteY739" fmla="*/ 3511578 h 6858000"/>
              <a:gd name="connsiteX740" fmla="*/ 5753689 w 6569477"/>
              <a:gd name="connsiteY740" fmla="*/ 3558722 h 6858000"/>
              <a:gd name="connsiteX741" fmla="*/ 5750526 w 6569477"/>
              <a:gd name="connsiteY741" fmla="*/ 3632535 h 6858000"/>
              <a:gd name="connsiteX742" fmla="*/ 5834884 w 6569477"/>
              <a:gd name="connsiteY742" fmla="*/ 3413208 h 6858000"/>
              <a:gd name="connsiteX743" fmla="*/ 5868624 w 6569477"/>
              <a:gd name="connsiteY743" fmla="*/ 3387901 h 6858000"/>
              <a:gd name="connsiteX744" fmla="*/ 5866517 w 6569477"/>
              <a:gd name="connsiteY744" fmla="*/ 3410045 h 6858000"/>
              <a:gd name="connsiteX745" fmla="*/ 5867131 w 6569477"/>
              <a:gd name="connsiteY745" fmla="*/ 3410229 h 6858000"/>
              <a:gd name="connsiteX746" fmla="*/ 5872246 w 6569477"/>
              <a:gd name="connsiteY746" fmla="*/ 3386637 h 6858000"/>
              <a:gd name="connsiteX747" fmla="*/ 5872535 w 6569477"/>
              <a:gd name="connsiteY747" fmla="*/ 3347224 h 6858000"/>
              <a:gd name="connsiteX748" fmla="*/ 5872815 w 6569477"/>
              <a:gd name="connsiteY748" fmla="*/ 3260906 h 6858000"/>
              <a:gd name="connsiteX749" fmla="*/ 5887499 w 6569477"/>
              <a:gd name="connsiteY749" fmla="*/ 3252816 h 6858000"/>
              <a:gd name="connsiteX750" fmla="*/ 5880163 w 6569477"/>
              <a:gd name="connsiteY750" fmla="*/ 3070525 h 6858000"/>
              <a:gd name="connsiteX751" fmla="*/ 5878087 w 6569477"/>
              <a:gd name="connsiteY751" fmla="*/ 3050101 h 6858000"/>
              <a:gd name="connsiteX752" fmla="*/ 5870867 w 6569477"/>
              <a:gd name="connsiteY752" fmla="*/ 3036635 h 6858000"/>
              <a:gd name="connsiteX753" fmla="*/ 5865140 w 6569477"/>
              <a:gd name="connsiteY753" fmla="*/ 3025482 h 6858000"/>
              <a:gd name="connsiteX754" fmla="*/ 5864600 w 6569477"/>
              <a:gd name="connsiteY754" fmla="*/ 3026174 h 6858000"/>
              <a:gd name="connsiteX755" fmla="*/ 5859570 w 6569477"/>
              <a:gd name="connsiteY755" fmla="*/ 3025027 h 6858000"/>
              <a:gd name="connsiteX756" fmla="*/ 5858588 w 6569477"/>
              <a:gd name="connsiteY756" fmla="*/ 3012722 h 6858000"/>
              <a:gd name="connsiteX757" fmla="*/ 5843319 w 6569477"/>
              <a:gd name="connsiteY757" fmla="*/ 2982990 h 6858000"/>
              <a:gd name="connsiteX758" fmla="*/ 5834884 w 6569477"/>
              <a:gd name="connsiteY758" fmla="*/ 3016734 h 6858000"/>
              <a:gd name="connsiteX759" fmla="*/ 5818012 w 6569477"/>
              <a:gd name="connsiteY759" fmla="*/ 2864891 h 6858000"/>
              <a:gd name="connsiteX760" fmla="*/ 5804304 w 6569477"/>
              <a:gd name="connsiteY760" fmla="*/ 2829962 h 6858000"/>
              <a:gd name="connsiteX761" fmla="*/ 6508420 w 6569477"/>
              <a:gd name="connsiteY761" fmla="*/ 2779156 h 6858000"/>
              <a:gd name="connsiteX762" fmla="*/ 6507136 w 6569477"/>
              <a:gd name="connsiteY762" fmla="*/ 2780799 h 6858000"/>
              <a:gd name="connsiteX763" fmla="*/ 6500134 w 6569477"/>
              <a:gd name="connsiteY763" fmla="*/ 2779246 h 6858000"/>
              <a:gd name="connsiteX764" fmla="*/ 6502399 w 6569477"/>
              <a:gd name="connsiteY764" fmla="*/ 2890359 h 6858000"/>
              <a:gd name="connsiteX765" fmla="*/ 6505686 w 6569477"/>
              <a:gd name="connsiteY765" fmla="*/ 2887611 h 6858000"/>
              <a:gd name="connsiteX766" fmla="*/ 6511866 w 6569477"/>
              <a:gd name="connsiteY766" fmla="*/ 2873422 h 6858000"/>
              <a:gd name="connsiteX767" fmla="*/ 6513497 w 6569477"/>
              <a:gd name="connsiteY767" fmla="*/ 2877577 h 6858000"/>
              <a:gd name="connsiteX768" fmla="*/ 6514565 w 6569477"/>
              <a:gd name="connsiteY768" fmla="*/ 2898237 h 6858000"/>
              <a:gd name="connsiteX769" fmla="*/ 6519875 w 6569477"/>
              <a:gd name="connsiteY769" fmla="*/ 2893798 h 6858000"/>
              <a:gd name="connsiteX770" fmla="*/ 6513497 w 6569477"/>
              <a:gd name="connsiteY770" fmla="*/ 2877577 h 6858000"/>
              <a:gd name="connsiteX771" fmla="*/ 5404661 w 6569477"/>
              <a:gd name="connsiteY771" fmla="*/ 2763661 h 6858000"/>
              <a:gd name="connsiteX772" fmla="*/ 5413098 w 6569477"/>
              <a:gd name="connsiteY772" fmla="*/ 2788968 h 6858000"/>
              <a:gd name="connsiteX773" fmla="*/ 5413098 w 6569477"/>
              <a:gd name="connsiteY773" fmla="*/ 2797406 h 6858000"/>
              <a:gd name="connsiteX774" fmla="*/ 5413098 w 6569477"/>
              <a:gd name="connsiteY774" fmla="*/ 2805841 h 6858000"/>
              <a:gd name="connsiteX775" fmla="*/ 5413098 w 6569477"/>
              <a:gd name="connsiteY775" fmla="*/ 2814276 h 6858000"/>
              <a:gd name="connsiteX776" fmla="*/ 5404662 w 6569477"/>
              <a:gd name="connsiteY776" fmla="*/ 2797406 h 6858000"/>
              <a:gd name="connsiteX777" fmla="*/ 6368014 w 6569477"/>
              <a:gd name="connsiteY777" fmla="*/ 2752114 h 6858000"/>
              <a:gd name="connsiteX778" fmla="*/ 6354550 w 6569477"/>
              <a:gd name="connsiteY778" fmla="*/ 2796770 h 6858000"/>
              <a:gd name="connsiteX779" fmla="*/ 6353593 w 6569477"/>
              <a:gd name="connsiteY779" fmla="*/ 2805446 h 6858000"/>
              <a:gd name="connsiteX780" fmla="*/ 6374570 w 6569477"/>
              <a:gd name="connsiteY780" fmla="*/ 2874671 h 6858000"/>
              <a:gd name="connsiteX781" fmla="*/ 6409578 w 6569477"/>
              <a:gd name="connsiteY781" fmla="*/ 3143175 h 6858000"/>
              <a:gd name="connsiteX782" fmla="*/ 6414888 w 6569477"/>
              <a:gd name="connsiteY782" fmla="*/ 3138739 h 6858000"/>
              <a:gd name="connsiteX783" fmla="*/ 6421068 w 6569477"/>
              <a:gd name="connsiteY783" fmla="*/ 3124551 h 6858000"/>
              <a:gd name="connsiteX784" fmla="*/ 6422700 w 6569477"/>
              <a:gd name="connsiteY784" fmla="*/ 3128706 h 6858000"/>
              <a:gd name="connsiteX785" fmla="*/ 6423768 w 6569477"/>
              <a:gd name="connsiteY785" fmla="*/ 3149362 h 6858000"/>
              <a:gd name="connsiteX786" fmla="*/ 6429077 w 6569477"/>
              <a:gd name="connsiteY786" fmla="*/ 3144926 h 6858000"/>
              <a:gd name="connsiteX787" fmla="*/ 6422700 w 6569477"/>
              <a:gd name="connsiteY787" fmla="*/ 3128706 h 6858000"/>
              <a:gd name="connsiteX788" fmla="*/ 6417015 w 6569477"/>
              <a:gd name="connsiteY788" fmla="*/ 3018534 h 6858000"/>
              <a:gd name="connsiteX789" fmla="*/ 6414015 w 6569477"/>
              <a:gd name="connsiteY789" fmla="*/ 2972866 h 6858000"/>
              <a:gd name="connsiteX790" fmla="*/ 6406544 w 6569477"/>
              <a:gd name="connsiteY790" fmla="*/ 2951752 h 6858000"/>
              <a:gd name="connsiteX791" fmla="*/ 6389030 w 6569477"/>
              <a:gd name="connsiteY791" fmla="*/ 2804652 h 6858000"/>
              <a:gd name="connsiteX792" fmla="*/ 6368014 w 6569477"/>
              <a:gd name="connsiteY792" fmla="*/ 2752114 h 6858000"/>
              <a:gd name="connsiteX793" fmla="*/ 6478241 w 6569477"/>
              <a:gd name="connsiteY793" fmla="*/ 2723750 h 6858000"/>
              <a:gd name="connsiteX794" fmla="*/ 6481412 w 6569477"/>
              <a:gd name="connsiteY794" fmla="*/ 2772854 h 6858000"/>
              <a:gd name="connsiteX795" fmla="*/ 6481359 w 6569477"/>
              <a:gd name="connsiteY795" fmla="*/ 2778262 h 6858000"/>
              <a:gd name="connsiteX796" fmla="*/ 6492255 w 6569477"/>
              <a:gd name="connsiteY796" fmla="*/ 2843453 h 6858000"/>
              <a:gd name="connsiteX797" fmla="*/ 6492103 w 6569477"/>
              <a:gd name="connsiteY797" fmla="*/ 2836567 h 6858000"/>
              <a:gd name="connsiteX798" fmla="*/ 6487688 w 6569477"/>
              <a:gd name="connsiteY798" fmla="*/ 2751180 h 6858000"/>
              <a:gd name="connsiteX799" fmla="*/ 6471948 w 6569477"/>
              <a:gd name="connsiteY799" fmla="*/ 2602764 h 6858000"/>
              <a:gd name="connsiteX800" fmla="*/ 6470476 w 6569477"/>
              <a:gd name="connsiteY800" fmla="*/ 2603507 h 6858000"/>
              <a:gd name="connsiteX801" fmla="*/ 6474714 w 6569477"/>
              <a:gd name="connsiteY801" fmla="*/ 2669154 h 6858000"/>
              <a:gd name="connsiteX802" fmla="*/ 6474578 w 6569477"/>
              <a:gd name="connsiteY802" fmla="*/ 2659237 h 6858000"/>
              <a:gd name="connsiteX803" fmla="*/ 6476460 w 6569477"/>
              <a:gd name="connsiteY803" fmla="*/ 2609956 h 6858000"/>
              <a:gd name="connsiteX804" fmla="*/ 6471948 w 6569477"/>
              <a:gd name="connsiteY804" fmla="*/ 2602764 h 6858000"/>
              <a:gd name="connsiteX805" fmla="*/ 6458450 w 6569477"/>
              <a:gd name="connsiteY805" fmla="*/ 2239645 h 6858000"/>
              <a:gd name="connsiteX806" fmla="*/ 6450161 w 6569477"/>
              <a:gd name="connsiteY806" fmla="*/ 2257976 h 6858000"/>
              <a:gd name="connsiteX807" fmla="*/ 6433952 w 6569477"/>
              <a:gd name="connsiteY807" fmla="*/ 2243260 h 6858000"/>
              <a:gd name="connsiteX808" fmla="*/ 6419984 w 6569477"/>
              <a:gd name="connsiteY808" fmla="*/ 2274915 h 6858000"/>
              <a:gd name="connsiteX809" fmla="*/ 6412070 w 6569477"/>
              <a:gd name="connsiteY809" fmla="*/ 2253880 h 6858000"/>
              <a:gd name="connsiteX810" fmla="*/ 6438066 w 6569477"/>
              <a:gd name="connsiteY810" fmla="*/ 2377354 h 6858000"/>
              <a:gd name="connsiteX811" fmla="*/ 6458698 w 6569477"/>
              <a:gd name="connsiteY811" fmla="*/ 2510576 h 6858000"/>
              <a:gd name="connsiteX812" fmla="*/ 6465170 w 6569477"/>
              <a:gd name="connsiteY812" fmla="*/ 2512554 h 6858000"/>
              <a:gd name="connsiteX813" fmla="*/ 6466949 w 6569477"/>
              <a:gd name="connsiteY813" fmla="*/ 2477172 h 6858000"/>
              <a:gd name="connsiteX814" fmla="*/ 6512779 w 6569477"/>
              <a:gd name="connsiteY814" fmla="*/ 2527655 h 6858000"/>
              <a:gd name="connsiteX815" fmla="*/ 6482025 w 6569477"/>
              <a:gd name="connsiteY815" fmla="*/ 2340112 h 6858000"/>
              <a:gd name="connsiteX816" fmla="*/ 6479231 w 6569477"/>
              <a:gd name="connsiteY816" fmla="*/ 2346442 h 6858000"/>
              <a:gd name="connsiteX817" fmla="*/ 6476437 w 6569477"/>
              <a:gd name="connsiteY817" fmla="*/ 2352774 h 6858000"/>
              <a:gd name="connsiteX818" fmla="*/ 6472897 w 6569477"/>
              <a:gd name="connsiteY818" fmla="*/ 2343650 h 6858000"/>
              <a:gd name="connsiteX819" fmla="*/ 6472151 w 6569477"/>
              <a:gd name="connsiteY819" fmla="*/ 2328192 h 6858000"/>
              <a:gd name="connsiteX820" fmla="*/ 6469356 w 6569477"/>
              <a:gd name="connsiteY820" fmla="*/ 2334523 h 6858000"/>
              <a:gd name="connsiteX821" fmla="*/ 6467117 w 6569477"/>
              <a:gd name="connsiteY821" fmla="*/ 2288151 h 6858000"/>
              <a:gd name="connsiteX822" fmla="*/ 6460782 w 6569477"/>
              <a:gd name="connsiteY822" fmla="*/ 2285355 h 6858000"/>
              <a:gd name="connsiteX823" fmla="*/ 6457242 w 6569477"/>
              <a:gd name="connsiteY823" fmla="*/ 2276229 h 6858000"/>
              <a:gd name="connsiteX824" fmla="*/ 6460035 w 6569477"/>
              <a:gd name="connsiteY824" fmla="*/ 2269898 h 6858000"/>
              <a:gd name="connsiteX825" fmla="*/ 6462830 w 6569477"/>
              <a:gd name="connsiteY825" fmla="*/ 2263567 h 6858000"/>
              <a:gd name="connsiteX826" fmla="*/ 6466369 w 6569477"/>
              <a:gd name="connsiteY826" fmla="*/ 2272693 h 6858000"/>
              <a:gd name="connsiteX827" fmla="*/ 6469164 w 6569477"/>
              <a:gd name="connsiteY827" fmla="*/ 2266362 h 6858000"/>
              <a:gd name="connsiteX828" fmla="*/ 6461975 w 6569477"/>
              <a:gd name="connsiteY828" fmla="*/ 2240852 h 6858000"/>
              <a:gd name="connsiteX829" fmla="*/ 6458450 w 6569477"/>
              <a:gd name="connsiteY829" fmla="*/ 2239645 h 6858000"/>
              <a:gd name="connsiteX830" fmla="*/ 6119324 w 6569477"/>
              <a:gd name="connsiteY830" fmla="*/ 1470230 h 6858000"/>
              <a:gd name="connsiteX831" fmla="*/ 6182372 w 6569477"/>
              <a:gd name="connsiteY831" fmla="*/ 1708395 h 6858000"/>
              <a:gd name="connsiteX832" fmla="*/ 6213896 w 6569477"/>
              <a:gd name="connsiteY832" fmla="*/ 1718901 h 6858000"/>
              <a:gd name="connsiteX833" fmla="*/ 6230856 w 6569477"/>
              <a:gd name="connsiteY833" fmla="*/ 1709003 h 6858000"/>
              <a:gd name="connsiteX834" fmla="*/ 6226890 w 6569477"/>
              <a:gd name="connsiteY834" fmla="*/ 1691895 h 6858000"/>
              <a:gd name="connsiteX835" fmla="*/ 6185731 w 6569477"/>
              <a:gd name="connsiteY835" fmla="*/ 1576670 h 6858000"/>
              <a:gd name="connsiteX836" fmla="*/ 6173508 w 6569477"/>
              <a:gd name="connsiteY836" fmla="*/ 1521886 h 6858000"/>
              <a:gd name="connsiteX837" fmla="*/ 6172469 w 6569477"/>
              <a:gd name="connsiteY837" fmla="*/ 1515742 h 6858000"/>
              <a:gd name="connsiteX838" fmla="*/ 6170551 w 6569477"/>
              <a:gd name="connsiteY838" fmla="*/ 1514447 h 6858000"/>
              <a:gd name="connsiteX839" fmla="*/ 6119324 w 6569477"/>
              <a:gd name="connsiteY839" fmla="*/ 1470230 h 6858000"/>
              <a:gd name="connsiteX840" fmla="*/ 6220785 w 6569477"/>
              <a:gd name="connsiteY840" fmla="*/ 1467284 h 6858000"/>
              <a:gd name="connsiteX841" fmla="*/ 6224419 w 6569477"/>
              <a:gd name="connsiteY841" fmla="*/ 1484860 h 6858000"/>
              <a:gd name="connsiteX842" fmla="*/ 6221902 w 6569477"/>
              <a:gd name="connsiteY842" fmla="*/ 1506545 h 6858000"/>
              <a:gd name="connsiteX843" fmla="*/ 6228674 w 6569477"/>
              <a:gd name="connsiteY843" fmla="*/ 1507988 h 6858000"/>
              <a:gd name="connsiteX844" fmla="*/ 6234004 w 6569477"/>
              <a:gd name="connsiteY844" fmla="*/ 1516199 h 6858000"/>
              <a:gd name="connsiteX845" fmla="*/ 6229680 w 6569477"/>
              <a:gd name="connsiteY845" fmla="*/ 1536503 h 6858000"/>
              <a:gd name="connsiteX846" fmla="*/ 6224350 w 6569477"/>
              <a:gd name="connsiteY846" fmla="*/ 1528292 h 6858000"/>
              <a:gd name="connsiteX847" fmla="*/ 6223684 w 6569477"/>
              <a:gd name="connsiteY847" fmla="*/ 1527266 h 6858000"/>
              <a:gd name="connsiteX848" fmla="*/ 6220817 w 6569477"/>
              <a:gd name="connsiteY848" fmla="*/ 1522851 h 6858000"/>
              <a:gd name="connsiteX849" fmla="*/ 6221874 w 6569477"/>
              <a:gd name="connsiteY849" fmla="*/ 1531073 h 6858000"/>
              <a:gd name="connsiteX850" fmla="*/ 6242353 w 6569477"/>
              <a:gd name="connsiteY850" fmla="*/ 1609953 h 6858000"/>
              <a:gd name="connsiteX851" fmla="*/ 6223042 w 6569477"/>
              <a:gd name="connsiteY851" fmla="*/ 1634143 h 6858000"/>
              <a:gd name="connsiteX852" fmla="*/ 6239473 w 6569477"/>
              <a:gd name="connsiteY852" fmla="*/ 1705560 h 6858000"/>
              <a:gd name="connsiteX853" fmla="*/ 6250673 w 6569477"/>
              <a:gd name="connsiteY853" fmla="*/ 1702375 h 6858000"/>
              <a:gd name="connsiteX854" fmla="*/ 6297961 w 6569477"/>
              <a:gd name="connsiteY854" fmla="*/ 1764435 h 6858000"/>
              <a:gd name="connsiteX855" fmla="*/ 6373267 w 6569477"/>
              <a:gd name="connsiteY855" fmla="*/ 2069581 h 6858000"/>
              <a:gd name="connsiteX856" fmla="*/ 6384393 w 6569477"/>
              <a:gd name="connsiteY856" fmla="*/ 2122429 h 6858000"/>
              <a:gd name="connsiteX857" fmla="*/ 6393144 w 6569477"/>
              <a:gd name="connsiteY857" fmla="*/ 2124321 h 6858000"/>
              <a:gd name="connsiteX858" fmla="*/ 6418298 w 6569477"/>
              <a:gd name="connsiteY858" fmla="*/ 2175842 h 6858000"/>
              <a:gd name="connsiteX859" fmla="*/ 6419599 w 6569477"/>
              <a:gd name="connsiteY859" fmla="*/ 2138595 h 6858000"/>
              <a:gd name="connsiteX860" fmla="*/ 6401898 w 6569477"/>
              <a:gd name="connsiteY860" fmla="*/ 2092964 h 6858000"/>
              <a:gd name="connsiteX861" fmla="*/ 6319338 w 6569477"/>
              <a:gd name="connsiteY861" fmla="*/ 1731284 h 6858000"/>
              <a:gd name="connsiteX862" fmla="*/ 6294555 w 6569477"/>
              <a:gd name="connsiteY862" fmla="*/ 1667400 h 6858000"/>
              <a:gd name="connsiteX863" fmla="*/ 6274614 w 6569477"/>
              <a:gd name="connsiteY863" fmla="*/ 1575398 h 6858000"/>
              <a:gd name="connsiteX864" fmla="*/ 6261945 w 6569477"/>
              <a:gd name="connsiteY864" fmla="*/ 1569807 h 6858000"/>
              <a:gd name="connsiteX865" fmla="*/ 6227264 w 6569477"/>
              <a:gd name="connsiteY865" fmla="*/ 1485482 h 6858000"/>
              <a:gd name="connsiteX866" fmla="*/ 6163232 w 6569477"/>
              <a:gd name="connsiteY866" fmla="*/ 1291657 h 6858000"/>
              <a:gd name="connsiteX867" fmla="*/ 6169423 w 6569477"/>
              <a:gd name="connsiteY867" fmla="*/ 1308672 h 6858000"/>
              <a:gd name="connsiteX868" fmla="*/ 6164862 w 6569477"/>
              <a:gd name="connsiteY868" fmla="*/ 1292485 h 6858000"/>
              <a:gd name="connsiteX869" fmla="*/ 4999747 w 6569477"/>
              <a:gd name="connsiteY869" fmla="*/ 1084964 h 6858000"/>
              <a:gd name="connsiteX870" fmla="*/ 5004170 w 6569477"/>
              <a:gd name="connsiteY870" fmla="*/ 1092826 h 6858000"/>
              <a:gd name="connsiteX871" fmla="*/ 5000801 w 6569477"/>
              <a:gd name="connsiteY871" fmla="*/ 1092344 h 6858000"/>
              <a:gd name="connsiteX872" fmla="*/ 4999747 w 6569477"/>
              <a:gd name="connsiteY872" fmla="*/ 1084964 h 6858000"/>
              <a:gd name="connsiteX873" fmla="*/ 4933923 w 6569477"/>
              <a:gd name="connsiteY873" fmla="*/ 1003153 h 6858000"/>
              <a:gd name="connsiteX874" fmla="*/ 4947450 w 6569477"/>
              <a:gd name="connsiteY874" fmla="*/ 1028780 h 6858000"/>
              <a:gd name="connsiteX875" fmla="*/ 4940697 w 6569477"/>
              <a:gd name="connsiteY875" fmla="*/ 1009043 h 6858000"/>
              <a:gd name="connsiteX876" fmla="*/ 4932262 w 6569477"/>
              <a:gd name="connsiteY876" fmla="*/ 644497 h 6858000"/>
              <a:gd name="connsiteX877" fmla="*/ 4940697 w 6569477"/>
              <a:gd name="connsiteY877" fmla="*/ 654745 h 6858000"/>
              <a:gd name="connsiteX878" fmla="*/ 4932262 w 6569477"/>
              <a:gd name="connsiteY878" fmla="*/ 646309 h 6858000"/>
              <a:gd name="connsiteX879" fmla="*/ 5581482 w 6569477"/>
              <a:gd name="connsiteY879" fmla="*/ 244629 h 6858000"/>
              <a:gd name="connsiteX880" fmla="*/ 5577991 w 6569477"/>
              <a:gd name="connsiteY880" fmla="*/ 250629 h 6858000"/>
              <a:gd name="connsiteX881" fmla="*/ 5577495 w 6569477"/>
              <a:gd name="connsiteY881" fmla="*/ 252297 h 6858000"/>
              <a:gd name="connsiteX882" fmla="*/ 5647778 w 6569477"/>
              <a:gd name="connsiteY882" fmla="*/ 373537 h 6858000"/>
              <a:gd name="connsiteX883" fmla="*/ 5709512 w 6569477"/>
              <a:gd name="connsiteY883" fmla="*/ 510569 h 6858000"/>
              <a:gd name="connsiteX884" fmla="*/ 5951197 w 6569477"/>
              <a:gd name="connsiteY884" fmla="*/ 1025425 h 6858000"/>
              <a:gd name="connsiteX885" fmla="*/ 5942878 w 6569477"/>
              <a:gd name="connsiteY885" fmla="*/ 913784 h 6858000"/>
              <a:gd name="connsiteX886" fmla="*/ 5930115 w 6569477"/>
              <a:gd name="connsiteY886" fmla="*/ 859785 h 6858000"/>
              <a:gd name="connsiteX887" fmla="*/ 5902782 w 6569477"/>
              <a:gd name="connsiteY887" fmla="*/ 807112 h 6858000"/>
              <a:gd name="connsiteX888" fmla="*/ 5831966 w 6569477"/>
              <a:gd name="connsiteY888" fmla="*/ 645218 h 6858000"/>
              <a:gd name="connsiteX889" fmla="*/ 5794655 w 6569477"/>
              <a:gd name="connsiteY889" fmla="*/ 587744 h 6858000"/>
              <a:gd name="connsiteX890" fmla="*/ 5756339 w 6569477"/>
              <a:gd name="connsiteY890" fmla="*/ 501756 h 6858000"/>
              <a:gd name="connsiteX891" fmla="*/ 5742795 w 6569477"/>
              <a:gd name="connsiteY891" fmla="*/ 498872 h 6858000"/>
              <a:gd name="connsiteX892" fmla="*/ 5657513 w 6569477"/>
              <a:gd name="connsiteY892" fmla="*/ 367504 h 6858000"/>
              <a:gd name="connsiteX893" fmla="*/ 5591104 w 6569477"/>
              <a:gd name="connsiteY893" fmla="*/ 247231 h 6858000"/>
              <a:gd name="connsiteX894" fmla="*/ 5581482 w 6569477"/>
              <a:gd name="connsiteY894" fmla="*/ 244629 h 6858000"/>
              <a:gd name="connsiteX895" fmla="*/ 4684964 w 6569477"/>
              <a:gd name="connsiteY895" fmla="*/ 0 h 6858000"/>
              <a:gd name="connsiteX896" fmla="*/ 5380578 w 6569477"/>
              <a:gd name="connsiteY896" fmla="*/ 0 h 6858000"/>
              <a:gd name="connsiteX897" fmla="*/ 5478611 w 6569477"/>
              <a:gd name="connsiteY897" fmla="*/ 117479 h 6858000"/>
              <a:gd name="connsiteX898" fmla="*/ 5500013 w 6569477"/>
              <a:gd name="connsiteY898" fmla="*/ 146283 h 6858000"/>
              <a:gd name="connsiteX899" fmla="*/ 5500055 w 6569477"/>
              <a:gd name="connsiteY899" fmla="*/ 142937 h 6858000"/>
              <a:gd name="connsiteX900" fmla="*/ 5534919 w 6569477"/>
              <a:gd name="connsiteY900" fmla="*/ 178662 h 6858000"/>
              <a:gd name="connsiteX901" fmla="*/ 5448194 w 6569477"/>
              <a:gd name="connsiteY901" fmla="*/ 54062 h 6858000"/>
              <a:gd name="connsiteX902" fmla="*/ 5412460 w 6569477"/>
              <a:gd name="connsiteY902" fmla="*/ 0 h 6858000"/>
              <a:gd name="connsiteX903" fmla="*/ 5476134 w 6569477"/>
              <a:gd name="connsiteY903" fmla="*/ 0 h 6858000"/>
              <a:gd name="connsiteX904" fmla="*/ 5485373 w 6569477"/>
              <a:gd name="connsiteY904" fmla="*/ 12455 h 6858000"/>
              <a:gd name="connsiteX905" fmla="*/ 5571665 w 6569477"/>
              <a:gd name="connsiteY905" fmla="*/ 130771 h 6858000"/>
              <a:gd name="connsiteX906" fmla="*/ 5619902 w 6569477"/>
              <a:gd name="connsiteY906" fmla="*/ 208686 h 6858000"/>
              <a:gd name="connsiteX907" fmla="*/ 5662149 w 6569477"/>
              <a:gd name="connsiteY907" fmla="*/ 253738 h 6858000"/>
              <a:gd name="connsiteX908" fmla="*/ 5686327 w 6569477"/>
              <a:gd name="connsiteY908" fmla="*/ 295355 h 6858000"/>
              <a:gd name="connsiteX909" fmla="*/ 5686913 w 6569477"/>
              <a:gd name="connsiteY909" fmla="*/ 295939 h 6858000"/>
              <a:gd name="connsiteX910" fmla="*/ 5696157 w 6569477"/>
              <a:gd name="connsiteY910" fmla="*/ 311903 h 6858000"/>
              <a:gd name="connsiteX911" fmla="*/ 5731531 w 6569477"/>
              <a:gd name="connsiteY911" fmla="*/ 366614 h 6858000"/>
              <a:gd name="connsiteX912" fmla="*/ 5812509 w 6569477"/>
              <a:gd name="connsiteY912" fmla="*/ 478933 h 6858000"/>
              <a:gd name="connsiteX913" fmla="*/ 5815302 w 6569477"/>
              <a:gd name="connsiteY913" fmla="*/ 472602 h 6858000"/>
              <a:gd name="connsiteX914" fmla="*/ 5814555 w 6569477"/>
              <a:gd name="connsiteY914" fmla="*/ 457145 h 6858000"/>
              <a:gd name="connsiteX915" fmla="*/ 5817860 w 6569477"/>
              <a:gd name="connsiteY915" fmla="*/ 460147 h 6858000"/>
              <a:gd name="connsiteX916" fmla="*/ 5827972 w 6569477"/>
              <a:gd name="connsiteY916" fmla="*/ 478193 h 6858000"/>
              <a:gd name="connsiteX917" fmla="*/ 5830766 w 6569477"/>
              <a:gd name="connsiteY917" fmla="*/ 471862 h 6858000"/>
              <a:gd name="connsiteX918" fmla="*/ 5817860 w 6569477"/>
              <a:gd name="connsiteY918" fmla="*/ 460147 h 6858000"/>
              <a:gd name="connsiteX919" fmla="*/ 5763946 w 6569477"/>
              <a:gd name="connsiteY919" fmla="*/ 363899 h 6858000"/>
              <a:gd name="connsiteX920" fmla="*/ 5712077 w 6569477"/>
              <a:gd name="connsiteY920" fmla="*/ 260643 h 6858000"/>
              <a:gd name="connsiteX921" fmla="*/ 5647795 w 6569477"/>
              <a:gd name="connsiteY921" fmla="*/ 149075 h 6858000"/>
              <a:gd name="connsiteX922" fmla="*/ 5750084 w 6569477"/>
              <a:gd name="connsiteY922" fmla="*/ 277415 h 6858000"/>
              <a:gd name="connsiteX923" fmla="*/ 5737415 w 6569477"/>
              <a:gd name="connsiteY923" fmla="*/ 271824 h 6858000"/>
              <a:gd name="connsiteX924" fmla="*/ 5780454 w 6569477"/>
              <a:gd name="connsiteY924" fmla="*/ 328637 h 6858000"/>
              <a:gd name="connsiteX925" fmla="*/ 5784739 w 6569477"/>
              <a:gd name="connsiteY925" fmla="*/ 353221 h 6858000"/>
              <a:gd name="connsiteX926" fmla="*/ 5865230 w 6569477"/>
              <a:gd name="connsiteY926" fmla="*/ 479507 h 6858000"/>
              <a:gd name="connsiteX927" fmla="*/ 5891313 w 6569477"/>
              <a:gd name="connsiteY927" fmla="*/ 506145 h 6858000"/>
              <a:gd name="connsiteX928" fmla="*/ 6056025 w 6569477"/>
              <a:gd name="connsiteY928" fmla="*/ 836005 h 6858000"/>
              <a:gd name="connsiteX929" fmla="*/ 6104098 w 6569477"/>
              <a:gd name="connsiteY929" fmla="*/ 932857 h 6858000"/>
              <a:gd name="connsiteX930" fmla="*/ 6138008 w 6569477"/>
              <a:gd name="connsiteY930" fmla="*/ 993205 h 6858000"/>
              <a:gd name="connsiteX931" fmla="*/ 6123293 w 6569477"/>
              <a:gd name="connsiteY931" fmla="*/ 1009405 h 6858000"/>
              <a:gd name="connsiteX932" fmla="*/ 6012986 w 6569477"/>
              <a:gd name="connsiteY932" fmla="*/ 779192 h 6858000"/>
              <a:gd name="connsiteX933" fmla="*/ 6006652 w 6569477"/>
              <a:gd name="connsiteY933" fmla="*/ 776396 h 6858000"/>
              <a:gd name="connsiteX934" fmla="*/ 6010193 w 6569477"/>
              <a:gd name="connsiteY934" fmla="*/ 785523 h 6858000"/>
              <a:gd name="connsiteX935" fmla="*/ 6014480 w 6569477"/>
              <a:gd name="connsiteY935" fmla="*/ 810107 h 6858000"/>
              <a:gd name="connsiteX936" fmla="*/ 6004788 w 6569477"/>
              <a:gd name="connsiteY936" fmla="*/ 798404 h 6858000"/>
              <a:gd name="connsiteX937" fmla="*/ 6001064 w 6569477"/>
              <a:gd name="connsiteY937" fmla="*/ 789058 h 6858000"/>
              <a:gd name="connsiteX938" fmla="*/ 6004605 w 6569477"/>
              <a:gd name="connsiteY938" fmla="*/ 798185 h 6858000"/>
              <a:gd name="connsiteX939" fmla="*/ 6004788 w 6569477"/>
              <a:gd name="connsiteY939" fmla="*/ 798404 h 6858000"/>
              <a:gd name="connsiteX940" fmla="*/ 6051771 w 6569477"/>
              <a:gd name="connsiteY940" fmla="*/ 916385 h 6858000"/>
              <a:gd name="connsiteX941" fmla="*/ 6109323 w 6569477"/>
              <a:gd name="connsiteY941" fmla="*/ 1041059 h 6858000"/>
              <a:gd name="connsiteX942" fmla="*/ 6218330 w 6569477"/>
              <a:gd name="connsiteY942" fmla="*/ 1308516 h 6858000"/>
              <a:gd name="connsiteX943" fmla="*/ 6248699 w 6569477"/>
              <a:gd name="connsiteY943" fmla="*/ 1359737 h 6858000"/>
              <a:gd name="connsiteX944" fmla="*/ 6317460 w 6569477"/>
              <a:gd name="connsiteY944" fmla="*/ 1564049 h 6858000"/>
              <a:gd name="connsiteX945" fmla="*/ 6327364 w 6569477"/>
              <a:gd name="connsiteY945" fmla="*/ 1565758 h 6858000"/>
              <a:gd name="connsiteX946" fmla="*/ 6405224 w 6569477"/>
              <a:gd name="connsiteY946" fmla="*/ 1840478 h 6858000"/>
              <a:gd name="connsiteX947" fmla="*/ 6402944 w 6569477"/>
              <a:gd name="connsiteY947" fmla="*/ 1841928 h 6858000"/>
              <a:gd name="connsiteX948" fmla="*/ 6401876 w 6569477"/>
              <a:gd name="connsiteY948" fmla="*/ 1835782 h 6858000"/>
              <a:gd name="connsiteX949" fmla="*/ 6399693 w 6569477"/>
              <a:gd name="connsiteY949" fmla="*/ 1834088 h 6858000"/>
              <a:gd name="connsiteX950" fmla="*/ 6398335 w 6569477"/>
              <a:gd name="connsiteY950" fmla="*/ 1826656 h 6858000"/>
              <a:gd name="connsiteX951" fmla="*/ 6399057 w 6569477"/>
              <a:gd name="connsiteY951" fmla="*/ 1833594 h 6858000"/>
              <a:gd name="connsiteX952" fmla="*/ 6399693 w 6569477"/>
              <a:gd name="connsiteY952" fmla="*/ 1834088 h 6858000"/>
              <a:gd name="connsiteX953" fmla="*/ 6403601 w 6569477"/>
              <a:gd name="connsiteY953" fmla="*/ 1855454 h 6858000"/>
              <a:gd name="connsiteX954" fmla="*/ 6404114 w 6569477"/>
              <a:gd name="connsiteY954" fmla="*/ 1882153 h 6858000"/>
              <a:gd name="connsiteX955" fmla="*/ 6473067 w 6569477"/>
              <a:gd name="connsiteY955" fmla="*/ 2154626 h 6858000"/>
              <a:gd name="connsiteX956" fmla="*/ 6483134 w 6569477"/>
              <a:gd name="connsiteY956" fmla="*/ 2234707 h 6858000"/>
              <a:gd name="connsiteX957" fmla="*/ 6520415 w 6569477"/>
              <a:gd name="connsiteY957" fmla="*/ 2493203 h 6858000"/>
              <a:gd name="connsiteX958" fmla="*/ 6531980 w 6569477"/>
              <a:gd name="connsiteY958" fmla="*/ 2633394 h 6858000"/>
              <a:gd name="connsiteX959" fmla="*/ 6527593 w 6569477"/>
              <a:gd name="connsiteY959" fmla="*/ 2646575 h 6858000"/>
              <a:gd name="connsiteX960" fmla="*/ 6529126 w 6569477"/>
              <a:gd name="connsiteY960" fmla="*/ 2655889 h 6858000"/>
              <a:gd name="connsiteX961" fmla="*/ 6530629 w 6569477"/>
              <a:gd name="connsiteY961" fmla="*/ 2656552 h 6858000"/>
              <a:gd name="connsiteX962" fmla="*/ 6531421 w 6569477"/>
              <a:gd name="connsiteY962" fmla="*/ 2656903 h 6858000"/>
              <a:gd name="connsiteX963" fmla="*/ 6534962 w 6569477"/>
              <a:gd name="connsiteY963" fmla="*/ 2666028 h 6858000"/>
              <a:gd name="connsiteX964" fmla="*/ 6531926 w 6569477"/>
              <a:gd name="connsiteY964" fmla="*/ 2672908 h 6858000"/>
              <a:gd name="connsiteX965" fmla="*/ 6533706 w 6569477"/>
              <a:gd name="connsiteY965" fmla="*/ 2683731 h 6858000"/>
              <a:gd name="connsiteX966" fmla="*/ 6528462 w 6569477"/>
              <a:gd name="connsiteY966" fmla="*/ 2680756 h 6858000"/>
              <a:gd name="connsiteX967" fmla="*/ 6526580 w 6569477"/>
              <a:gd name="connsiteY967" fmla="*/ 2685022 h 6858000"/>
              <a:gd name="connsiteX968" fmla="*/ 6526136 w 6569477"/>
              <a:gd name="connsiteY968" fmla="*/ 2683881 h 6858000"/>
              <a:gd name="connsiteX969" fmla="*/ 6524812 w 6569477"/>
              <a:gd name="connsiteY969" fmla="*/ 2680466 h 6858000"/>
              <a:gd name="connsiteX970" fmla="*/ 6524804 w 6569477"/>
              <a:gd name="connsiteY970" fmla="*/ 2684545 h 6858000"/>
              <a:gd name="connsiteX971" fmla="*/ 6538236 w 6569477"/>
              <a:gd name="connsiteY971" fmla="*/ 2743109 h 6858000"/>
              <a:gd name="connsiteX972" fmla="*/ 6531185 w 6569477"/>
              <a:gd name="connsiteY972" fmla="*/ 2767044 h 6858000"/>
              <a:gd name="connsiteX973" fmla="*/ 6547385 w 6569477"/>
              <a:gd name="connsiteY973" fmla="*/ 2915923 h 6858000"/>
              <a:gd name="connsiteX974" fmla="*/ 6558964 w 6569477"/>
              <a:gd name="connsiteY974" fmla="*/ 2951360 h 6858000"/>
              <a:gd name="connsiteX975" fmla="*/ 6560463 w 6569477"/>
              <a:gd name="connsiteY975" fmla="*/ 3320054 h 6858000"/>
              <a:gd name="connsiteX976" fmla="*/ 6560643 w 6569477"/>
              <a:gd name="connsiteY976" fmla="*/ 3428182 h 6858000"/>
              <a:gd name="connsiteX977" fmla="*/ 6564303 w 6569477"/>
              <a:gd name="connsiteY977" fmla="*/ 3497307 h 6858000"/>
              <a:gd name="connsiteX978" fmla="*/ 6543934 w 6569477"/>
              <a:gd name="connsiteY978" fmla="*/ 3505308 h 6858000"/>
              <a:gd name="connsiteX979" fmla="*/ 6547053 w 6569477"/>
              <a:gd name="connsiteY979" fmla="*/ 3250053 h 6858000"/>
              <a:gd name="connsiteX980" fmla="*/ 6542614 w 6569477"/>
              <a:gd name="connsiteY980" fmla="*/ 3244740 h 6858000"/>
              <a:gd name="connsiteX981" fmla="*/ 6541744 w 6569477"/>
              <a:gd name="connsiteY981" fmla="*/ 3254490 h 6858000"/>
              <a:gd name="connsiteX982" fmla="*/ 6534694 w 6569477"/>
              <a:gd name="connsiteY982" fmla="*/ 3278429 h 6858000"/>
              <a:gd name="connsiteX983" fmla="*/ 6531190 w 6569477"/>
              <a:gd name="connsiteY983" fmla="*/ 3263643 h 6858000"/>
              <a:gd name="connsiteX984" fmla="*/ 6531994 w 6569477"/>
              <a:gd name="connsiteY984" fmla="*/ 3253615 h 6858000"/>
              <a:gd name="connsiteX985" fmla="*/ 6531124 w 6569477"/>
              <a:gd name="connsiteY985" fmla="*/ 3263366 h 6858000"/>
              <a:gd name="connsiteX986" fmla="*/ 6531190 w 6569477"/>
              <a:gd name="connsiteY986" fmla="*/ 3263643 h 6858000"/>
              <a:gd name="connsiteX987" fmla="*/ 6521033 w 6569477"/>
              <a:gd name="connsiteY987" fmla="*/ 3390229 h 6858000"/>
              <a:gd name="connsiteX988" fmla="*/ 6517384 w 6569477"/>
              <a:gd name="connsiteY988" fmla="*/ 3527497 h 6858000"/>
              <a:gd name="connsiteX989" fmla="*/ 6496595 w 6569477"/>
              <a:gd name="connsiteY989" fmla="*/ 3815563 h 6858000"/>
              <a:gd name="connsiteX990" fmla="*/ 6501124 w 6569477"/>
              <a:gd name="connsiteY990" fmla="*/ 3874940 h 6858000"/>
              <a:gd name="connsiteX991" fmla="*/ 6472234 w 6569477"/>
              <a:gd name="connsiteY991" fmla="*/ 4088567 h 6858000"/>
              <a:gd name="connsiteX992" fmla="*/ 6480357 w 6569477"/>
              <a:gd name="connsiteY992" fmla="*/ 4094487 h 6858000"/>
              <a:gd name="connsiteX993" fmla="*/ 6428427 w 6569477"/>
              <a:gd name="connsiteY993" fmla="*/ 4375267 h 6858000"/>
              <a:gd name="connsiteX994" fmla="*/ 6425741 w 6569477"/>
              <a:gd name="connsiteY994" fmla="*/ 4375556 h 6858000"/>
              <a:gd name="connsiteX995" fmla="*/ 6427506 w 6569477"/>
              <a:gd name="connsiteY995" fmla="*/ 4369573 h 6858000"/>
              <a:gd name="connsiteX996" fmla="*/ 6426300 w 6569477"/>
              <a:gd name="connsiteY996" fmla="*/ 4367087 h 6858000"/>
              <a:gd name="connsiteX997" fmla="*/ 6428376 w 6569477"/>
              <a:gd name="connsiteY997" fmla="*/ 4359822 h 6858000"/>
              <a:gd name="connsiteX998" fmla="*/ 6425949 w 6569477"/>
              <a:gd name="connsiteY998" fmla="*/ 4366362 h 6858000"/>
              <a:gd name="connsiteX999" fmla="*/ 6426300 w 6569477"/>
              <a:gd name="connsiteY999" fmla="*/ 4367087 h 6858000"/>
              <a:gd name="connsiteX1000" fmla="*/ 6420336 w 6569477"/>
              <a:gd name="connsiteY1000" fmla="*/ 4387972 h 6858000"/>
              <a:gd name="connsiteX1001" fmla="*/ 6408966 w 6569477"/>
              <a:gd name="connsiteY1001" fmla="*/ 4412135 h 6858000"/>
              <a:gd name="connsiteX1002" fmla="*/ 6350047 w 6569477"/>
              <a:gd name="connsiteY1002" fmla="*/ 4686953 h 6858000"/>
              <a:gd name="connsiteX1003" fmla="*/ 6323588 w 6569477"/>
              <a:gd name="connsiteY1003" fmla="*/ 4763203 h 6858000"/>
              <a:gd name="connsiteX1004" fmla="*/ 6242470 w 6569477"/>
              <a:gd name="connsiteY1004" fmla="*/ 5011457 h 6858000"/>
              <a:gd name="connsiteX1005" fmla="*/ 6206632 w 6569477"/>
              <a:gd name="connsiteY1005" fmla="*/ 5110210 h 6858000"/>
              <a:gd name="connsiteX1006" fmla="*/ 6191507 w 6569477"/>
              <a:gd name="connsiteY1006" fmla="*/ 5140673 h 6858000"/>
              <a:gd name="connsiteX1007" fmla="*/ 6172300 w 6569477"/>
              <a:gd name="connsiteY1007" fmla="*/ 5199455 h 6858000"/>
              <a:gd name="connsiteX1008" fmla="*/ 6156345 w 6569477"/>
              <a:gd name="connsiteY1008" fmla="*/ 5277115 h 6858000"/>
              <a:gd name="connsiteX1009" fmla="*/ 6059140 w 6569477"/>
              <a:gd name="connsiteY1009" fmla="*/ 5529842 h 6858000"/>
              <a:gd name="connsiteX1010" fmla="*/ 6065922 w 6569477"/>
              <a:gd name="connsiteY1010" fmla="*/ 5528472 h 6858000"/>
              <a:gd name="connsiteX1011" fmla="*/ 6078119 w 6569477"/>
              <a:gd name="connsiteY1011" fmla="*/ 5518945 h 6858000"/>
              <a:gd name="connsiteX1012" fmla="*/ 6077573 w 6569477"/>
              <a:gd name="connsiteY1012" fmla="*/ 5523376 h 6858000"/>
              <a:gd name="connsiteX1013" fmla="*/ 6068664 w 6569477"/>
              <a:gd name="connsiteY1013" fmla="*/ 5542046 h 6858000"/>
              <a:gd name="connsiteX1014" fmla="*/ 6075448 w 6569477"/>
              <a:gd name="connsiteY1014" fmla="*/ 5540675 h 6858000"/>
              <a:gd name="connsiteX1015" fmla="*/ 6077573 w 6569477"/>
              <a:gd name="connsiteY1015" fmla="*/ 5523376 h 6858000"/>
              <a:gd name="connsiteX1016" fmla="*/ 6125089 w 6569477"/>
              <a:gd name="connsiteY1016" fmla="*/ 5423814 h 6858000"/>
              <a:gd name="connsiteX1017" fmla="*/ 6179507 w 6569477"/>
              <a:gd name="connsiteY1017" fmla="*/ 5321879 h 6858000"/>
              <a:gd name="connsiteX1018" fmla="*/ 6233557 w 6569477"/>
              <a:gd name="connsiteY1018" fmla="*/ 5205010 h 6858000"/>
              <a:gd name="connsiteX1019" fmla="*/ 6187733 w 6569477"/>
              <a:gd name="connsiteY1019" fmla="*/ 5362599 h 6858000"/>
              <a:gd name="connsiteX1020" fmla="*/ 6184992 w 6569477"/>
              <a:gd name="connsiteY1020" fmla="*/ 5349026 h 6858000"/>
              <a:gd name="connsiteX1021" fmla="*/ 6163414 w 6569477"/>
              <a:gd name="connsiteY1021" fmla="*/ 5416956 h 6858000"/>
              <a:gd name="connsiteX1022" fmla="*/ 6145805 w 6569477"/>
              <a:gd name="connsiteY1022" fmla="*/ 5434638 h 6858000"/>
              <a:gd name="connsiteX1023" fmla="*/ 6089085 w 6569477"/>
              <a:gd name="connsiteY1023" fmla="*/ 5573237 h 6858000"/>
              <a:gd name="connsiteX1024" fmla="*/ 6082373 w 6569477"/>
              <a:gd name="connsiteY1024" fmla="*/ 5609909 h 6858000"/>
              <a:gd name="connsiteX1025" fmla="*/ 5907955 w 6569477"/>
              <a:gd name="connsiteY1025" fmla="*/ 5934742 h 6858000"/>
              <a:gd name="connsiteX1026" fmla="*/ 5856575 w 6569477"/>
              <a:gd name="connsiteY1026" fmla="*/ 6029882 h 6858000"/>
              <a:gd name="connsiteX1027" fmla="*/ 5826843 w 6569477"/>
              <a:gd name="connsiteY1027" fmla="*/ 6092393 h 6858000"/>
              <a:gd name="connsiteX1028" fmla="*/ 5805124 w 6569477"/>
              <a:gd name="connsiteY1028" fmla="*/ 6089719 h 6858000"/>
              <a:gd name="connsiteX1029" fmla="*/ 5929533 w 6569477"/>
              <a:gd name="connsiteY1029" fmla="*/ 5866812 h 6858000"/>
              <a:gd name="connsiteX1030" fmla="*/ 5928163 w 6569477"/>
              <a:gd name="connsiteY1030" fmla="*/ 5860025 h 6858000"/>
              <a:gd name="connsiteX1031" fmla="*/ 5922749 w 6569477"/>
              <a:gd name="connsiteY1031" fmla="*/ 5868182 h 6858000"/>
              <a:gd name="connsiteX1032" fmla="*/ 5905143 w 6569477"/>
              <a:gd name="connsiteY1032" fmla="*/ 5885866 h 6858000"/>
              <a:gd name="connsiteX1033" fmla="*/ 5909110 w 6569477"/>
              <a:gd name="connsiteY1033" fmla="*/ 5871199 h 6858000"/>
              <a:gd name="connsiteX1034" fmla="*/ 5914596 w 6569477"/>
              <a:gd name="connsiteY1034" fmla="*/ 5862765 h 6858000"/>
              <a:gd name="connsiteX1035" fmla="*/ 5909184 w 6569477"/>
              <a:gd name="connsiteY1035" fmla="*/ 5870922 h 6858000"/>
              <a:gd name="connsiteX1036" fmla="*/ 5909110 w 6569477"/>
              <a:gd name="connsiteY1036" fmla="*/ 5871199 h 6858000"/>
              <a:gd name="connsiteX1037" fmla="*/ 5839843 w 6569477"/>
              <a:gd name="connsiteY1037" fmla="*/ 5977637 h 6858000"/>
              <a:gd name="connsiteX1038" fmla="*/ 5771208 w 6569477"/>
              <a:gd name="connsiteY1038" fmla="*/ 6096571 h 6858000"/>
              <a:gd name="connsiteX1039" fmla="*/ 5615626 w 6569477"/>
              <a:gd name="connsiteY1039" fmla="*/ 6339899 h 6858000"/>
              <a:gd name="connsiteX1040" fmla="*/ 5591306 w 6569477"/>
              <a:gd name="connsiteY1040" fmla="*/ 6394255 h 6858000"/>
              <a:gd name="connsiteX1041" fmla="*/ 5464086 w 6569477"/>
              <a:gd name="connsiteY1041" fmla="*/ 6568285 h 6858000"/>
              <a:gd name="connsiteX1042" fmla="*/ 5468405 w 6569477"/>
              <a:gd name="connsiteY1042" fmla="*/ 6577359 h 6858000"/>
              <a:gd name="connsiteX1043" fmla="*/ 5288922 w 6569477"/>
              <a:gd name="connsiteY1043" fmla="*/ 6799441 h 6858000"/>
              <a:gd name="connsiteX1044" fmla="*/ 5286422 w 6569477"/>
              <a:gd name="connsiteY1044" fmla="*/ 6798415 h 6858000"/>
              <a:gd name="connsiteX1045" fmla="*/ 5290826 w 6569477"/>
              <a:gd name="connsiteY1045" fmla="*/ 6793995 h 6858000"/>
              <a:gd name="connsiteX1046" fmla="*/ 5290950 w 6569477"/>
              <a:gd name="connsiteY1046" fmla="*/ 6791235 h 6858000"/>
              <a:gd name="connsiteX1047" fmla="*/ 5296238 w 6569477"/>
              <a:gd name="connsiteY1047" fmla="*/ 6785838 h 6858000"/>
              <a:gd name="connsiteX1048" fmla="*/ 5290987 w 6569477"/>
              <a:gd name="connsiteY1048" fmla="*/ 6790431 h 6858000"/>
              <a:gd name="connsiteX1049" fmla="*/ 5290950 w 6569477"/>
              <a:gd name="connsiteY1049" fmla="*/ 6791235 h 6858000"/>
              <a:gd name="connsiteX1050" fmla="*/ 5275753 w 6569477"/>
              <a:gd name="connsiteY1050" fmla="*/ 6806752 h 6858000"/>
              <a:gd name="connsiteX1051" fmla="*/ 5254239 w 6569477"/>
              <a:gd name="connsiteY1051" fmla="*/ 6822575 h 6858000"/>
              <a:gd name="connsiteX1052" fmla="*/ 5225321 w 6569477"/>
              <a:gd name="connsiteY1052" fmla="*/ 6858000 h 6858000"/>
              <a:gd name="connsiteX1053" fmla="*/ 5157501 w 6569477"/>
              <a:gd name="connsiteY1053" fmla="*/ 6858000 h 6858000"/>
              <a:gd name="connsiteX1054" fmla="*/ 5208211 w 6569477"/>
              <a:gd name="connsiteY1054" fmla="*/ 6795673 h 6858000"/>
              <a:gd name="connsiteX1055" fmla="*/ 5328568 w 6569477"/>
              <a:gd name="connsiteY1055" fmla="*/ 6666293 h 6858000"/>
              <a:gd name="connsiteX1056" fmla="*/ 5366453 w 6569477"/>
              <a:gd name="connsiteY1056" fmla="*/ 6609197 h 6858000"/>
              <a:gd name="connsiteX1057" fmla="*/ 5430099 w 6569477"/>
              <a:gd name="connsiteY1057" fmla="*/ 6539833 h 6858000"/>
              <a:gd name="connsiteX1058" fmla="*/ 5427358 w 6569477"/>
              <a:gd name="connsiteY1058" fmla="*/ 6526259 h 6858000"/>
              <a:gd name="connsiteX1059" fmla="*/ 5513952 w 6569477"/>
              <a:gd name="connsiteY1059" fmla="*/ 6395753 h 6858000"/>
              <a:gd name="connsiteX1060" fmla="*/ 5597877 w 6569477"/>
              <a:gd name="connsiteY1060" fmla="*/ 6286977 h 6858000"/>
              <a:gd name="connsiteX1061" fmla="*/ 5589542 w 6569477"/>
              <a:gd name="connsiteY1061" fmla="*/ 6276299 h 6858000"/>
              <a:gd name="connsiteX1062" fmla="*/ 5579347 w 6569477"/>
              <a:gd name="connsiteY1062" fmla="*/ 6278801 h 6858000"/>
              <a:gd name="connsiteX1063" fmla="*/ 5572013 w 6569477"/>
              <a:gd name="connsiteY1063" fmla="*/ 6278854 h 6858000"/>
              <a:gd name="connsiteX1064" fmla="*/ 5561199 w 6569477"/>
              <a:gd name="connsiteY1064" fmla="*/ 6297181 h 6858000"/>
              <a:gd name="connsiteX1065" fmla="*/ 5561199 w 6569477"/>
              <a:gd name="connsiteY1065" fmla="*/ 6283333 h 6858000"/>
              <a:gd name="connsiteX1066" fmla="*/ 5526598 w 6569477"/>
              <a:gd name="connsiteY1066" fmla="*/ 6345645 h 6858000"/>
              <a:gd name="connsiteX1067" fmla="*/ 5505837 w 6569477"/>
              <a:gd name="connsiteY1067" fmla="*/ 6359491 h 6858000"/>
              <a:gd name="connsiteX1068" fmla="*/ 5422797 w 6569477"/>
              <a:gd name="connsiteY1068" fmla="*/ 6484116 h 6858000"/>
              <a:gd name="connsiteX1069" fmla="*/ 5408957 w 6569477"/>
              <a:gd name="connsiteY1069" fmla="*/ 6518733 h 6858000"/>
              <a:gd name="connsiteX1070" fmla="*/ 5173676 w 6569477"/>
              <a:gd name="connsiteY1070" fmla="*/ 6802601 h 6858000"/>
              <a:gd name="connsiteX1071" fmla="*/ 5153132 w 6569477"/>
              <a:gd name="connsiteY1071" fmla="*/ 6832134 h 6858000"/>
              <a:gd name="connsiteX1072" fmla="*/ 5136638 w 6569477"/>
              <a:gd name="connsiteY1072" fmla="*/ 6858000 h 6858000"/>
              <a:gd name="connsiteX1073" fmla="*/ 5106051 w 6569477"/>
              <a:gd name="connsiteY1073" fmla="*/ 6858000 h 6858000"/>
              <a:gd name="connsiteX1074" fmla="*/ 5127832 w 6569477"/>
              <a:gd name="connsiteY1074" fmla="*/ 6832026 h 6858000"/>
              <a:gd name="connsiteX1075" fmla="*/ 5208277 w 6569477"/>
              <a:gd name="connsiteY1075" fmla="*/ 6740288 h 6858000"/>
              <a:gd name="connsiteX1076" fmla="*/ 5208277 w 6569477"/>
              <a:gd name="connsiteY1076" fmla="*/ 6733364 h 6858000"/>
              <a:gd name="connsiteX1077" fmla="*/ 5201357 w 6569477"/>
              <a:gd name="connsiteY1077" fmla="*/ 6740288 h 6858000"/>
              <a:gd name="connsiteX1078" fmla="*/ 5180596 w 6569477"/>
              <a:gd name="connsiteY1078" fmla="*/ 6754136 h 6858000"/>
              <a:gd name="connsiteX1079" fmla="*/ 5187389 w 6569477"/>
              <a:gd name="connsiteY1079" fmla="*/ 6740544 h 6858000"/>
              <a:gd name="connsiteX1080" fmla="*/ 5194437 w 6569477"/>
              <a:gd name="connsiteY1080" fmla="*/ 6733364 h 6858000"/>
              <a:gd name="connsiteX1081" fmla="*/ 5187516 w 6569477"/>
              <a:gd name="connsiteY1081" fmla="*/ 6740288 h 6858000"/>
              <a:gd name="connsiteX1082" fmla="*/ 5187389 w 6569477"/>
              <a:gd name="connsiteY1082" fmla="*/ 6740544 h 6858000"/>
              <a:gd name="connsiteX1083" fmla="*/ 5098421 w 6569477"/>
              <a:gd name="connsiteY1083" fmla="*/ 6831161 h 6858000"/>
              <a:gd name="connsiteX1084" fmla="*/ 5074751 w 6569477"/>
              <a:gd name="connsiteY1084" fmla="*/ 6858000 h 6858000"/>
              <a:gd name="connsiteX1085" fmla="*/ 4627783 w 6569477"/>
              <a:gd name="connsiteY1085" fmla="*/ 6858000 h 6858000"/>
              <a:gd name="connsiteX1086" fmla="*/ 4759894 w 6569477"/>
              <a:gd name="connsiteY1086" fmla="*/ 6716663 h 6858000"/>
              <a:gd name="connsiteX1087" fmla="*/ 5986727 w 6569477"/>
              <a:gd name="connsiteY1087" fmla="*/ 3868735 h 6858000"/>
              <a:gd name="connsiteX1088" fmla="*/ 6003597 w 6569477"/>
              <a:gd name="connsiteY1088" fmla="*/ 3548178 h 6858000"/>
              <a:gd name="connsiteX1089" fmla="*/ 6012034 w 6569477"/>
              <a:gd name="connsiteY1089" fmla="*/ 3539742 h 6858000"/>
              <a:gd name="connsiteX1090" fmla="*/ 6012033 w 6569477"/>
              <a:gd name="connsiteY1090" fmla="*/ 3514433 h 6858000"/>
              <a:gd name="connsiteX1091" fmla="*/ 6003597 w 6569477"/>
              <a:gd name="connsiteY1091" fmla="*/ 3506001 h 6858000"/>
              <a:gd name="connsiteX1092" fmla="*/ 6003597 w 6569477"/>
              <a:gd name="connsiteY1092" fmla="*/ 3269799 h 6858000"/>
              <a:gd name="connsiteX1093" fmla="*/ 5952984 w 6569477"/>
              <a:gd name="connsiteY1093" fmla="*/ 2721484 h 6858000"/>
              <a:gd name="connsiteX1094" fmla="*/ 5404662 w 6569477"/>
              <a:gd name="connsiteY1094" fmla="*/ 1051221 h 6858000"/>
              <a:gd name="connsiteX1095" fmla="*/ 4873211 w 6569477"/>
              <a:gd name="connsiteY1095" fmla="*/ 224525 h 6858000"/>
              <a:gd name="connsiteX1096" fmla="*/ 4890083 w 6569477"/>
              <a:gd name="connsiteY1096" fmla="*/ 232961 h 6858000"/>
              <a:gd name="connsiteX1097" fmla="*/ 4797289 w 6569477"/>
              <a:gd name="connsiteY1097" fmla="*/ 114861 h 6858000"/>
              <a:gd name="connsiteX1098" fmla="*/ 4738239 w 6569477"/>
              <a:gd name="connsiteY1098" fmla="*/ 55811 h 6858000"/>
              <a:gd name="connsiteX1099" fmla="*/ 0 w 6569477"/>
              <a:gd name="connsiteY1099" fmla="*/ 0 h 6858000"/>
              <a:gd name="connsiteX1100" fmla="*/ 4229922 w 6569477"/>
              <a:gd name="connsiteY1100" fmla="*/ 0 h 6858000"/>
              <a:gd name="connsiteX1101" fmla="*/ 4372273 w 6569477"/>
              <a:gd name="connsiteY1101" fmla="*/ 157015 h 6858000"/>
              <a:gd name="connsiteX1102" fmla="*/ 4543809 w 6569477"/>
              <a:gd name="connsiteY1102" fmla="*/ 370769 h 6858000"/>
              <a:gd name="connsiteX1103" fmla="*/ 4849592 w 6569477"/>
              <a:gd name="connsiteY1103" fmla="*/ 843375 h 6858000"/>
              <a:gd name="connsiteX1104" fmla="*/ 4914877 w 6569477"/>
              <a:gd name="connsiteY1104" fmla="*/ 967066 h 6858000"/>
              <a:gd name="connsiteX1105" fmla="*/ 4925933 w 6569477"/>
              <a:gd name="connsiteY1105" fmla="*/ 979122 h 6858000"/>
              <a:gd name="connsiteX1106" fmla="*/ 4982878 w 6569477"/>
              <a:gd name="connsiteY1106" fmla="*/ 1068093 h 6858000"/>
              <a:gd name="connsiteX1107" fmla="*/ 4982876 w 6569477"/>
              <a:gd name="connsiteY1107" fmla="*/ 1076527 h 6858000"/>
              <a:gd name="connsiteX1108" fmla="*/ 4982876 w 6569477"/>
              <a:gd name="connsiteY1108" fmla="*/ 1084962 h 6858000"/>
              <a:gd name="connsiteX1109" fmla="*/ 4991312 w 6569477"/>
              <a:gd name="connsiteY1109" fmla="*/ 1084964 h 6858000"/>
              <a:gd name="connsiteX1110" fmla="*/ 5008183 w 6569477"/>
              <a:gd name="connsiteY1110" fmla="*/ 1127139 h 6858000"/>
              <a:gd name="connsiteX1111" fmla="*/ 5008183 w 6569477"/>
              <a:gd name="connsiteY1111" fmla="*/ 1135577 h 6858000"/>
              <a:gd name="connsiteX1112" fmla="*/ 5016618 w 6569477"/>
              <a:gd name="connsiteY1112" fmla="*/ 1144015 h 6858000"/>
              <a:gd name="connsiteX1113" fmla="*/ 5016619 w 6569477"/>
              <a:gd name="connsiteY1113" fmla="*/ 1135576 h 6858000"/>
              <a:gd name="connsiteX1114" fmla="*/ 5075670 w 6569477"/>
              <a:gd name="connsiteY1114" fmla="*/ 1228369 h 6858000"/>
              <a:gd name="connsiteX1115" fmla="*/ 5067232 w 6569477"/>
              <a:gd name="connsiteY1115" fmla="*/ 1228371 h 6858000"/>
              <a:gd name="connsiteX1116" fmla="*/ 5067232 w 6569477"/>
              <a:gd name="connsiteY1116" fmla="*/ 1236805 h 6858000"/>
              <a:gd name="connsiteX1117" fmla="*/ 5075669 w 6569477"/>
              <a:gd name="connsiteY1117" fmla="*/ 1245241 h 6858000"/>
              <a:gd name="connsiteX1118" fmla="*/ 5084105 w 6569477"/>
              <a:gd name="connsiteY1118" fmla="*/ 1245241 h 6858000"/>
              <a:gd name="connsiteX1119" fmla="*/ 5084107 w 6569477"/>
              <a:gd name="connsiteY1119" fmla="*/ 1253677 h 6858000"/>
              <a:gd name="connsiteX1120" fmla="*/ 5100976 w 6569477"/>
              <a:gd name="connsiteY1120" fmla="*/ 1304291 h 6858000"/>
              <a:gd name="connsiteX1121" fmla="*/ 5117847 w 6569477"/>
              <a:gd name="connsiteY1121" fmla="*/ 1312726 h 6858000"/>
              <a:gd name="connsiteX1122" fmla="*/ 5126282 w 6569477"/>
              <a:gd name="connsiteY1122" fmla="*/ 1329598 h 6858000"/>
              <a:gd name="connsiteX1123" fmla="*/ 5117847 w 6569477"/>
              <a:gd name="connsiteY1123" fmla="*/ 1338033 h 6858000"/>
              <a:gd name="connsiteX1124" fmla="*/ 5126283 w 6569477"/>
              <a:gd name="connsiteY1124" fmla="*/ 1346469 h 6858000"/>
              <a:gd name="connsiteX1125" fmla="*/ 5134719 w 6569477"/>
              <a:gd name="connsiteY1125" fmla="*/ 1354905 h 6858000"/>
              <a:gd name="connsiteX1126" fmla="*/ 5176898 w 6569477"/>
              <a:gd name="connsiteY1126" fmla="*/ 1430824 h 6858000"/>
              <a:gd name="connsiteX1127" fmla="*/ 5168461 w 6569477"/>
              <a:gd name="connsiteY1127" fmla="*/ 1397082 h 6858000"/>
              <a:gd name="connsiteX1128" fmla="*/ 5143155 w 6569477"/>
              <a:gd name="connsiteY1128" fmla="*/ 1363341 h 6858000"/>
              <a:gd name="connsiteX1129" fmla="*/ 5143154 w 6569477"/>
              <a:gd name="connsiteY1129" fmla="*/ 1354903 h 6858000"/>
              <a:gd name="connsiteX1130" fmla="*/ 5143155 w 6569477"/>
              <a:gd name="connsiteY1130" fmla="*/ 1346469 h 6858000"/>
              <a:gd name="connsiteX1131" fmla="*/ 5134719 w 6569477"/>
              <a:gd name="connsiteY1131" fmla="*/ 1329598 h 6858000"/>
              <a:gd name="connsiteX1132" fmla="*/ 5092539 w 6569477"/>
              <a:gd name="connsiteY1132" fmla="*/ 1262112 h 6858000"/>
              <a:gd name="connsiteX1133" fmla="*/ 5092540 w 6569477"/>
              <a:gd name="connsiteY1133" fmla="*/ 1245241 h 6858000"/>
              <a:gd name="connsiteX1134" fmla="*/ 5092539 w 6569477"/>
              <a:gd name="connsiteY1134" fmla="*/ 1236803 h 6858000"/>
              <a:gd name="connsiteX1135" fmla="*/ 5092539 w 6569477"/>
              <a:gd name="connsiteY1135" fmla="*/ 1219933 h 6858000"/>
              <a:gd name="connsiteX1136" fmla="*/ 5084107 w 6569477"/>
              <a:gd name="connsiteY1136" fmla="*/ 1219935 h 6858000"/>
              <a:gd name="connsiteX1137" fmla="*/ 5075668 w 6569477"/>
              <a:gd name="connsiteY1137" fmla="*/ 1219935 h 6858000"/>
              <a:gd name="connsiteX1138" fmla="*/ 5050362 w 6569477"/>
              <a:gd name="connsiteY1138" fmla="*/ 1186189 h 6858000"/>
              <a:gd name="connsiteX1139" fmla="*/ 5025055 w 6569477"/>
              <a:gd name="connsiteY1139" fmla="*/ 1135578 h 6858000"/>
              <a:gd name="connsiteX1140" fmla="*/ 5025054 w 6569477"/>
              <a:gd name="connsiteY1140" fmla="*/ 1127141 h 6858000"/>
              <a:gd name="connsiteX1141" fmla="*/ 5025055 w 6569477"/>
              <a:gd name="connsiteY1141" fmla="*/ 1118707 h 6858000"/>
              <a:gd name="connsiteX1142" fmla="*/ 5009238 w 6569477"/>
              <a:gd name="connsiteY1142" fmla="*/ 1101833 h 6858000"/>
              <a:gd name="connsiteX1143" fmla="*/ 5004170 w 6569477"/>
              <a:gd name="connsiteY1143" fmla="*/ 1092826 h 6858000"/>
              <a:gd name="connsiteX1144" fmla="*/ 5008183 w 6569477"/>
              <a:gd name="connsiteY1144" fmla="*/ 1093400 h 6858000"/>
              <a:gd name="connsiteX1145" fmla="*/ 5008182 w 6569477"/>
              <a:gd name="connsiteY1145" fmla="*/ 1084964 h 6858000"/>
              <a:gd name="connsiteX1146" fmla="*/ 4999746 w 6569477"/>
              <a:gd name="connsiteY1146" fmla="*/ 1076527 h 6858000"/>
              <a:gd name="connsiteX1147" fmla="*/ 4991312 w 6569477"/>
              <a:gd name="connsiteY1147" fmla="*/ 1068091 h 6858000"/>
              <a:gd name="connsiteX1148" fmla="*/ 4982876 w 6569477"/>
              <a:gd name="connsiteY1148" fmla="*/ 1042786 h 6858000"/>
              <a:gd name="connsiteX1149" fmla="*/ 4966004 w 6569477"/>
              <a:gd name="connsiteY1149" fmla="*/ 1025912 h 6858000"/>
              <a:gd name="connsiteX1150" fmla="*/ 4982876 w 6569477"/>
              <a:gd name="connsiteY1150" fmla="*/ 1034349 h 6858000"/>
              <a:gd name="connsiteX1151" fmla="*/ 4957571 w 6569477"/>
              <a:gd name="connsiteY1151" fmla="*/ 1009043 h 6858000"/>
              <a:gd name="connsiteX1152" fmla="*/ 4932262 w 6569477"/>
              <a:gd name="connsiteY1152" fmla="*/ 966864 h 6858000"/>
              <a:gd name="connsiteX1153" fmla="*/ 4957569 w 6569477"/>
              <a:gd name="connsiteY1153" fmla="*/ 966864 h 6858000"/>
              <a:gd name="connsiteX1154" fmla="*/ 4923825 w 6569477"/>
              <a:gd name="connsiteY1154" fmla="*/ 933123 h 6858000"/>
              <a:gd name="connsiteX1155" fmla="*/ 4932261 w 6569477"/>
              <a:gd name="connsiteY1155" fmla="*/ 933122 h 6858000"/>
              <a:gd name="connsiteX1156" fmla="*/ 4932262 w 6569477"/>
              <a:gd name="connsiteY1156" fmla="*/ 924686 h 6858000"/>
              <a:gd name="connsiteX1157" fmla="*/ 4923825 w 6569477"/>
              <a:gd name="connsiteY1157" fmla="*/ 916250 h 6858000"/>
              <a:gd name="connsiteX1158" fmla="*/ 4898518 w 6569477"/>
              <a:gd name="connsiteY1158" fmla="*/ 890943 h 6858000"/>
              <a:gd name="connsiteX1159" fmla="*/ 4890083 w 6569477"/>
              <a:gd name="connsiteY1159" fmla="*/ 874073 h 6858000"/>
              <a:gd name="connsiteX1160" fmla="*/ 4881646 w 6569477"/>
              <a:gd name="connsiteY1160" fmla="*/ 865638 h 6858000"/>
              <a:gd name="connsiteX1161" fmla="*/ 4881647 w 6569477"/>
              <a:gd name="connsiteY1161" fmla="*/ 874073 h 6858000"/>
              <a:gd name="connsiteX1162" fmla="*/ 4881647 w 6569477"/>
              <a:gd name="connsiteY1162" fmla="*/ 882507 h 6858000"/>
              <a:gd name="connsiteX1163" fmla="*/ 4839470 w 6569477"/>
              <a:gd name="connsiteY1163" fmla="*/ 815023 h 6858000"/>
              <a:gd name="connsiteX1164" fmla="*/ 4864776 w 6569477"/>
              <a:gd name="connsiteY1164" fmla="*/ 823459 h 6858000"/>
              <a:gd name="connsiteX1165" fmla="*/ 4814160 w 6569477"/>
              <a:gd name="connsiteY1165" fmla="*/ 772843 h 6858000"/>
              <a:gd name="connsiteX1166" fmla="*/ 4771982 w 6569477"/>
              <a:gd name="connsiteY1166" fmla="*/ 705360 h 6858000"/>
              <a:gd name="connsiteX1167" fmla="*/ 4780419 w 6569477"/>
              <a:gd name="connsiteY1167" fmla="*/ 713795 h 6858000"/>
              <a:gd name="connsiteX1168" fmla="*/ 4788853 w 6569477"/>
              <a:gd name="connsiteY1168" fmla="*/ 713795 h 6858000"/>
              <a:gd name="connsiteX1169" fmla="*/ 4797292 w 6569477"/>
              <a:gd name="connsiteY1169" fmla="*/ 713795 h 6858000"/>
              <a:gd name="connsiteX1170" fmla="*/ 4788854 w 6569477"/>
              <a:gd name="connsiteY1170" fmla="*/ 696923 h 6858000"/>
              <a:gd name="connsiteX1171" fmla="*/ 4797290 w 6569477"/>
              <a:gd name="connsiteY1171" fmla="*/ 696923 h 6858000"/>
              <a:gd name="connsiteX1172" fmla="*/ 4805728 w 6569477"/>
              <a:gd name="connsiteY1172" fmla="*/ 705359 h 6858000"/>
              <a:gd name="connsiteX1173" fmla="*/ 4805726 w 6569477"/>
              <a:gd name="connsiteY1173" fmla="*/ 713795 h 6858000"/>
              <a:gd name="connsiteX1174" fmla="*/ 4814160 w 6569477"/>
              <a:gd name="connsiteY1174" fmla="*/ 722229 h 6858000"/>
              <a:gd name="connsiteX1175" fmla="*/ 4822596 w 6569477"/>
              <a:gd name="connsiteY1175" fmla="*/ 730666 h 6858000"/>
              <a:gd name="connsiteX1176" fmla="*/ 4991311 w 6569477"/>
              <a:gd name="connsiteY1176" fmla="*/ 1000607 h 6858000"/>
              <a:gd name="connsiteX1177" fmla="*/ 4991312 w 6569477"/>
              <a:gd name="connsiteY1177" fmla="*/ 1009043 h 6858000"/>
              <a:gd name="connsiteX1178" fmla="*/ 4999746 w 6569477"/>
              <a:gd name="connsiteY1178" fmla="*/ 1017476 h 6858000"/>
              <a:gd name="connsiteX1179" fmla="*/ 5033490 w 6569477"/>
              <a:gd name="connsiteY1179" fmla="*/ 1068093 h 6858000"/>
              <a:gd name="connsiteX1180" fmla="*/ 5041925 w 6569477"/>
              <a:gd name="connsiteY1180" fmla="*/ 1093401 h 6858000"/>
              <a:gd name="connsiteX1181" fmla="*/ 5050362 w 6569477"/>
              <a:gd name="connsiteY1181" fmla="*/ 1101835 h 6858000"/>
              <a:gd name="connsiteX1182" fmla="*/ 5092540 w 6569477"/>
              <a:gd name="connsiteY1182" fmla="*/ 1160885 h 6858000"/>
              <a:gd name="connsiteX1183" fmla="*/ 5100975 w 6569477"/>
              <a:gd name="connsiteY1183" fmla="*/ 1169321 h 6858000"/>
              <a:gd name="connsiteX1184" fmla="*/ 5100976 w 6569477"/>
              <a:gd name="connsiteY1184" fmla="*/ 1194627 h 6858000"/>
              <a:gd name="connsiteX1185" fmla="*/ 5143155 w 6569477"/>
              <a:gd name="connsiteY1185" fmla="*/ 1253676 h 6858000"/>
              <a:gd name="connsiteX1186" fmla="*/ 5151590 w 6569477"/>
              <a:gd name="connsiteY1186" fmla="*/ 1262112 h 6858000"/>
              <a:gd name="connsiteX1187" fmla="*/ 5151590 w 6569477"/>
              <a:gd name="connsiteY1187" fmla="*/ 1270548 h 6858000"/>
              <a:gd name="connsiteX1188" fmla="*/ 5261254 w 6569477"/>
              <a:gd name="connsiteY1188" fmla="*/ 1506748 h 6858000"/>
              <a:gd name="connsiteX1189" fmla="*/ 5278126 w 6569477"/>
              <a:gd name="connsiteY1189" fmla="*/ 1532055 h 6858000"/>
              <a:gd name="connsiteX1190" fmla="*/ 5278128 w 6569477"/>
              <a:gd name="connsiteY1190" fmla="*/ 1557362 h 6858000"/>
              <a:gd name="connsiteX1191" fmla="*/ 5294998 w 6569477"/>
              <a:gd name="connsiteY1191" fmla="*/ 1557362 h 6858000"/>
              <a:gd name="connsiteX1192" fmla="*/ 5303433 w 6569477"/>
              <a:gd name="connsiteY1192" fmla="*/ 1574233 h 6858000"/>
              <a:gd name="connsiteX1193" fmla="*/ 5345614 w 6569477"/>
              <a:gd name="connsiteY1193" fmla="*/ 1692332 h 6858000"/>
              <a:gd name="connsiteX1194" fmla="*/ 5345612 w 6569477"/>
              <a:gd name="connsiteY1194" fmla="*/ 1700767 h 6858000"/>
              <a:gd name="connsiteX1195" fmla="*/ 5345612 w 6569477"/>
              <a:gd name="connsiteY1195" fmla="*/ 1717637 h 6858000"/>
              <a:gd name="connsiteX1196" fmla="*/ 5354048 w 6569477"/>
              <a:gd name="connsiteY1196" fmla="*/ 1717639 h 6858000"/>
              <a:gd name="connsiteX1197" fmla="*/ 5413098 w 6569477"/>
              <a:gd name="connsiteY1197" fmla="*/ 1844173 h 6858000"/>
              <a:gd name="connsiteX1198" fmla="*/ 5480584 w 6569477"/>
              <a:gd name="connsiteY1198" fmla="*/ 2012887 h 6858000"/>
              <a:gd name="connsiteX1199" fmla="*/ 5514328 w 6569477"/>
              <a:gd name="connsiteY1199" fmla="*/ 2105680 h 6858000"/>
              <a:gd name="connsiteX1200" fmla="*/ 5514328 w 6569477"/>
              <a:gd name="connsiteY1200" fmla="*/ 2114117 h 6858000"/>
              <a:gd name="connsiteX1201" fmla="*/ 5514327 w 6569477"/>
              <a:gd name="connsiteY1201" fmla="*/ 2122551 h 6858000"/>
              <a:gd name="connsiteX1202" fmla="*/ 5514328 w 6569477"/>
              <a:gd name="connsiteY1202" fmla="*/ 2130987 h 6858000"/>
              <a:gd name="connsiteX1203" fmla="*/ 5522762 w 6569477"/>
              <a:gd name="connsiteY1203" fmla="*/ 2130987 h 6858000"/>
              <a:gd name="connsiteX1204" fmla="*/ 5539633 w 6569477"/>
              <a:gd name="connsiteY1204" fmla="*/ 2139424 h 6858000"/>
              <a:gd name="connsiteX1205" fmla="*/ 5556503 w 6569477"/>
              <a:gd name="connsiteY1205" fmla="*/ 2198472 h 6858000"/>
              <a:gd name="connsiteX1206" fmla="*/ 5573376 w 6569477"/>
              <a:gd name="connsiteY1206" fmla="*/ 2215344 h 6858000"/>
              <a:gd name="connsiteX1207" fmla="*/ 5531197 w 6569477"/>
              <a:gd name="connsiteY1207" fmla="*/ 2114117 h 6858000"/>
              <a:gd name="connsiteX1208" fmla="*/ 5531198 w 6569477"/>
              <a:gd name="connsiteY1208" fmla="*/ 2097245 h 6858000"/>
              <a:gd name="connsiteX1209" fmla="*/ 5522762 w 6569477"/>
              <a:gd name="connsiteY1209" fmla="*/ 2088808 h 6858000"/>
              <a:gd name="connsiteX1210" fmla="*/ 5480583 w 6569477"/>
              <a:gd name="connsiteY1210" fmla="*/ 1953837 h 6858000"/>
              <a:gd name="connsiteX1211" fmla="*/ 5362484 w 6569477"/>
              <a:gd name="connsiteY1211" fmla="*/ 1641717 h 6858000"/>
              <a:gd name="connsiteX1212" fmla="*/ 5235948 w 6569477"/>
              <a:gd name="connsiteY1212" fmla="*/ 1346470 h 6858000"/>
              <a:gd name="connsiteX1213" fmla="*/ 5210643 w 6569477"/>
              <a:gd name="connsiteY1213" fmla="*/ 1304291 h 6858000"/>
              <a:gd name="connsiteX1214" fmla="*/ 5109412 w 6569477"/>
              <a:gd name="connsiteY1214" fmla="*/ 1093400 h 6858000"/>
              <a:gd name="connsiteX1215" fmla="*/ 5067234 w 6569477"/>
              <a:gd name="connsiteY1215" fmla="*/ 1025914 h 6858000"/>
              <a:gd name="connsiteX1216" fmla="*/ 4974440 w 6569477"/>
              <a:gd name="connsiteY1216" fmla="*/ 882507 h 6858000"/>
              <a:gd name="connsiteX1217" fmla="*/ 4814162 w 6569477"/>
              <a:gd name="connsiteY1217" fmla="*/ 637873 h 6858000"/>
              <a:gd name="connsiteX1218" fmla="*/ 4771983 w 6569477"/>
              <a:gd name="connsiteY1218" fmla="*/ 595695 h 6858000"/>
              <a:gd name="connsiteX1219" fmla="*/ 4729804 w 6569477"/>
              <a:gd name="connsiteY1219" fmla="*/ 519774 h 6858000"/>
              <a:gd name="connsiteX1220" fmla="*/ 4712933 w 6569477"/>
              <a:gd name="connsiteY1220" fmla="*/ 511338 h 6858000"/>
              <a:gd name="connsiteX1221" fmla="*/ 4628576 w 6569477"/>
              <a:gd name="connsiteY1221" fmla="*/ 393238 h 6858000"/>
              <a:gd name="connsiteX1222" fmla="*/ 4594833 w 6569477"/>
              <a:gd name="connsiteY1222" fmla="*/ 376368 h 6858000"/>
              <a:gd name="connsiteX1223" fmla="*/ 4577960 w 6569477"/>
              <a:gd name="connsiteY1223" fmla="*/ 342623 h 6858000"/>
              <a:gd name="connsiteX1224" fmla="*/ 4324890 w 6569477"/>
              <a:gd name="connsiteY1224" fmla="*/ 72683 h 6858000"/>
              <a:gd name="connsiteX1225" fmla="*/ 4273221 w 6569477"/>
              <a:gd name="connsiteY1225" fmla="*/ 16797 h 6858000"/>
              <a:gd name="connsiteX1226" fmla="*/ 4257562 w 6569477"/>
              <a:gd name="connsiteY1226" fmla="*/ 0 h 6858000"/>
              <a:gd name="connsiteX1227" fmla="*/ 4303981 w 6569477"/>
              <a:gd name="connsiteY1227" fmla="*/ 0 h 6858000"/>
              <a:gd name="connsiteX1228" fmla="*/ 4319485 w 6569477"/>
              <a:gd name="connsiteY1228" fmla="*/ 14161 h 6858000"/>
              <a:gd name="connsiteX1229" fmla="*/ 4341761 w 6569477"/>
              <a:gd name="connsiteY1229" fmla="*/ 38940 h 6858000"/>
              <a:gd name="connsiteX1230" fmla="*/ 4333323 w 6569477"/>
              <a:gd name="connsiteY1230" fmla="*/ 38940 h 6858000"/>
              <a:gd name="connsiteX1231" fmla="*/ 4341761 w 6569477"/>
              <a:gd name="connsiteY1231" fmla="*/ 47377 h 6858000"/>
              <a:gd name="connsiteX1232" fmla="*/ 4316454 w 6569477"/>
              <a:gd name="connsiteY1232" fmla="*/ 38940 h 6858000"/>
              <a:gd name="connsiteX1233" fmla="*/ 4358630 w 6569477"/>
              <a:gd name="connsiteY1233" fmla="*/ 64247 h 6858000"/>
              <a:gd name="connsiteX1234" fmla="*/ 4367067 w 6569477"/>
              <a:gd name="connsiteY1234" fmla="*/ 81121 h 6858000"/>
              <a:gd name="connsiteX1235" fmla="*/ 4375504 w 6569477"/>
              <a:gd name="connsiteY1235" fmla="*/ 89556 h 6858000"/>
              <a:gd name="connsiteX1236" fmla="*/ 4383940 w 6569477"/>
              <a:gd name="connsiteY1236" fmla="*/ 81120 h 6858000"/>
              <a:gd name="connsiteX1237" fmla="*/ 4434553 w 6569477"/>
              <a:gd name="connsiteY1237" fmla="*/ 131733 h 6858000"/>
              <a:gd name="connsiteX1238" fmla="*/ 4442990 w 6569477"/>
              <a:gd name="connsiteY1238" fmla="*/ 140168 h 6858000"/>
              <a:gd name="connsiteX1239" fmla="*/ 4451426 w 6569477"/>
              <a:gd name="connsiteY1239" fmla="*/ 140168 h 6858000"/>
              <a:gd name="connsiteX1240" fmla="*/ 4611704 w 6569477"/>
              <a:gd name="connsiteY1240" fmla="*/ 300447 h 6858000"/>
              <a:gd name="connsiteX1241" fmla="*/ 4620140 w 6569477"/>
              <a:gd name="connsiteY1241" fmla="*/ 325755 h 6858000"/>
              <a:gd name="connsiteX1242" fmla="*/ 4637011 w 6569477"/>
              <a:gd name="connsiteY1242" fmla="*/ 334188 h 6858000"/>
              <a:gd name="connsiteX1243" fmla="*/ 4755110 w 6569477"/>
              <a:gd name="connsiteY1243" fmla="*/ 477595 h 6858000"/>
              <a:gd name="connsiteX1244" fmla="*/ 4873211 w 6569477"/>
              <a:gd name="connsiteY1244" fmla="*/ 629438 h 6858000"/>
              <a:gd name="connsiteX1245" fmla="*/ 4881646 w 6569477"/>
              <a:gd name="connsiteY1245" fmla="*/ 654745 h 6858000"/>
              <a:gd name="connsiteX1246" fmla="*/ 4890082 w 6569477"/>
              <a:gd name="connsiteY1246" fmla="*/ 646309 h 6858000"/>
              <a:gd name="connsiteX1247" fmla="*/ 4949133 w 6569477"/>
              <a:gd name="connsiteY1247" fmla="*/ 739102 h 6858000"/>
              <a:gd name="connsiteX1248" fmla="*/ 4991312 w 6569477"/>
              <a:gd name="connsiteY1248" fmla="*/ 798150 h 6858000"/>
              <a:gd name="connsiteX1249" fmla="*/ 5058797 w 6569477"/>
              <a:gd name="connsiteY1249" fmla="*/ 899380 h 6858000"/>
              <a:gd name="connsiteX1250" fmla="*/ 5143155 w 6569477"/>
              <a:gd name="connsiteY1250" fmla="*/ 1034350 h 6858000"/>
              <a:gd name="connsiteX1251" fmla="*/ 5143154 w 6569477"/>
              <a:gd name="connsiteY1251" fmla="*/ 1051222 h 6858000"/>
              <a:gd name="connsiteX1252" fmla="*/ 5227512 w 6569477"/>
              <a:gd name="connsiteY1252" fmla="*/ 1203064 h 6858000"/>
              <a:gd name="connsiteX1253" fmla="*/ 5244383 w 6569477"/>
              <a:gd name="connsiteY1253" fmla="*/ 1219935 h 6858000"/>
              <a:gd name="connsiteX1254" fmla="*/ 5278126 w 6569477"/>
              <a:gd name="connsiteY1254" fmla="*/ 1295855 h 6858000"/>
              <a:gd name="connsiteX1255" fmla="*/ 5311869 w 6569477"/>
              <a:gd name="connsiteY1255" fmla="*/ 1338033 h 6858000"/>
              <a:gd name="connsiteX1256" fmla="*/ 5379354 w 6569477"/>
              <a:gd name="connsiteY1256" fmla="*/ 1523620 h 6858000"/>
              <a:gd name="connsiteX1257" fmla="*/ 5480584 w 6569477"/>
              <a:gd name="connsiteY1257" fmla="*/ 1768253 h 6858000"/>
              <a:gd name="connsiteX1258" fmla="*/ 5514328 w 6569477"/>
              <a:gd name="connsiteY1258" fmla="*/ 1835738 h 6858000"/>
              <a:gd name="connsiteX1259" fmla="*/ 5505890 w 6569477"/>
              <a:gd name="connsiteY1259" fmla="*/ 1827301 h 6858000"/>
              <a:gd name="connsiteX1260" fmla="*/ 5539634 w 6569477"/>
              <a:gd name="connsiteY1260" fmla="*/ 1920094 h 6858000"/>
              <a:gd name="connsiteX1261" fmla="*/ 5539634 w 6569477"/>
              <a:gd name="connsiteY1261" fmla="*/ 1945401 h 6858000"/>
              <a:gd name="connsiteX1262" fmla="*/ 5623989 w 6569477"/>
              <a:gd name="connsiteY1262" fmla="*/ 2215343 h 6858000"/>
              <a:gd name="connsiteX1263" fmla="*/ 5615554 w 6569477"/>
              <a:gd name="connsiteY1263" fmla="*/ 2215342 h 6858000"/>
              <a:gd name="connsiteX1264" fmla="*/ 5615555 w 6569477"/>
              <a:gd name="connsiteY1264" fmla="*/ 2223779 h 6858000"/>
              <a:gd name="connsiteX1265" fmla="*/ 5623988 w 6569477"/>
              <a:gd name="connsiteY1265" fmla="*/ 2232216 h 6858000"/>
              <a:gd name="connsiteX1266" fmla="*/ 5649298 w 6569477"/>
              <a:gd name="connsiteY1266" fmla="*/ 2325008 h 6858000"/>
              <a:gd name="connsiteX1267" fmla="*/ 5649298 w 6569477"/>
              <a:gd name="connsiteY1267" fmla="*/ 2333444 h 6858000"/>
              <a:gd name="connsiteX1268" fmla="*/ 5649298 w 6569477"/>
              <a:gd name="connsiteY1268" fmla="*/ 2341878 h 6858000"/>
              <a:gd name="connsiteX1269" fmla="*/ 5657733 w 6569477"/>
              <a:gd name="connsiteY1269" fmla="*/ 2341879 h 6858000"/>
              <a:gd name="connsiteX1270" fmla="*/ 5657733 w 6569477"/>
              <a:gd name="connsiteY1270" fmla="*/ 2333443 h 6858000"/>
              <a:gd name="connsiteX1271" fmla="*/ 5666169 w 6569477"/>
              <a:gd name="connsiteY1271" fmla="*/ 2367185 h 6858000"/>
              <a:gd name="connsiteX1272" fmla="*/ 5683040 w 6569477"/>
              <a:gd name="connsiteY1272" fmla="*/ 2367183 h 6858000"/>
              <a:gd name="connsiteX1273" fmla="*/ 5674605 w 6569477"/>
              <a:gd name="connsiteY1273" fmla="*/ 2341878 h 6858000"/>
              <a:gd name="connsiteX1274" fmla="*/ 5683040 w 6569477"/>
              <a:gd name="connsiteY1274" fmla="*/ 2341879 h 6858000"/>
              <a:gd name="connsiteX1275" fmla="*/ 5649298 w 6569477"/>
              <a:gd name="connsiteY1275" fmla="*/ 2274394 h 6858000"/>
              <a:gd name="connsiteX1276" fmla="*/ 5649298 w 6569477"/>
              <a:gd name="connsiteY1276" fmla="*/ 2257524 h 6858000"/>
              <a:gd name="connsiteX1277" fmla="*/ 5649298 w 6569477"/>
              <a:gd name="connsiteY1277" fmla="*/ 2249087 h 6858000"/>
              <a:gd name="connsiteX1278" fmla="*/ 5649297 w 6569477"/>
              <a:gd name="connsiteY1278" fmla="*/ 2240649 h 6858000"/>
              <a:gd name="connsiteX1279" fmla="*/ 5640860 w 6569477"/>
              <a:gd name="connsiteY1279" fmla="*/ 2240651 h 6858000"/>
              <a:gd name="connsiteX1280" fmla="*/ 5640862 w 6569477"/>
              <a:gd name="connsiteY1280" fmla="*/ 2223779 h 6858000"/>
              <a:gd name="connsiteX1281" fmla="*/ 5657734 w 6569477"/>
              <a:gd name="connsiteY1281" fmla="*/ 2232217 h 6858000"/>
              <a:gd name="connsiteX1282" fmla="*/ 5649298 w 6569477"/>
              <a:gd name="connsiteY1282" fmla="*/ 2206908 h 6858000"/>
              <a:gd name="connsiteX1283" fmla="*/ 5649298 w 6569477"/>
              <a:gd name="connsiteY1283" fmla="*/ 2198470 h 6858000"/>
              <a:gd name="connsiteX1284" fmla="*/ 5649297 w 6569477"/>
              <a:gd name="connsiteY1284" fmla="*/ 2190035 h 6858000"/>
              <a:gd name="connsiteX1285" fmla="*/ 5649298 w 6569477"/>
              <a:gd name="connsiteY1285" fmla="*/ 2181601 h 6858000"/>
              <a:gd name="connsiteX1286" fmla="*/ 5640859 w 6569477"/>
              <a:gd name="connsiteY1286" fmla="*/ 2147859 h 6858000"/>
              <a:gd name="connsiteX1287" fmla="*/ 5632426 w 6569477"/>
              <a:gd name="connsiteY1287" fmla="*/ 2139423 h 6858000"/>
              <a:gd name="connsiteX1288" fmla="*/ 5607121 w 6569477"/>
              <a:gd name="connsiteY1288" fmla="*/ 2055067 h 6858000"/>
              <a:gd name="connsiteX1289" fmla="*/ 5607118 w 6569477"/>
              <a:gd name="connsiteY1289" fmla="*/ 2038194 h 6858000"/>
              <a:gd name="connsiteX1290" fmla="*/ 5598684 w 6569477"/>
              <a:gd name="connsiteY1290" fmla="*/ 2038192 h 6858000"/>
              <a:gd name="connsiteX1291" fmla="*/ 5573377 w 6569477"/>
              <a:gd name="connsiteY1291" fmla="*/ 1962273 h 6858000"/>
              <a:gd name="connsiteX1292" fmla="*/ 5564941 w 6569477"/>
              <a:gd name="connsiteY1292" fmla="*/ 1962273 h 6858000"/>
              <a:gd name="connsiteX1293" fmla="*/ 5564941 w 6569477"/>
              <a:gd name="connsiteY1293" fmla="*/ 1953837 h 6858000"/>
              <a:gd name="connsiteX1294" fmla="*/ 5573376 w 6569477"/>
              <a:gd name="connsiteY1294" fmla="*/ 1953838 h 6858000"/>
              <a:gd name="connsiteX1295" fmla="*/ 5573377 w 6569477"/>
              <a:gd name="connsiteY1295" fmla="*/ 1945401 h 6858000"/>
              <a:gd name="connsiteX1296" fmla="*/ 5564941 w 6569477"/>
              <a:gd name="connsiteY1296" fmla="*/ 1936967 h 6858000"/>
              <a:gd name="connsiteX1297" fmla="*/ 5489019 w 6569477"/>
              <a:gd name="connsiteY1297" fmla="*/ 1700769 h 6858000"/>
              <a:gd name="connsiteX1298" fmla="*/ 5472148 w 6569477"/>
              <a:gd name="connsiteY1298" fmla="*/ 1633282 h 6858000"/>
              <a:gd name="connsiteX1299" fmla="*/ 5446841 w 6569477"/>
              <a:gd name="connsiteY1299" fmla="*/ 1591103 h 6858000"/>
              <a:gd name="connsiteX1300" fmla="*/ 5413098 w 6569477"/>
              <a:gd name="connsiteY1300" fmla="*/ 1523619 h 6858000"/>
              <a:gd name="connsiteX1301" fmla="*/ 5176900 w 6569477"/>
              <a:gd name="connsiteY1301" fmla="*/ 1034350 h 6858000"/>
              <a:gd name="connsiteX1302" fmla="*/ 5185333 w 6569477"/>
              <a:gd name="connsiteY1302" fmla="*/ 1017477 h 6858000"/>
              <a:gd name="connsiteX1303" fmla="*/ 5185335 w 6569477"/>
              <a:gd name="connsiteY1303" fmla="*/ 1025912 h 6858000"/>
              <a:gd name="connsiteX1304" fmla="*/ 5193769 w 6569477"/>
              <a:gd name="connsiteY1304" fmla="*/ 1025914 h 6858000"/>
              <a:gd name="connsiteX1305" fmla="*/ 5185332 w 6569477"/>
              <a:gd name="connsiteY1305" fmla="*/ 1009044 h 6858000"/>
              <a:gd name="connsiteX1306" fmla="*/ 5185332 w 6569477"/>
              <a:gd name="connsiteY1306" fmla="*/ 983737 h 6858000"/>
              <a:gd name="connsiteX1307" fmla="*/ 5151590 w 6569477"/>
              <a:gd name="connsiteY1307" fmla="*/ 958427 h 6858000"/>
              <a:gd name="connsiteX1308" fmla="*/ 5151589 w 6569477"/>
              <a:gd name="connsiteY1308" fmla="*/ 949995 h 6858000"/>
              <a:gd name="connsiteX1309" fmla="*/ 5143155 w 6569477"/>
              <a:gd name="connsiteY1309" fmla="*/ 941557 h 6858000"/>
              <a:gd name="connsiteX1310" fmla="*/ 5143155 w 6569477"/>
              <a:gd name="connsiteY1310" fmla="*/ 933122 h 6858000"/>
              <a:gd name="connsiteX1311" fmla="*/ 5134718 w 6569477"/>
              <a:gd name="connsiteY1311" fmla="*/ 933123 h 6858000"/>
              <a:gd name="connsiteX1312" fmla="*/ 5126283 w 6569477"/>
              <a:gd name="connsiteY1312" fmla="*/ 916250 h 6858000"/>
              <a:gd name="connsiteX1313" fmla="*/ 5109414 w 6569477"/>
              <a:gd name="connsiteY1313" fmla="*/ 874074 h 6858000"/>
              <a:gd name="connsiteX1314" fmla="*/ 5117847 w 6569477"/>
              <a:gd name="connsiteY1314" fmla="*/ 874073 h 6858000"/>
              <a:gd name="connsiteX1315" fmla="*/ 5126285 w 6569477"/>
              <a:gd name="connsiteY1315" fmla="*/ 882507 h 6858000"/>
              <a:gd name="connsiteX1316" fmla="*/ 5117848 w 6569477"/>
              <a:gd name="connsiteY1316" fmla="*/ 865636 h 6858000"/>
              <a:gd name="connsiteX1317" fmla="*/ 5109412 w 6569477"/>
              <a:gd name="connsiteY1317" fmla="*/ 857200 h 6858000"/>
              <a:gd name="connsiteX1318" fmla="*/ 5084104 w 6569477"/>
              <a:gd name="connsiteY1318" fmla="*/ 823460 h 6858000"/>
              <a:gd name="connsiteX1319" fmla="*/ 5084105 w 6569477"/>
              <a:gd name="connsiteY1319" fmla="*/ 815023 h 6858000"/>
              <a:gd name="connsiteX1320" fmla="*/ 5075670 w 6569477"/>
              <a:gd name="connsiteY1320" fmla="*/ 798150 h 6858000"/>
              <a:gd name="connsiteX1321" fmla="*/ 5067233 w 6569477"/>
              <a:gd name="connsiteY1321" fmla="*/ 798150 h 6858000"/>
              <a:gd name="connsiteX1322" fmla="*/ 5067232 w 6569477"/>
              <a:gd name="connsiteY1322" fmla="*/ 806587 h 6858000"/>
              <a:gd name="connsiteX1323" fmla="*/ 5058798 w 6569477"/>
              <a:gd name="connsiteY1323" fmla="*/ 781279 h 6858000"/>
              <a:gd name="connsiteX1324" fmla="*/ 5041925 w 6569477"/>
              <a:gd name="connsiteY1324" fmla="*/ 781279 h 6858000"/>
              <a:gd name="connsiteX1325" fmla="*/ 5041926 w 6569477"/>
              <a:gd name="connsiteY1325" fmla="*/ 764409 h 6858000"/>
              <a:gd name="connsiteX1326" fmla="*/ 5033489 w 6569477"/>
              <a:gd name="connsiteY1326" fmla="*/ 755973 h 6858000"/>
              <a:gd name="connsiteX1327" fmla="*/ 5033489 w 6569477"/>
              <a:gd name="connsiteY1327" fmla="*/ 747536 h 6858000"/>
              <a:gd name="connsiteX1328" fmla="*/ 5025055 w 6569477"/>
              <a:gd name="connsiteY1328" fmla="*/ 747536 h 6858000"/>
              <a:gd name="connsiteX1329" fmla="*/ 5025055 w 6569477"/>
              <a:gd name="connsiteY1329" fmla="*/ 755973 h 6858000"/>
              <a:gd name="connsiteX1330" fmla="*/ 4957570 w 6569477"/>
              <a:gd name="connsiteY1330" fmla="*/ 663182 h 6858000"/>
              <a:gd name="connsiteX1331" fmla="*/ 4949133 w 6569477"/>
              <a:gd name="connsiteY1331" fmla="*/ 646309 h 6858000"/>
              <a:gd name="connsiteX1332" fmla="*/ 4932264 w 6569477"/>
              <a:gd name="connsiteY1332" fmla="*/ 637873 h 6858000"/>
              <a:gd name="connsiteX1333" fmla="*/ 4932262 w 6569477"/>
              <a:gd name="connsiteY1333" fmla="*/ 644497 h 6858000"/>
              <a:gd name="connsiteX1334" fmla="*/ 4910645 w 6569477"/>
              <a:gd name="connsiteY1334" fmla="*/ 618234 h 6858000"/>
              <a:gd name="connsiteX1335" fmla="*/ 4839468 w 6569477"/>
              <a:gd name="connsiteY1335" fmla="*/ 519774 h 6858000"/>
              <a:gd name="connsiteX1336" fmla="*/ 4797289 w 6569477"/>
              <a:gd name="connsiteY1336" fmla="*/ 494466 h 6858000"/>
              <a:gd name="connsiteX1337" fmla="*/ 4797289 w 6569477"/>
              <a:gd name="connsiteY1337" fmla="*/ 469162 h 6858000"/>
              <a:gd name="connsiteX1338" fmla="*/ 4755109 w 6569477"/>
              <a:gd name="connsiteY1338" fmla="*/ 418545 h 6858000"/>
              <a:gd name="connsiteX1339" fmla="*/ 4721368 w 6569477"/>
              <a:gd name="connsiteY1339" fmla="*/ 401675 h 6858000"/>
              <a:gd name="connsiteX1340" fmla="*/ 4696060 w 6569477"/>
              <a:gd name="connsiteY1340" fmla="*/ 359495 h 6858000"/>
              <a:gd name="connsiteX1341" fmla="*/ 4704496 w 6569477"/>
              <a:gd name="connsiteY1341" fmla="*/ 359495 h 6858000"/>
              <a:gd name="connsiteX1342" fmla="*/ 4721369 w 6569477"/>
              <a:gd name="connsiteY1342" fmla="*/ 367932 h 6858000"/>
              <a:gd name="connsiteX1343" fmla="*/ 4712933 w 6569477"/>
              <a:gd name="connsiteY1343" fmla="*/ 351061 h 6858000"/>
              <a:gd name="connsiteX1344" fmla="*/ 4704497 w 6569477"/>
              <a:gd name="connsiteY1344" fmla="*/ 342625 h 6858000"/>
              <a:gd name="connsiteX1345" fmla="*/ 4729804 w 6569477"/>
              <a:gd name="connsiteY1345" fmla="*/ 359495 h 6858000"/>
              <a:gd name="connsiteX1346" fmla="*/ 4696060 w 6569477"/>
              <a:gd name="connsiteY1346" fmla="*/ 325754 h 6858000"/>
              <a:gd name="connsiteX1347" fmla="*/ 4687626 w 6569477"/>
              <a:gd name="connsiteY1347" fmla="*/ 317318 h 6858000"/>
              <a:gd name="connsiteX1348" fmla="*/ 4662317 w 6569477"/>
              <a:gd name="connsiteY1348" fmla="*/ 300447 h 6858000"/>
              <a:gd name="connsiteX1349" fmla="*/ 4670754 w 6569477"/>
              <a:gd name="connsiteY1349" fmla="*/ 317320 h 6858000"/>
              <a:gd name="connsiteX1350" fmla="*/ 4670753 w 6569477"/>
              <a:gd name="connsiteY1350" fmla="*/ 325755 h 6858000"/>
              <a:gd name="connsiteX1351" fmla="*/ 4645447 w 6569477"/>
              <a:gd name="connsiteY1351" fmla="*/ 300448 h 6858000"/>
              <a:gd name="connsiteX1352" fmla="*/ 4653882 w 6569477"/>
              <a:gd name="connsiteY1352" fmla="*/ 334188 h 6858000"/>
              <a:gd name="connsiteX1353" fmla="*/ 4620140 w 6569477"/>
              <a:gd name="connsiteY1353" fmla="*/ 275141 h 6858000"/>
              <a:gd name="connsiteX1354" fmla="*/ 4628578 w 6569477"/>
              <a:gd name="connsiteY1354" fmla="*/ 283575 h 6858000"/>
              <a:gd name="connsiteX1355" fmla="*/ 4645446 w 6569477"/>
              <a:gd name="connsiteY1355" fmla="*/ 283575 h 6858000"/>
              <a:gd name="connsiteX1356" fmla="*/ 4628576 w 6569477"/>
              <a:gd name="connsiteY1356" fmla="*/ 266706 h 6858000"/>
              <a:gd name="connsiteX1357" fmla="*/ 4628576 w 6569477"/>
              <a:gd name="connsiteY1357" fmla="*/ 258268 h 6858000"/>
              <a:gd name="connsiteX1358" fmla="*/ 4628578 w 6569477"/>
              <a:gd name="connsiteY1358" fmla="*/ 249831 h 6858000"/>
              <a:gd name="connsiteX1359" fmla="*/ 4637010 w 6569477"/>
              <a:gd name="connsiteY1359" fmla="*/ 249831 h 6858000"/>
              <a:gd name="connsiteX1360" fmla="*/ 4620140 w 6569477"/>
              <a:gd name="connsiteY1360" fmla="*/ 241397 h 6858000"/>
              <a:gd name="connsiteX1361" fmla="*/ 4611704 w 6569477"/>
              <a:gd name="connsiteY1361" fmla="*/ 232961 h 6858000"/>
              <a:gd name="connsiteX1362" fmla="*/ 4594835 w 6569477"/>
              <a:gd name="connsiteY1362" fmla="*/ 199218 h 6858000"/>
              <a:gd name="connsiteX1363" fmla="*/ 4603267 w 6569477"/>
              <a:gd name="connsiteY1363" fmla="*/ 207654 h 6858000"/>
              <a:gd name="connsiteX1364" fmla="*/ 4620140 w 6569477"/>
              <a:gd name="connsiteY1364" fmla="*/ 216090 h 6858000"/>
              <a:gd name="connsiteX1365" fmla="*/ 4603267 w 6569477"/>
              <a:gd name="connsiteY1365" fmla="*/ 190783 h 6858000"/>
              <a:gd name="connsiteX1366" fmla="*/ 4594832 w 6569477"/>
              <a:gd name="connsiteY1366" fmla="*/ 182347 h 6858000"/>
              <a:gd name="connsiteX1367" fmla="*/ 4586397 w 6569477"/>
              <a:gd name="connsiteY1367" fmla="*/ 173911 h 6858000"/>
              <a:gd name="connsiteX1368" fmla="*/ 4569526 w 6569477"/>
              <a:gd name="connsiteY1368" fmla="*/ 173913 h 6858000"/>
              <a:gd name="connsiteX1369" fmla="*/ 4577960 w 6569477"/>
              <a:gd name="connsiteY1369" fmla="*/ 190784 h 6858000"/>
              <a:gd name="connsiteX1370" fmla="*/ 4586396 w 6569477"/>
              <a:gd name="connsiteY1370" fmla="*/ 190783 h 6858000"/>
              <a:gd name="connsiteX1371" fmla="*/ 4594835 w 6569477"/>
              <a:gd name="connsiteY1371" fmla="*/ 199218 h 6858000"/>
              <a:gd name="connsiteX1372" fmla="*/ 4603267 w 6569477"/>
              <a:gd name="connsiteY1372" fmla="*/ 232961 h 6858000"/>
              <a:gd name="connsiteX1373" fmla="*/ 4594833 w 6569477"/>
              <a:gd name="connsiteY1373" fmla="*/ 224525 h 6858000"/>
              <a:gd name="connsiteX1374" fmla="*/ 4594835 w 6569477"/>
              <a:gd name="connsiteY1374" fmla="*/ 232961 h 6858000"/>
              <a:gd name="connsiteX1375" fmla="*/ 4594833 w 6569477"/>
              <a:gd name="connsiteY1375" fmla="*/ 241395 h 6858000"/>
              <a:gd name="connsiteX1376" fmla="*/ 4603266 w 6569477"/>
              <a:gd name="connsiteY1376" fmla="*/ 241396 h 6858000"/>
              <a:gd name="connsiteX1377" fmla="*/ 4611704 w 6569477"/>
              <a:gd name="connsiteY1377" fmla="*/ 249833 h 6858000"/>
              <a:gd name="connsiteX1378" fmla="*/ 4603267 w 6569477"/>
              <a:gd name="connsiteY1378" fmla="*/ 249831 h 6858000"/>
              <a:gd name="connsiteX1379" fmla="*/ 4611704 w 6569477"/>
              <a:gd name="connsiteY1379" fmla="*/ 258268 h 6858000"/>
              <a:gd name="connsiteX1380" fmla="*/ 4611703 w 6569477"/>
              <a:gd name="connsiteY1380" fmla="*/ 266704 h 6858000"/>
              <a:gd name="connsiteX1381" fmla="*/ 4552654 w 6569477"/>
              <a:gd name="connsiteY1381" fmla="*/ 207654 h 6858000"/>
              <a:gd name="connsiteX1382" fmla="*/ 4561090 w 6569477"/>
              <a:gd name="connsiteY1382" fmla="*/ 207654 h 6858000"/>
              <a:gd name="connsiteX1383" fmla="*/ 4569525 w 6569477"/>
              <a:gd name="connsiteY1383" fmla="*/ 207654 h 6858000"/>
              <a:gd name="connsiteX1384" fmla="*/ 4561090 w 6569477"/>
              <a:gd name="connsiteY1384" fmla="*/ 199218 h 6858000"/>
              <a:gd name="connsiteX1385" fmla="*/ 4552654 w 6569477"/>
              <a:gd name="connsiteY1385" fmla="*/ 199219 h 6858000"/>
              <a:gd name="connsiteX1386" fmla="*/ 4544217 w 6569477"/>
              <a:gd name="connsiteY1386" fmla="*/ 190783 h 6858000"/>
              <a:gd name="connsiteX1387" fmla="*/ 4527347 w 6569477"/>
              <a:gd name="connsiteY1387" fmla="*/ 157040 h 6858000"/>
              <a:gd name="connsiteX1388" fmla="*/ 4527346 w 6569477"/>
              <a:gd name="connsiteY1388" fmla="*/ 148604 h 6858000"/>
              <a:gd name="connsiteX1389" fmla="*/ 4518910 w 6569477"/>
              <a:gd name="connsiteY1389" fmla="*/ 140168 h 6858000"/>
              <a:gd name="connsiteX1390" fmla="*/ 4510474 w 6569477"/>
              <a:gd name="connsiteY1390" fmla="*/ 140168 h 6858000"/>
              <a:gd name="connsiteX1391" fmla="*/ 4510474 w 6569477"/>
              <a:gd name="connsiteY1391" fmla="*/ 148604 h 6858000"/>
              <a:gd name="connsiteX1392" fmla="*/ 4476732 w 6569477"/>
              <a:gd name="connsiteY1392" fmla="*/ 106427 h 6858000"/>
              <a:gd name="connsiteX1393" fmla="*/ 4468297 w 6569477"/>
              <a:gd name="connsiteY1393" fmla="*/ 97990 h 6858000"/>
              <a:gd name="connsiteX1394" fmla="*/ 4459861 w 6569477"/>
              <a:gd name="connsiteY1394" fmla="*/ 97990 h 6858000"/>
              <a:gd name="connsiteX1395" fmla="*/ 4459861 w 6569477"/>
              <a:gd name="connsiteY1395" fmla="*/ 106428 h 6858000"/>
              <a:gd name="connsiteX1396" fmla="*/ 4426117 w 6569477"/>
              <a:gd name="connsiteY1396" fmla="*/ 89554 h 6858000"/>
              <a:gd name="connsiteX1397" fmla="*/ 4388156 w 6569477"/>
              <a:gd name="connsiteY1397" fmla="*/ 29450 h 6858000"/>
              <a:gd name="connsiteX1398" fmla="*/ 4360109 w 6569477"/>
              <a:gd name="connsiteY1398" fmla="*/ 0 h 6858000"/>
              <a:gd name="connsiteX1399" fmla="*/ 4638592 w 6569477"/>
              <a:gd name="connsiteY1399" fmla="*/ 0 h 6858000"/>
              <a:gd name="connsiteX1400" fmla="*/ 4699158 w 6569477"/>
              <a:gd name="connsiteY1400" fmla="*/ 62995 h 6858000"/>
              <a:gd name="connsiteX1401" fmla="*/ 5404662 w 6569477"/>
              <a:gd name="connsiteY1401" fmla="*/ 1051221 h 6858000"/>
              <a:gd name="connsiteX1402" fmla="*/ 5938418 w 6569477"/>
              <a:gd name="connsiteY1402" fmla="*/ 2935851 h 6858000"/>
              <a:gd name="connsiteX1403" fmla="*/ 5947253 w 6569477"/>
              <a:gd name="connsiteY1403" fmla="*/ 3112842 h 6858000"/>
              <a:gd name="connsiteX1404" fmla="*/ 5951125 w 6569477"/>
              <a:gd name="connsiteY1404" fmla="*/ 3133338 h 6858000"/>
              <a:gd name="connsiteX1405" fmla="*/ 5950868 w 6569477"/>
              <a:gd name="connsiteY1405" fmla="*/ 3126941 h 6858000"/>
              <a:gd name="connsiteX1406" fmla="*/ 5953938 w 6569477"/>
              <a:gd name="connsiteY1406" fmla="*/ 3123616 h 6858000"/>
              <a:gd name="connsiteX1407" fmla="*/ 5954453 w 6569477"/>
              <a:gd name="connsiteY1407" fmla="*/ 3136408 h 6858000"/>
              <a:gd name="connsiteX1408" fmla="*/ 5957779 w 6569477"/>
              <a:gd name="connsiteY1408" fmla="*/ 3139480 h 6858000"/>
              <a:gd name="connsiteX1409" fmla="*/ 5954710 w 6569477"/>
              <a:gd name="connsiteY1409" fmla="*/ 3142804 h 6858000"/>
              <a:gd name="connsiteX1410" fmla="*/ 5960116 w 6569477"/>
              <a:gd name="connsiteY1410" fmla="*/ 3277128 h 6858000"/>
              <a:gd name="connsiteX1411" fmla="*/ 5972174 w 6569477"/>
              <a:gd name="connsiteY1411" fmla="*/ 3417593 h 6858000"/>
              <a:gd name="connsiteX1412" fmla="*/ 5962709 w 6569477"/>
              <a:gd name="connsiteY1412" fmla="*/ 3421173 h 6858000"/>
              <a:gd name="connsiteX1413" fmla="*/ 5968094 w 6569477"/>
              <a:gd name="connsiteY1413" fmla="*/ 3475415 h 6858000"/>
              <a:gd name="connsiteX1414" fmla="*/ 5964787 w 6569477"/>
              <a:gd name="connsiteY1414" fmla="*/ 3552426 h 6858000"/>
              <a:gd name="connsiteX1415" fmla="*/ 5951498 w 6569477"/>
              <a:gd name="connsiteY1415" fmla="*/ 3620225 h 6858000"/>
              <a:gd name="connsiteX1416" fmla="*/ 5941518 w 6569477"/>
              <a:gd name="connsiteY1416" fmla="*/ 3611013 h 6858000"/>
              <a:gd name="connsiteX1417" fmla="*/ 5933358 w 6569477"/>
              <a:gd name="connsiteY1417" fmla="*/ 3726657 h 6858000"/>
              <a:gd name="connsiteX1418" fmla="*/ 5932401 w 6569477"/>
              <a:gd name="connsiteY1418" fmla="*/ 3750159 h 6858000"/>
              <a:gd name="connsiteX1419" fmla="*/ 5936112 w 6569477"/>
              <a:gd name="connsiteY1419" fmla="*/ 3742197 h 6858000"/>
              <a:gd name="connsiteX1420" fmla="*/ 5931041 w 6569477"/>
              <a:gd name="connsiteY1420" fmla="*/ 3783572 h 6858000"/>
              <a:gd name="connsiteX1421" fmla="*/ 5930942 w 6569477"/>
              <a:gd name="connsiteY1421" fmla="*/ 3786013 h 6858000"/>
              <a:gd name="connsiteX1422" fmla="*/ 5930199 w 6569477"/>
              <a:gd name="connsiteY1422" fmla="*/ 3790443 h 6858000"/>
              <a:gd name="connsiteX1423" fmla="*/ 5909750 w 6569477"/>
              <a:gd name="connsiteY1423" fmla="*/ 3957308 h 6858000"/>
              <a:gd name="connsiteX1424" fmla="*/ 5877062 w 6569477"/>
              <a:gd name="connsiteY1424" fmla="*/ 4172416 h 6858000"/>
              <a:gd name="connsiteX1425" fmla="*/ 5868625 w 6569477"/>
              <a:gd name="connsiteY1425" fmla="*/ 4214595 h 6858000"/>
              <a:gd name="connsiteX1426" fmla="*/ 5609277 w 6569477"/>
              <a:gd name="connsiteY1426" fmla="*/ 5137233 h 6858000"/>
              <a:gd name="connsiteX1427" fmla="*/ 5491924 w 6569477"/>
              <a:gd name="connsiteY1427" fmla="*/ 5411666 h 6858000"/>
              <a:gd name="connsiteX1428" fmla="*/ 5491547 w 6569477"/>
              <a:gd name="connsiteY1428" fmla="*/ 5414872 h 6858000"/>
              <a:gd name="connsiteX1429" fmla="*/ 5487221 w 6569477"/>
              <a:gd name="connsiteY1429" fmla="*/ 5422780 h 6858000"/>
              <a:gd name="connsiteX1430" fmla="*/ 5489486 w 6569477"/>
              <a:gd name="connsiteY1430" fmla="*/ 5427576 h 6858000"/>
              <a:gd name="connsiteX1431" fmla="*/ 5484693 w 6569477"/>
              <a:gd name="connsiteY1431" fmla="*/ 5429840 h 6858000"/>
              <a:gd name="connsiteX1432" fmla="*/ 5431604 w 6569477"/>
              <a:gd name="connsiteY1432" fmla="*/ 5578103 h 6858000"/>
              <a:gd name="connsiteX1433" fmla="*/ 5383045 w 6569477"/>
              <a:gd name="connsiteY1433" fmla="*/ 5735954 h 6858000"/>
              <a:gd name="connsiteX1434" fmla="*/ 5371193 w 6569477"/>
              <a:gd name="connsiteY1434" fmla="*/ 5735689 h 6858000"/>
              <a:gd name="connsiteX1435" fmla="*/ 5353234 w 6569477"/>
              <a:gd name="connsiteY1435" fmla="*/ 5796964 h 6858000"/>
              <a:gd name="connsiteX1436" fmla="*/ 5315838 w 6569477"/>
              <a:gd name="connsiteY1436" fmla="*/ 5879154 h 6858000"/>
              <a:gd name="connsiteX1437" fmla="*/ 5271646 w 6569477"/>
              <a:gd name="connsiteY1437" fmla="*/ 5946958 h 6858000"/>
              <a:gd name="connsiteX1438" fmla="*/ 5264849 w 6569477"/>
              <a:gd name="connsiteY1438" fmla="*/ 5932571 h 6858000"/>
              <a:gd name="connsiteX1439" fmla="*/ 5205226 w 6569477"/>
              <a:gd name="connsiteY1439" fmla="*/ 6054591 h 6858000"/>
              <a:gd name="connsiteX1440" fmla="*/ 5133488 w 6569477"/>
              <a:gd name="connsiteY1440" fmla="*/ 6188200 h 6858000"/>
              <a:gd name="connsiteX1441" fmla="*/ 5117105 w 6569477"/>
              <a:gd name="connsiteY1441" fmla="*/ 6178342 h 6858000"/>
              <a:gd name="connsiteX1442" fmla="*/ 5104989 w 6569477"/>
              <a:gd name="connsiteY1442" fmla="*/ 6189932 h 6858000"/>
              <a:gd name="connsiteX1443" fmla="*/ 5105252 w 6569477"/>
              <a:gd name="connsiteY1443" fmla="*/ 6178076 h 6858000"/>
              <a:gd name="connsiteX1444" fmla="*/ 5107780 w 6569477"/>
              <a:gd name="connsiteY1444" fmla="*/ 6171017 h 6858000"/>
              <a:gd name="connsiteX1445" fmla="*/ 5110570 w 6569477"/>
              <a:gd name="connsiteY1445" fmla="*/ 6152101 h 6858000"/>
              <a:gd name="connsiteX1446" fmla="*/ 5117630 w 6569477"/>
              <a:gd name="connsiteY1446" fmla="*/ 6154631 h 6858000"/>
              <a:gd name="connsiteX1447" fmla="*/ 5124951 w 6569477"/>
              <a:gd name="connsiteY1447" fmla="*/ 6145306 h 6858000"/>
              <a:gd name="connsiteX1448" fmla="*/ 5124689 w 6569477"/>
              <a:gd name="connsiteY1448" fmla="*/ 6157162 h 6858000"/>
              <a:gd name="connsiteX1449" fmla="*/ 5122160 w 6569477"/>
              <a:gd name="connsiteY1449" fmla="*/ 6164222 h 6858000"/>
              <a:gd name="connsiteX1450" fmla="*/ 5161821 w 6569477"/>
              <a:gd name="connsiteY1450" fmla="*/ 6086827 h 6858000"/>
              <a:gd name="connsiteX1451" fmla="*/ 5223710 w 6569477"/>
              <a:gd name="connsiteY1451" fmla="*/ 5969604 h 6858000"/>
              <a:gd name="connsiteX1452" fmla="*/ 5255262 w 6569477"/>
              <a:gd name="connsiteY1452" fmla="*/ 5937100 h 6858000"/>
              <a:gd name="connsiteX1453" fmla="*/ 5265899 w 6569477"/>
              <a:gd name="connsiteY1453" fmla="*/ 5885149 h 6858000"/>
              <a:gd name="connsiteX1454" fmla="*/ 5310355 w 6569477"/>
              <a:gd name="connsiteY1454" fmla="*/ 5805490 h 6858000"/>
              <a:gd name="connsiteX1455" fmla="*/ 5342957 w 6569477"/>
              <a:gd name="connsiteY1455" fmla="*/ 5725565 h 6858000"/>
              <a:gd name="connsiteX1456" fmla="*/ 5359603 w 6569477"/>
              <a:gd name="connsiteY1456" fmla="*/ 5723566 h 6858000"/>
              <a:gd name="connsiteX1457" fmla="*/ 5405162 w 6569477"/>
              <a:gd name="connsiteY1457" fmla="*/ 5607458 h 6858000"/>
              <a:gd name="connsiteX1458" fmla="*/ 5419834 w 6569477"/>
              <a:gd name="connsiteY1458" fmla="*/ 5556614 h 6858000"/>
              <a:gd name="connsiteX1459" fmla="*/ 5343783 w 6569477"/>
              <a:gd name="connsiteY1459" fmla="*/ 5707015 h 6858000"/>
              <a:gd name="connsiteX1460" fmla="*/ 4588841 w 6569477"/>
              <a:gd name="connsiteY1460" fmla="*/ 6742552 h 6858000"/>
              <a:gd name="connsiteX1461" fmla="*/ 4469515 w 6569477"/>
              <a:gd name="connsiteY1461" fmla="*/ 6858000 h 6858000"/>
              <a:gd name="connsiteX1462" fmla="*/ 4102414 w 6569477"/>
              <a:gd name="connsiteY1462" fmla="*/ 6858000 h 6858000"/>
              <a:gd name="connsiteX1463" fmla="*/ 4156175 w 6569477"/>
              <a:gd name="connsiteY1463" fmla="*/ 6787476 h 6858000"/>
              <a:gd name="connsiteX1464" fmla="*/ 4333324 w 6569477"/>
              <a:gd name="connsiteY1464" fmla="*/ 6525971 h 6858000"/>
              <a:gd name="connsiteX1465" fmla="*/ 4350197 w 6569477"/>
              <a:gd name="connsiteY1465" fmla="*/ 6551277 h 6858000"/>
              <a:gd name="connsiteX1466" fmla="*/ 4451424 w 6569477"/>
              <a:gd name="connsiteY1466" fmla="*/ 6365693 h 6858000"/>
              <a:gd name="connsiteX1467" fmla="*/ 4527346 w 6569477"/>
              <a:gd name="connsiteY1467" fmla="*/ 6225714 h 6858000"/>
              <a:gd name="connsiteX1468" fmla="*/ 4556321 w 6569477"/>
              <a:gd name="connsiteY1468" fmla="*/ 6179312 h 6858000"/>
              <a:gd name="connsiteX1469" fmla="*/ 4561089 w 6569477"/>
              <a:gd name="connsiteY1469" fmla="*/ 6180105 h 6858000"/>
              <a:gd name="connsiteX1470" fmla="*/ 4577961 w 6569477"/>
              <a:gd name="connsiteY1470" fmla="*/ 6171673 h 6858000"/>
              <a:gd name="connsiteX1471" fmla="*/ 4586396 w 6569477"/>
              <a:gd name="connsiteY1471" fmla="*/ 6171671 h 6858000"/>
              <a:gd name="connsiteX1472" fmla="*/ 4603267 w 6569477"/>
              <a:gd name="connsiteY1472" fmla="*/ 6129493 h 6858000"/>
              <a:gd name="connsiteX1473" fmla="*/ 4620139 w 6569477"/>
              <a:gd name="connsiteY1473" fmla="*/ 6112623 h 6858000"/>
              <a:gd name="connsiteX1474" fmla="*/ 4620140 w 6569477"/>
              <a:gd name="connsiteY1474" fmla="*/ 6104185 h 6858000"/>
              <a:gd name="connsiteX1475" fmla="*/ 4611704 w 6569477"/>
              <a:gd name="connsiteY1475" fmla="*/ 6104186 h 6858000"/>
              <a:gd name="connsiteX1476" fmla="*/ 4645446 w 6569477"/>
              <a:gd name="connsiteY1476" fmla="*/ 6049356 h 6858000"/>
              <a:gd name="connsiteX1477" fmla="*/ 4658579 w 6569477"/>
              <a:gd name="connsiteY1477" fmla="*/ 6024607 h 6858000"/>
              <a:gd name="connsiteX1478" fmla="*/ 4657191 w 6569477"/>
              <a:gd name="connsiteY1478" fmla="*/ 6022823 h 6858000"/>
              <a:gd name="connsiteX1479" fmla="*/ 4637720 w 6569477"/>
              <a:gd name="connsiteY1479" fmla="*/ 6031225 h 6858000"/>
              <a:gd name="connsiteX1480" fmla="*/ 4625218 w 6569477"/>
              <a:gd name="connsiteY1480" fmla="*/ 6042395 h 6858000"/>
              <a:gd name="connsiteX1481" fmla="*/ 4625358 w 6569477"/>
              <a:gd name="connsiteY1481" fmla="*/ 6039920 h 6858000"/>
              <a:gd name="connsiteX1482" fmla="*/ 4603267 w 6569477"/>
              <a:gd name="connsiteY1482" fmla="*/ 6062007 h 6858000"/>
              <a:gd name="connsiteX1483" fmla="*/ 4620139 w 6569477"/>
              <a:gd name="connsiteY1483" fmla="*/ 6036700 h 6858000"/>
              <a:gd name="connsiteX1484" fmla="*/ 4502039 w 6569477"/>
              <a:gd name="connsiteY1484" fmla="*/ 6188543 h 6858000"/>
              <a:gd name="connsiteX1485" fmla="*/ 4383940 w 6569477"/>
              <a:gd name="connsiteY1485" fmla="*/ 6357257 h 6858000"/>
              <a:gd name="connsiteX1486" fmla="*/ 4367067 w 6569477"/>
              <a:gd name="connsiteY1486" fmla="*/ 6357256 h 6858000"/>
              <a:gd name="connsiteX1487" fmla="*/ 4240530 w 6569477"/>
              <a:gd name="connsiteY1487" fmla="*/ 6492227 h 6858000"/>
              <a:gd name="connsiteX1488" fmla="*/ 4189918 w 6569477"/>
              <a:gd name="connsiteY1488" fmla="*/ 6542842 h 6858000"/>
              <a:gd name="connsiteX1489" fmla="*/ 4173045 w 6569477"/>
              <a:gd name="connsiteY1489" fmla="*/ 6568148 h 6858000"/>
              <a:gd name="connsiteX1490" fmla="*/ 4130868 w 6569477"/>
              <a:gd name="connsiteY1490" fmla="*/ 6601891 h 6858000"/>
              <a:gd name="connsiteX1491" fmla="*/ 4054944 w 6569477"/>
              <a:gd name="connsiteY1491" fmla="*/ 6686246 h 6858000"/>
              <a:gd name="connsiteX1492" fmla="*/ 3979024 w 6569477"/>
              <a:gd name="connsiteY1492" fmla="*/ 6762169 h 6858000"/>
              <a:gd name="connsiteX1493" fmla="*/ 3916151 w 6569477"/>
              <a:gd name="connsiteY1493" fmla="*/ 6823459 h 6858000"/>
              <a:gd name="connsiteX1494" fmla="*/ 3874750 w 6569477"/>
              <a:gd name="connsiteY1494" fmla="*/ 6858000 h 6858000"/>
              <a:gd name="connsiteX1495" fmla="*/ 3809992 w 6569477"/>
              <a:gd name="connsiteY1495" fmla="*/ 6858000 h 6858000"/>
              <a:gd name="connsiteX1496" fmla="*/ 3835617 w 6569477"/>
              <a:gd name="connsiteY1496" fmla="*/ 6838089 h 6858000"/>
              <a:gd name="connsiteX1497" fmla="*/ 4139304 w 6569477"/>
              <a:gd name="connsiteY1497" fmla="*/ 6576584 h 6858000"/>
              <a:gd name="connsiteX1498" fmla="*/ 4046510 w 6569477"/>
              <a:gd name="connsiteY1498" fmla="*/ 6652505 h 6858000"/>
              <a:gd name="connsiteX1499" fmla="*/ 4021202 w 6569477"/>
              <a:gd name="connsiteY1499" fmla="*/ 6660941 h 6858000"/>
              <a:gd name="connsiteX1500" fmla="*/ 3810311 w 6569477"/>
              <a:gd name="connsiteY1500" fmla="*/ 6829655 h 6858000"/>
              <a:gd name="connsiteX1501" fmla="*/ 3774445 w 6569477"/>
              <a:gd name="connsiteY1501" fmla="*/ 6858000 h 6858000"/>
              <a:gd name="connsiteX1502" fmla="*/ 3720522 w 6569477"/>
              <a:gd name="connsiteY1502" fmla="*/ 6858000 h 6858000"/>
              <a:gd name="connsiteX1503" fmla="*/ 3734388 w 6569477"/>
              <a:gd name="connsiteY1503" fmla="*/ 6846525 h 6858000"/>
              <a:gd name="connsiteX1504" fmla="*/ 3768132 w 6569477"/>
              <a:gd name="connsiteY1504" fmla="*/ 6821217 h 6858000"/>
              <a:gd name="connsiteX1505" fmla="*/ 3869358 w 6569477"/>
              <a:gd name="connsiteY1505" fmla="*/ 6745298 h 6858000"/>
              <a:gd name="connsiteX1506" fmla="*/ 3911538 w 6569477"/>
              <a:gd name="connsiteY1506" fmla="*/ 6711555 h 6858000"/>
              <a:gd name="connsiteX1507" fmla="*/ 3919975 w 6569477"/>
              <a:gd name="connsiteY1507" fmla="*/ 6711555 h 6858000"/>
              <a:gd name="connsiteX1508" fmla="*/ 3928411 w 6569477"/>
              <a:gd name="connsiteY1508" fmla="*/ 6703118 h 6858000"/>
              <a:gd name="connsiteX1509" fmla="*/ 3928411 w 6569477"/>
              <a:gd name="connsiteY1509" fmla="*/ 6694684 h 6858000"/>
              <a:gd name="connsiteX1510" fmla="*/ 3936845 w 6569477"/>
              <a:gd name="connsiteY1510" fmla="*/ 6694684 h 6858000"/>
              <a:gd name="connsiteX1511" fmla="*/ 4097124 w 6569477"/>
              <a:gd name="connsiteY1511" fmla="*/ 6551277 h 6858000"/>
              <a:gd name="connsiteX1512" fmla="*/ 4113995 w 6569477"/>
              <a:gd name="connsiteY1512" fmla="*/ 6542841 h 6858000"/>
              <a:gd name="connsiteX1513" fmla="*/ 4122431 w 6569477"/>
              <a:gd name="connsiteY1513" fmla="*/ 6542841 h 6858000"/>
              <a:gd name="connsiteX1514" fmla="*/ 4130869 w 6569477"/>
              <a:gd name="connsiteY1514" fmla="*/ 6534407 h 6858000"/>
              <a:gd name="connsiteX1515" fmla="*/ 4130868 w 6569477"/>
              <a:gd name="connsiteY1515" fmla="*/ 6525971 h 6858000"/>
              <a:gd name="connsiteX1516" fmla="*/ 4189919 w 6569477"/>
              <a:gd name="connsiteY1516" fmla="*/ 6458484 h 6858000"/>
              <a:gd name="connsiteX1517" fmla="*/ 4198354 w 6569477"/>
              <a:gd name="connsiteY1517" fmla="*/ 6450050 h 6858000"/>
              <a:gd name="connsiteX1518" fmla="*/ 4206790 w 6569477"/>
              <a:gd name="connsiteY1518" fmla="*/ 6433178 h 6858000"/>
              <a:gd name="connsiteX1519" fmla="*/ 4190270 w 6569477"/>
              <a:gd name="connsiteY1519" fmla="*/ 6433178 h 6858000"/>
              <a:gd name="connsiteX1520" fmla="*/ 4207843 w 6569477"/>
              <a:gd name="connsiteY1520" fmla="*/ 6416307 h 6858000"/>
              <a:gd name="connsiteX1521" fmla="*/ 4215199 w 6569477"/>
              <a:gd name="connsiteY1521" fmla="*/ 6391088 h 6858000"/>
              <a:gd name="connsiteX1522" fmla="*/ 4215378 w 6569477"/>
              <a:gd name="connsiteY1522" fmla="*/ 6390919 h 6858000"/>
              <a:gd name="connsiteX1523" fmla="*/ 4244751 w 6569477"/>
              <a:gd name="connsiteY1523" fmla="*/ 6375183 h 6858000"/>
              <a:gd name="connsiteX1524" fmla="*/ 4274275 w 6569477"/>
              <a:gd name="connsiteY1524" fmla="*/ 6340386 h 6858000"/>
              <a:gd name="connsiteX1525" fmla="*/ 4282710 w 6569477"/>
              <a:gd name="connsiteY1525" fmla="*/ 6340386 h 6858000"/>
              <a:gd name="connsiteX1526" fmla="*/ 4282712 w 6569477"/>
              <a:gd name="connsiteY1526" fmla="*/ 6331950 h 6858000"/>
              <a:gd name="connsiteX1527" fmla="*/ 4282711 w 6569477"/>
              <a:gd name="connsiteY1527" fmla="*/ 6323514 h 6858000"/>
              <a:gd name="connsiteX1528" fmla="*/ 4308018 w 6569477"/>
              <a:gd name="connsiteY1528" fmla="*/ 6315078 h 6858000"/>
              <a:gd name="connsiteX1529" fmla="*/ 4299581 w 6569477"/>
              <a:gd name="connsiteY1529" fmla="*/ 6323514 h 6858000"/>
              <a:gd name="connsiteX1530" fmla="*/ 4291147 w 6569477"/>
              <a:gd name="connsiteY1530" fmla="*/ 6340386 h 6858000"/>
              <a:gd name="connsiteX1531" fmla="*/ 4308019 w 6569477"/>
              <a:gd name="connsiteY1531" fmla="*/ 6331950 h 6858000"/>
              <a:gd name="connsiteX1532" fmla="*/ 4316453 w 6569477"/>
              <a:gd name="connsiteY1532" fmla="*/ 6331950 h 6858000"/>
              <a:gd name="connsiteX1533" fmla="*/ 4282711 w 6569477"/>
              <a:gd name="connsiteY1533" fmla="*/ 6374128 h 6858000"/>
              <a:gd name="connsiteX1534" fmla="*/ 4544217 w 6569477"/>
              <a:gd name="connsiteY1534" fmla="*/ 6104187 h 6858000"/>
              <a:gd name="connsiteX1535" fmla="*/ 4569526 w 6569477"/>
              <a:gd name="connsiteY1535" fmla="*/ 6070442 h 6858000"/>
              <a:gd name="connsiteX1536" fmla="*/ 4577961 w 6569477"/>
              <a:gd name="connsiteY1536" fmla="*/ 6062009 h 6858000"/>
              <a:gd name="connsiteX1537" fmla="*/ 4683408 w 6569477"/>
              <a:gd name="connsiteY1537" fmla="*/ 5931256 h 6858000"/>
              <a:gd name="connsiteX1538" fmla="*/ 4748312 w 6569477"/>
              <a:gd name="connsiteY1538" fmla="*/ 5835198 h 6858000"/>
              <a:gd name="connsiteX1539" fmla="*/ 4751363 w 6569477"/>
              <a:gd name="connsiteY1539" fmla="*/ 5826231 h 6858000"/>
              <a:gd name="connsiteX1540" fmla="*/ 4767931 w 6569477"/>
              <a:gd name="connsiteY1540" fmla="*/ 5806085 h 6858000"/>
              <a:gd name="connsiteX1541" fmla="*/ 4768003 w 6569477"/>
              <a:gd name="connsiteY1541" fmla="*/ 5806053 h 6858000"/>
              <a:gd name="connsiteX1542" fmla="*/ 4788853 w 6569477"/>
              <a:gd name="connsiteY1542" fmla="*/ 5775196 h 6858000"/>
              <a:gd name="connsiteX1543" fmla="*/ 4792070 w 6569477"/>
              <a:gd name="connsiteY1543" fmla="*/ 5772856 h 6858000"/>
              <a:gd name="connsiteX1544" fmla="*/ 4793063 w 6569477"/>
              <a:gd name="connsiteY1544" fmla="*/ 5765638 h 6858000"/>
              <a:gd name="connsiteX1545" fmla="*/ 4796398 w 6569477"/>
              <a:gd name="connsiteY1545" fmla="*/ 5743259 h 6858000"/>
              <a:gd name="connsiteX1546" fmla="*/ 4843536 w 6569477"/>
              <a:gd name="connsiteY1546" fmla="*/ 5665159 h 6858000"/>
              <a:gd name="connsiteX1547" fmla="*/ 4878837 w 6569477"/>
              <a:gd name="connsiteY1547" fmla="*/ 5586387 h 6858000"/>
              <a:gd name="connsiteX1548" fmla="*/ 4895541 w 6569477"/>
              <a:gd name="connsiteY1548" fmla="*/ 5584956 h 6858000"/>
              <a:gd name="connsiteX1549" fmla="*/ 4981973 w 6569477"/>
              <a:gd name="connsiteY1549" fmla="*/ 5357045 h 6858000"/>
              <a:gd name="connsiteX1550" fmla="*/ 4962502 w 6569477"/>
              <a:gd name="connsiteY1550" fmla="*/ 5365447 h 6858000"/>
              <a:gd name="connsiteX1551" fmla="*/ 5038742 w 6569477"/>
              <a:gd name="connsiteY1551" fmla="*/ 5234354 h 6858000"/>
              <a:gd name="connsiteX1552" fmla="*/ 5031211 w 6569477"/>
              <a:gd name="connsiteY1552" fmla="*/ 5283813 h 6858000"/>
              <a:gd name="connsiteX1553" fmla="*/ 5033979 w 6569477"/>
              <a:gd name="connsiteY1553" fmla="*/ 5276843 h 6858000"/>
              <a:gd name="connsiteX1554" fmla="*/ 5038846 w 6569477"/>
              <a:gd name="connsiteY1554" fmla="*/ 5274743 h 6858000"/>
              <a:gd name="connsiteX1555" fmla="*/ 5033312 w 6569477"/>
              <a:gd name="connsiteY1555" fmla="*/ 5288683 h 6858000"/>
              <a:gd name="connsiteX1556" fmla="*/ 5035413 w 6569477"/>
              <a:gd name="connsiteY1556" fmla="*/ 5293552 h 6858000"/>
              <a:gd name="connsiteX1557" fmla="*/ 5030545 w 6569477"/>
              <a:gd name="connsiteY1557" fmla="*/ 5295653 h 6858000"/>
              <a:gd name="connsiteX1558" fmla="*/ 4972446 w 6569477"/>
              <a:gd name="connsiteY1558" fmla="*/ 5442024 h 6858000"/>
              <a:gd name="connsiteX1559" fmla="*/ 4918549 w 6569477"/>
              <a:gd name="connsiteY1559" fmla="*/ 5598134 h 6858000"/>
              <a:gd name="connsiteX1560" fmla="*/ 4906713 w 6569477"/>
              <a:gd name="connsiteY1560" fmla="*/ 5597465 h 6858000"/>
              <a:gd name="connsiteX1561" fmla="*/ 4886681 w 6569477"/>
              <a:gd name="connsiteY1561" fmla="*/ 5658095 h 6858000"/>
              <a:gd name="connsiteX1562" fmla="*/ 4846511 w 6569477"/>
              <a:gd name="connsiteY1562" fmla="*/ 5738966 h 6858000"/>
              <a:gd name="connsiteX1563" fmla="*/ 4800039 w 6569477"/>
              <a:gd name="connsiteY1563" fmla="*/ 5805228 h 6858000"/>
              <a:gd name="connsiteX1564" fmla="*/ 4796888 w 6569477"/>
              <a:gd name="connsiteY1564" fmla="*/ 5797923 h 6858000"/>
              <a:gd name="connsiteX1565" fmla="*/ 4793961 w 6569477"/>
              <a:gd name="connsiteY1565" fmla="*/ 5791139 h 6858000"/>
              <a:gd name="connsiteX1566" fmla="*/ 4788854 w 6569477"/>
              <a:gd name="connsiteY1566" fmla="*/ 5800502 h 6858000"/>
              <a:gd name="connsiteX1567" fmla="*/ 4788524 w 6569477"/>
              <a:gd name="connsiteY1567" fmla="*/ 5800530 h 6858000"/>
              <a:gd name="connsiteX1568" fmla="*/ 4772434 w 6569477"/>
              <a:gd name="connsiteY1568" fmla="*/ 5831127 h 6858000"/>
              <a:gd name="connsiteX1569" fmla="*/ 4771983 w 6569477"/>
              <a:gd name="connsiteY1569" fmla="*/ 5834245 h 6858000"/>
              <a:gd name="connsiteX1570" fmla="*/ 4770615 w 6569477"/>
              <a:gd name="connsiteY1570" fmla="*/ 5834587 h 6858000"/>
              <a:gd name="connsiteX1571" fmla="*/ 4763546 w 6569477"/>
              <a:gd name="connsiteY1571" fmla="*/ 5848027 h 6858000"/>
              <a:gd name="connsiteX1572" fmla="*/ 4763547 w 6569477"/>
              <a:gd name="connsiteY1572" fmla="*/ 5851116 h 6858000"/>
              <a:gd name="connsiteX1573" fmla="*/ 4729804 w 6569477"/>
              <a:gd name="connsiteY1573" fmla="*/ 5927037 h 6858000"/>
              <a:gd name="connsiteX1574" fmla="*/ 4738240 w 6569477"/>
              <a:gd name="connsiteY1574" fmla="*/ 5910164 h 6858000"/>
              <a:gd name="connsiteX1575" fmla="*/ 4738240 w 6569477"/>
              <a:gd name="connsiteY1575" fmla="*/ 5927039 h 6858000"/>
              <a:gd name="connsiteX1576" fmla="*/ 4755110 w 6569477"/>
              <a:gd name="connsiteY1576" fmla="*/ 5918603 h 6858000"/>
              <a:gd name="connsiteX1577" fmla="*/ 4755112 w 6569477"/>
              <a:gd name="connsiteY1577" fmla="*/ 5927039 h 6858000"/>
              <a:gd name="connsiteX1578" fmla="*/ 4746676 w 6569477"/>
              <a:gd name="connsiteY1578" fmla="*/ 5935473 h 6858000"/>
              <a:gd name="connsiteX1579" fmla="*/ 4746678 w 6569477"/>
              <a:gd name="connsiteY1579" fmla="*/ 5943907 h 6858000"/>
              <a:gd name="connsiteX1580" fmla="*/ 4721368 w 6569477"/>
              <a:gd name="connsiteY1580" fmla="*/ 5994521 h 6858000"/>
              <a:gd name="connsiteX1581" fmla="*/ 4721369 w 6569477"/>
              <a:gd name="connsiteY1581" fmla="*/ 6002959 h 6858000"/>
              <a:gd name="connsiteX1582" fmla="*/ 4729804 w 6569477"/>
              <a:gd name="connsiteY1582" fmla="*/ 5994523 h 6858000"/>
              <a:gd name="connsiteX1583" fmla="*/ 4738240 w 6569477"/>
              <a:gd name="connsiteY1583" fmla="*/ 5994523 h 6858000"/>
              <a:gd name="connsiteX1584" fmla="*/ 4653883 w 6569477"/>
              <a:gd name="connsiteY1584" fmla="*/ 6146366 h 6858000"/>
              <a:gd name="connsiteX1585" fmla="*/ 4561090 w 6569477"/>
              <a:gd name="connsiteY1585" fmla="*/ 6289771 h 6858000"/>
              <a:gd name="connsiteX1586" fmla="*/ 4561089 w 6569477"/>
              <a:gd name="connsiteY1586" fmla="*/ 6298205 h 6858000"/>
              <a:gd name="connsiteX1587" fmla="*/ 4552654 w 6569477"/>
              <a:gd name="connsiteY1587" fmla="*/ 6298207 h 6858000"/>
              <a:gd name="connsiteX1588" fmla="*/ 4552653 w 6569477"/>
              <a:gd name="connsiteY1588" fmla="*/ 6306643 h 6858000"/>
              <a:gd name="connsiteX1589" fmla="*/ 4544217 w 6569477"/>
              <a:gd name="connsiteY1589" fmla="*/ 6315080 h 6858000"/>
              <a:gd name="connsiteX1590" fmla="*/ 4527347 w 6569477"/>
              <a:gd name="connsiteY1590" fmla="*/ 6340384 h 6858000"/>
              <a:gd name="connsiteX1591" fmla="*/ 4527349 w 6569477"/>
              <a:gd name="connsiteY1591" fmla="*/ 6357257 h 6858000"/>
              <a:gd name="connsiteX1592" fmla="*/ 4544216 w 6569477"/>
              <a:gd name="connsiteY1592" fmla="*/ 6323514 h 6858000"/>
              <a:gd name="connsiteX1593" fmla="*/ 4552655 w 6569477"/>
              <a:gd name="connsiteY1593" fmla="*/ 6323514 h 6858000"/>
              <a:gd name="connsiteX1594" fmla="*/ 4552653 w 6569477"/>
              <a:gd name="connsiteY1594" fmla="*/ 6331950 h 6858000"/>
              <a:gd name="connsiteX1595" fmla="*/ 4561089 w 6569477"/>
              <a:gd name="connsiteY1595" fmla="*/ 6323512 h 6858000"/>
              <a:gd name="connsiteX1596" fmla="*/ 4561090 w 6569477"/>
              <a:gd name="connsiteY1596" fmla="*/ 6315079 h 6858000"/>
              <a:gd name="connsiteX1597" fmla="*/ 4569526 w 6569477"/>
              <a:gd name="connsiteY1597" fmla="*/ 6306641 h 6858000"/>
              <a:gd name="connsiteX1598" fmla="*/ 4586397 w 6569477"/>
              <a:gd name="connsiteY1598" fmla="*/ 6281336 h 6858000"/>
              <a:gd name="connsiteX1599" fmla="*/ 4586397 w 6569477"/>
              <a:gd name="connsiteY1599" fmla="*/ 6264464 h 6858000"/>
              <a:gd name="connsiteX1600" fmla="*/ 4603267 w 6569477"/>
              <a:gd name="connsiteY1600" fmla="*/ 6264464 h 6858000"/>
              <a:gd name="connsiteX1601" fmla="*/ 4628576 w 6569477"/>
              <a:gd name="connsiteY1601" fmla="*/ 6205416 h 6858000"/>
              <a:gd name="connsiteX1602" fmla="*/ 4696061 w 6569477"/>
              <a:gd name="connsiteY1602" fmla="*/ 6104186 h 6858000"/>
              <a:gd name="connsiteX1603" fmla="*/ 4687626 w 6569477"/>
              <a:gd name="connsiteY1603" fmla="*/ 6104185 h 6858000"/>
              <a:gd name="connsiteX1604" fmla="*/ 4704496 w 6569477"/>
              <a:gd name="connsiteY1604" fmla="*/ 6087316 h 6858000"/>
              <a:gd name="connsiteX1605" fmla="*/ 4704497 w 6569477"/>
              <a:gd name="connsiteY1605" fmla="*/ 6070444 h 6858000"/>
              <a:gd name="connsiteX1606" fmla="*/ 4712933 w 6569477"/>
              <a:gd name="connsiteY1606" fmla="*/ 6070444 h 6858000"/>
              <a:gd name="connsiteX1607" fmla="*/ 4729804 w 6569477"/>
              <a:gd name="connsiteY1607" fmla="*/ 6053573 h 6858000"/>
              <a:gd name="connsiteX1608" fmla="*/ 4770138 w 6569477"/>
              <a:gd name="connsiteY1608" fmla="*/ 5956299 h 6858000"/>
              <a:gd name="connsiteX1609" fmla="*/ 4783304 w 6569477"/>
              <a:gd name="connsiteY1609" fmla="*/ 5941648 h 6858000"/>
              <a:gd name="connsiteX1610" fmla="*/ 4783581 w 6569477"/>
              <a:gd name="connsiteY1610" fmla="*/ 5941799 h 6858000"/>
              <a:gd name="connsiteX1611" fmla="*/ 4788853 w 6569477"/>
              <a:gd name="connsiteY1611" fmla="*/ 5935473 h 6858000"/>
              <a:gd name="connsiteX1612" fmla="*/ 4783304 w 6569477"/>
              <a:gd name="connsiteY1612" fmla="*/ 5941648 h 6858000"/>
              <a:gd name="connsiteX1613" fmla="*/ 4771983 w 6569477"/>
              <a:gd name="connsiteY1613" fmla="*/ 5935471 h 6858000"/>
              <a:gd name="connsiteX1614" fmla="*/ 4873212 w 6569477"/>
              <a:gd name="connsiteY1614" fmla="*/ 5749889 h 6858000"/>
              <a:gd name="connsiteX1615" fmla="*/ 4949133 w 6569477"/>
              <a:gd name="connsiteY1615" fmla="*/ 5598046 h 6858000"/>
              <a:gd name="connsiteX1616" fmla="*/ 4957571 w 6569477"/>
              <a:gd name="connsiteY1616" fmla="*/ 5598047 h 6858000"/>
              <a:gd name="connsiteX1617" fmla="*/ 5008183 w 6569477"/>
              <a:gd name="connsiteY1617" fmla="*/ 5496818 h 6858000"/>
              <a:gd name="connsiteX1618" fmla="*/ 5008182 w 6569477"/>
              <a:gd name="connsiteY1618" fmla="*/ 5522123 h 6858000"/>
              <a:gd name="connsiteX1619" fmla="*/ 4999747 w 6569477"/>
              <a:gd name="connsiteY1619" fmla="*/ 5488384 h 6858000"/>
              <a:gd name="connsiteX1620" fmla="*/ 5067232 w 6569477"/>
              <a:gd name="connsiteY1620" fmla="*/ 5378718 h 6858000"/>
              <a:gd name="connsiteX1621" fmla="*/ 5075669 w 6569477"/>
              <a:gd name="connsiteY1621" fmla="*/ 5370283 h 6858000"/>
              <a:gd name="connsiteX1622" fmla="*/ 5075669 w 6569477"/>
              <a:gd name="connsiteY1622" fmla="*/ 5361848 h 6858000"/>
              <a:gd name="connsiteX1623" fmla="*/ 5067234 w 6569477"/>
              <a:gd name="connsiteY1623" fmla="*/ 5361848 h 6858000"/>
              <a:gd name="connsiteX1624" fmla="*/ 5075669 w 6569477"/>
              <a:gd name="connsiteY1624" fmla="*/ 5344976 h 6858000"/>
              <a:gd name="connsiteX1625" fmla="*/ 5075671 w 6569477"/>
              <a:gd name="connsiteY1625" fmla="*/ 5353411 h 6858000"/>
              <a:gd name="connsiteX1626" fmla="*/ 5084105 w 6569477"/>
              <a:gd name="connsiteY1626" fmla="*/ 5353411 h 6858000"/>
              <a:gd name="connsiteX1627" fmla="*/ 5084105 w 6569477"/>
              <a:gd name="connsiteY1627" fmla="*/ 5336541 h 6858000"/>
              <a:gd name="connsiteX1628" fmla="*/ 5092541 w 6569477"/>
              <a:gd name="connsiteY1628" fmla="*/ 5328103 h 6858000"/>
              <a:gd name="connsiteX1629" fmla="*/ 5092541 w 6569477"/>
              <a:gd name="connsiteY1629" fmla="*/ 5302798 h 6858000"/>
              <a:gd name="connsiteX1630" fmla="*/ 5100978 w 6569477"/>
              <a:gd name="connsiteY1630" fmla="*/ 5285927 h 6858000"/>
              <a:gd name="connsiteX1631" fmla="*/ 5092541 w 6569477"/>
              <a:gd name="connsiteY1631" fmla="*/ 5294363 h 6858000"/>
              <a:gd name="connsiteX1632" fmla="*/ 5084105 w 6569477"/>
              <a:gd name="connsiteY1632" fmla="*/ 5302796 h 6858000"/>
              <a:gd name="connsiteX1633" fmla="*/ 5084105 w 6569477"/>
              <a:gd name="connsiteY1633" fmla="*/ 5285927 h 6858000"/>
              <a:gd name="connsiteX1634" fmla="*/ 5109412 w 6569477"/>
              <a:gd name="connsiteY1634" fmla="*/ 5235313 h 6858000"/>
              <a:gd name="connsiteX1635" fmla="*/ 5151589 w 6569477"/>
              <a:gd name="connsiteY1635" fmla="*/ 5142520 h 6858000"/>
              <a:gd name="connsiteX1636" fmla="*/ 5160025 w 6569477"/>
              <a:gd name="connsiteY1636" fmla="*/ 5134084 h 6858000"/>
              <a:gd name="connsiteX1637" fmla="*/ 5160025 w 6569477"/>
              <a:gd name="connsiteY1637" fmla="*/ 5125649 h 6858000"/>
              <a:gd name="connsiteX1638" fmla="*/ 5176898 w 6569477"/>
              <a:gd name="connsiteY1638" fmla="*/ 5083470 h 6858000"/>
              <a:gd name="connsiteX1639" fmla="*/ 5185333 w 6569477"/>
              <a:gd name="connsiteY1639" fmla="*/ 5049729 h 6858000"/>
              <a:gd name="connsiteX1640" fmla="*/ 5219076 w 6569477"/>
              <a:gd name="connsiteY1640" fmla="*/ 4990679 h 6858000"/>
              <a:gd name="connsiteX1641" fmla="*/ 5227514 w 6569477"/>
              <a:gd name="connsiteY1641" fmla="*/ 4990679 h 6858000"/>
              <a:gd name="connsiteX1642" fmla="*/ 5227511 w 6569477"/>
              <a:gd name="connsiteY1642" fmla="*/ 4973806 h 6858000"/>
              <a:gd name="connsiteX1643" fmla="*/ 5227512 w 6569477"/>
              <a:gd name="connsiteY1643" fmla="*/ 4965372 h 6858000"/>
              <a:gd name="connsiteX1644" fmla="*/ 5219077 w 6569477"/>
              <a:gd name="connsiteY1644" fmla="*/ 4973806 h 6858000"/>
              <a:gd name="connsiteX1645" fmla="*/ 5244383 w 6569477"/>
              <a:gd name="connsiteY1645" fmla="*/ 4914756 h 6858000"/>
              <a:gd name="connsiteX1646" fmla="*/ 5252819 w 6569477"/>
              <a:gd name="connsiteY1646" fmla="*/ 4906320 h 6858000"/>
              <a:gd name="connsiteX1647" fmla="*/ 5252821 w 6569477"/>
              <a:gd name="connsiteY1647" fmla="*/ 4897886 h 6858000"/>
              <a:gd name="connsiteX1648" fmla="*/ 5269691 w 6569477"/>
              <a:gd name="connsiteY1648" fmla="*/ 4838836 h 6858000"/>
              <a:gd name="connsiteX1649" fmla="*/ 5269691 w 6569477"/>
              <a:gd name="connsiteY1649" fmla="*/ 4847272 h 6858000"/>
              <a:gd name="connsiteX1650" fmla="*/ 5269693 w 6569477"/>
              <a:gd name="connsiteY1650" fmla="*/ 4872579 h 6858000"/>
              <a:gd name="connsiteX1651" fmla="*/ 5278126 w 6569477"/>
              <a:gd name="connsiteY1651" fmla="*/ 4855707 h 6858000"/>
              <a:gd name="connsiteX1652" fmla="*/ 5286562 w 6569477"/>
              <a:gd name="connsiteY1652" fmla="*/ 4847272 h 6858000"/>
              <a:gd name="connsiteX1653" fmla="*/ 5278125 w 6569477"/>
              <a:gd name="connsiteY1653" fmla="*/ 4881015 h 6858000"/>
              <a:gd name="connsiteX1654" fmla="*/ 5294998 w 6569477"/>
              <a:gd name="connsiteY1654" fmla="*/ 4889450 h 6858000"/>
              <a:gd name="connsiteX1655" fmla="*/ 5320304 w 6569477"/>
              <a:gd name="connsiteY1655" fmla="*/ 4830400 h 6858000"/>
              <a:gd name="connsiteX1656" fmla="*/ 5328741 w 6569477"/>
              <a:gd name="connsiteY1656" fmla="*/ 4821963 h 6858000"/>
              <a:gd name="connsiteX1657" fmla="*/ 5328741 w 6569477"/>
              <a:gd name="connsiteY1657" fmla="*/ 4813530 h 6858000"/>
              <a:gd name="connsiteX1658" fmla="*/ 5328741 w 6569477"/>
              <a:gd name="connsiteY1658" fmla="*/ 4805093 h 6858000"/>
              <a:gd name="connsiteX1659" fmla="*/ 5320305 w 6569477"/>
              <a:gd name="connsiteY1659" fmla="*/ 4813527 h 6858000"/>
              <a:gd name="connsiteX1660" fmla="*/ 5320305 w 6569477"/>
              <a:gd name="connsiteY1660" fmla="*/ 4788222 h 6858000"/>
              <a:gd name="connsiteX1661" fmla="*/ 5311868 w 6569477"/>
              <a:gd name="connsiteY1661" fmla="*/ 4779784 h 6858000"/>
              <a:gd name="connsiteX1662" fmla="*/ 5294998 w 6569477"/>
              <a:gd name="connsiteY1662" fmla="*/ 4821963 h 6858000"/>
              <a:gd name="connsiteX1663" fmla="*/ 5294998 w 6569477"/>
              <a:gd name="connsiteY1663" fmla="*/ 4813529 h 6858000"/>
              <a:gd name="connsiteX1664" fmla="*/ 5286562 w 6569477"/>
              <a:gd name="connsiteY1664" fmla="*/ 4796658 h 6858000"/>
              <a:gd name="connsiteX1665" fmla="*/ 5279291 w 6569477"/>
              <a:gd name="connsiteY1665" fmla="*/ 4811201 h 6858000"/>
              <a:gd name="connsiteX1666" fmla="*/ 5280235 w 6569477"/>
              <a:gd name="connsiteY1666" fmla="*/ 4795603 h 6858000"/>
              <a:gd name="connsiteX1667" fmla="*/ 5294997 w 6569477"/>
              <a:gd name="connsiteY1667" fmla="*/ 4754479 h 6858000"/>
              <a:gd name="connsiteX1668" fmla="*/ 5269690 w 6569477"/>
              <a:gd name="connsiteY1668" fmla="*/ 4729170 h 6858000"/>
              <a:gd name="connsiteX1669" fmla="*/ 5278128 w 6569477"/>
              <a:gd name="connsiteY1669" fmla="*/ 4737607 h 6858000"/>
              <a:gd name="connsiteX1670" fmla="*/ 5286561 w 6569477"/>
              <a:gd name="connsiteY1670" fmla="*/ 4737608 h 6858000"/>
              <a:gd name="connsiteX1671" fmla="*/ 5294998 w 6569477"/>
              <a:gd name="connsiteY1671" fmla="*/ 4737608 h 6858000"/>
              <a:gd name="connsiteX1672" fmla="*/ 5294999 w 6569477"/>
              <a:gd name="connsiteY1672" fmla="*/ 4720736 h 6858000"/>
              <a:gd name="connsiteX1673" fmla="*/ 5295000 w 6569477"/>
              <a:gd name="connsiteY1673" fmla="*/ 4712301 h 6858000"/>
              <a:gd name="connsiteX1674" fmla="*/ 5311869 w 6569477"/>
              <a:gd name="connsiteY1674" fmla="*/ 4695429 h 6858000"/>
              <a:gd name="connsiteX1675" fmla="*/ 5311869 w 6569477"/>
              <a:gd name="connsiteY1675" fmla="*/ 4712299 h 6858000"/>
              <a:gd name="connsiteX1676" fmla="*/ 5320307 w 6569477"/>
              <a:gd name="connsiteY1676" fmla="*/ 4712301 h 6858000"/>
              <a:gd name="connsiteX1677" fmla="*/ 5328740 w 6569477"/>
              <a:gd name="connsiteY1677" fmla="*/ 4695429 h 6858000"/>
              <a:gd name="connsiteX1678" fmla="*/ 5328740 w 6569477"/>
              <a:gd name="connsiteY1678" fmla="*/ 4678557 h 6858000"/>
              <a:gd name="connsiteX1679" fmla="*/ 5311871 w 6569477"/>
              <a:gd name="connsiteY1679" fmla="*/ 4661688 h 6858000"/>
              <a:gd name="connsiteX1680" fmla="*/ 5303433 w 6569477"/>
              <a:gd name="connsiteY1680" fmla="*/ 4653252 h 6858000"/>
              <a:gd name="connsiteX1681" fmla="*/ 5294998 w 6569477"/>
              <a:gd name="connsiteY1681" fmla="*/ 4661688 h 6858000"/>
              <a:gd name="connsiteX1682" fmla="*/ 5303432 w 6569477"/>
              <a:gd name="connsiteY1682" fmla="*/ 4619508 h 6858000"/>
              <a:gd name="connsiteX1683" fmla="*/ 5303432 w 6569477"/>
              <a:gd name="connsiteY1683" fmla="*/ 4644816 h 6858000"/>
              <a:gd name="connsiteX1684" fmla="*/ 5320305 w 6569477"/>
              <a:gd name="connsiteY1684" fmla="*/ 4611072 h 6858000"/>
              <a:gd name="connsiteX1685" fmla="*/ 5328743 w 6569477"/>
              <a:gd name="connsiteY1685" fmla="*/ 4611070 h 6858000"/>
              <a:gd name="connsiteX1686" fmla="*/ 5328741 w 6569477"/>
              <a:gd name="connsiteY1686" fmla="*/ 4602637 h 6858000"/>
              <a:gd name="connsiteX1687" fmla="*/ 5328741 w 6569477"/>
              <a:gd name="connsiteY1687" fmla="*/ 4594202 h 6858000"/>
              <a:gd name="connsiteX1688" fmla="*/ 5320304 w 6569477"/>
              <a:gd name="connsiteY1688" fmla="*/ 4594202 h 6858000"/>
              <a:gd name="connsiteX1689" fmla="*/ 5337175 w 6569477"/>
              <a:gd name="connsiteY1689" fmla="*/ 4577331 h 6858000"/>
              <a:gd name="connsiteX1690" fmla="*/ 5337175 w 6569477"/>
              <a:gd name="connsiteY1690" fmla="*/ 4526717 h 6858000"/>
              <a:gd name="connsiteX1691" fmla="*/ 5337176 w 6569477"/>
              <a:gd name="connsiteY1691" fmla="*/ 4543586 h 6858000"/>
              <a:gd name="connsiteX1692" fmla="*/ 5354048 w 6569477"/>
              <a:gd name="connsiteY1692" fmla="*/ 4492974 h 6858000"/>
              <a:gd name="connsiteX1693" fmla="*/ 5362484 w 6569477"/>
              <a:gd name="connsiteY1693" fmla="*/ 4501408 h 6858000"/>
              <a:gd name="connsiteX1694" fmla="*/ 5362484 w 6569477"/>
              <a:gd name="connsiteY1694" fmla="*/ 4492972 h 6858000"/>
              <a:gd name="connsiteX1695" fmla="*/ 5370918 w 6569477"/>
              <a:gd name="connsiteY1695" fmla="*/ 4492974 h 6858000"/>
              <a:gd name="connsiteX1696" fmla="*/ 5379355 w 6569477"/>
              <a:gd name="connsiteY1696" fmla="*/ 4501407 h 6858000"/>
              <a:gd name="connsiteX1697" fmla="*/ 5362484 w 6569477"/>
              <a:gd name="connsiteY1697" fmla="*/ 4577331 h 6858000"/>
              <a:gd name="connsiteX1698" fmla="*/ 5354048 w 6569477"/>
              <a:gd name="connsiteY1698" fmla="*/ 4577331 h 6858000"/>
              <a:gd name="connsiteX1699" fmla="*/ 5345612 w 6569477"/>
              <a:gd name="connsiteY1699" fmla="*/ 4611072 h 6858000"/>
              <a:gd name="connsiteX1700" fmla="*/ 5362483 w 6569477"/>
              <a:gd name="connsiteY1700" fmla="*/ 4585763 h 6858000"/>
              <a:gd name="connsiteX1701" fmla="*/ 5354047 w 6569477"/>
              <a:gd name="connsiteY1701" fmla="*/ 4627944 h 6858000"/>
              <a:gd name="connsiteX1702" fmla="*/ 5345611 w 6569477"/>
              <a:gd name="connsiteY1702" fmla="*/ 4636382 h 6858000"/>
              <a:gd name="connsiteX1703" fmla="*/ 5345612 w 6569477"/>
              <a:gd name="connsiteY1703" fmla="*/ 4644813 h 6858000"/>
              <a:gd name="connsiteX1704" fmla="*/ 5354047 w 6569477"/>
              <a:gd name="connsiteY1704" fmla="*/ 4653250 h 6858000"/>
              <a:gd name="connsiteX1705" fmla="*/ 5362483 w 6569477"/>
              <a:gd name="connsiteY1705" fmla="*/ 4644815 h 6858000"/>
              <a:gd name="connsiteX1706" fmla="*/ 5370919 w 6569477"/>
              <a:gd name="connsiteY1706" fmla="*/ 4627945 h 6858000"/>
              <a:gd name="connsiteX1707" fmla="*/ 5370919 w 6569477"/>
              <a:gd name="connsiteY1707" fmla="*/ 4619508 h 6858000"/>
              <a:gd name="connsiteX1708" fmla="*/ 5362483 w 6569477"/>
              <a:gd name="connsiteY1708" fmla="*/ 4619508 h 6858000"/>
              <a:gd name="connsiteX1709" fmla="*/ 5387791 w 6569477"/>
              <a:gd name="connsiteY1709" fmla="*/ 4501408 h 6858000"/>
              <a:gd name="connsiteX1710" fmla="*/ 5396225 w 6569477"/>
              <a:gd name="connsiteY1710" fmla="*/ 4492972 h 6858000"/>
              <a:gd name="connsiteX1711" fmla="*/ 5396224 w 6569477"/>
              <a:gd name="connsiteY1711" fmla="*/ 4484538 h 6858000"/>
              <a:gd name="connsiteX1712" fmla="*/ 5396225 w 6569477"/>
              <a:gd name="connsiteY1712" fmla="*/ 4476102 h 6858000"/>
              <a:gd name="connsiteX1713" fmla="*/ 5413098 w 6569477"/>
              <a:gd name="connsiteY1713" fmla="*/ 4425488 h 6858000"/>
              <a:gd name="connsiteX1714" fmla="*/ 5404662 w 6569477"/>
              <a:gd name="connsiteY1714" fmla="*/ 4425486 h 6858000"/>
              <a:gd name="connsiteX1715" fmla="*/ 5413098 w 6569477"/>
              <a:gd name="connsiteY1715" fmla="*/ 4417053 h 6858000"/>
              <a:gd name="connsiteX1716" fmla="*/ 5421533 w 6569477"/>
              <a:gd name="connsiteY1716" fmla="*/ 4400179 h 6858000"/>
              <a:gd name="connsiteX1717" fmla="*/ 5413097 w 6569477"/>
              <a:gd name="connsiteY1717" fmla="*/ 4391743 h 6858000"/>
              <a:gd name="connsiteX1718" fmla="*/ 5421797 w 6569477"/>
              <a:gd name="connsiteY1718" fmla="*/ 4335463 h 6858000"/>
              <a:gd name="connsiteX1719" fmla="*/ 5430069 w 6569477"/>
              <a:gd name="connsiteY1719" fmla="*/ 4298454 h 6858000"/>
              <a:gd name="connsiteX1720" fmla="*/ 5422231 w 6569477"/>
              <a:gd name="connsiteY1720" fmla="*/ 4304885 h 6858000"/>
              <a:gd name="connsiteX1721" fmla="*/ 5412724 w 6569477"/>
              <a:gd name="connsiteY1721" fmla="*/ 4318695 h 6858000"/>
              <a:gd name="connsiteX1722" fmla="*/ 5410571 w 6569477"/>
              <a:gd name="connsiteY1722" fmla="*/ 4307033 h 6858000"/>
              <a:gd name="connsiteX1723" fmla="*/ 5411613 w 6569477"/>
              <a:gd name="connsiteY1723" fmla="*/ 4299607 h 6858000"/>
              <a:gd name="connsiteX1724" fmla="*/ 5410500 w 6569477"/>
              <a:gd name="connsiteY1724" fmla="*/ 4280519 h 6858000"/>
              <a:gd name="connsiteX1725" fmla="*/ 5417926 w 6569477"/>
              <a:gd name="connsiteY1725" fmla="*/ 4281562 h 6858000"/>
              <a:gd name="connsiteX1726" fmla="*/ 5423199 w 6569477"/>
              <a:gd name="connsiteY1726" fmla="*/ 4270944 h 6858000"/>
              <a:gd name="connsiteX1727" fmla="*/ 5425352 w 6569477"/>
              <a:gd name="connsiteY1727" fmla="*/ 4282606 h 6858000"/>
              <a:gd name="connsiteX1728" fmla="*/ 5424312 w 6569477"/>
              <a:gd name="connsiteY1728" fmla="*/ 4290032 h 6858000"/>
              <a:gd name="connsiteX1729" fmla="*/ 5435055 w 6569477"/>
              <a:gd name="connsiteY1729" fmla="*/ 4267818 h 6858000"/>
              <a:gd name="connsiteX1730" fmla="*/ 5436591 w 6569477"/>
              <a:gd name="connsiteY1730" fmla="*/ 4263308 h 6858000"/>
              <a:gd name="connsiteX1731" fmla="*/ 5439195 w 6569477"/>
              <a:gd name="connsiteY1731" fmla="*/ 4248207 h 6858000"/>
              <a:gd name="connsiteX1732" fmla="*/ 5438405 w 6569477"/>
              <a:gd name="connsiteY1732" fmla="*/ 4206160 h 6858000"/>
              <a:gd name="connsiteX1733" fmla="*/ 5446841 w 6569477"/>
              <a:gd name="connsiteY1733" fmla="*/ 4189290 h 6858000"/>
              <a:gd name="connsiteX1734" fmla="*/ 5446841 w 6569477"/>
              <a:gd name="connsiteY1734" fmla="*/ 4180852 h 6858000"/>
              <a:gd name="connsiteX1735" fmla="*/ 5438404 w 6569477"/>
              <a:gd name="connsiteY1735" fmla="*/ 4180854 h 6858000"/>
              <a:gd name="connsiteX1736" fmla="*/ 5455276 w 6569477"/>
              <a:gd name="connsiteY1736" fmla="*/ 4130240 h 6858000"/>
              <a:gd name="connsiteX1737" fmla="*/ 5455276 w 6569477"/>
              <a:gd name="connsiteY1737" fmla="*/ 4121804 h 6858000"/>
              <a:gd name="connsiteX1738" fmla="*/ 5455276 w 6569477"/>
              <a:gd name="connsiteY1738" fmla="*/ 4104933 h 6858000"/>
              <a:gd name="connsiteX1739" fmla="*/ 5455276 w 6569477"/>
              <a:gd name="connsiteY1739" fmla="*/ 4096497 h 6858000"/>
              <a:gd name="connsiteX1740" fmla="*/ 5463712 w 6569477"/>
              <a:gd name="connsiteY1740" fmla="*/ 4088062 h 6858000"/>
              <a:gd name="connsiteX1741" fmla="*/ 5463710 w 6569477"/>
              <a:gd name="connsiteY1741" fmla="*/ 4079626 h 6858000"/>
              <a:gd name="connsiteX1742" fmla="*/ 5463711 w 6569477"/>
              <a:gd name="connsiteY1742" fmla="*/ 4029012 h 6858000"/>
              <a:gd name="connsiteX1743" fmla="*/ 5463712 w 6569477"/>
              <a:gd name="connsiteY1743" fmla="*/ 4020574 h 6858000"/>
              <a:gd name="connsiteX1744" fmla="*/ 5463712 w 6569477"/>
              <a:gd name="connsiteY1744" fmla="*/ 4003705 h 6858000"/>
              <a:gd name="connsiteX1745" fmla="*/ 5463712 w 6569477"/>
              <a:gd name="connsiteY1745" fmla="*/ 3995269 h 6858000"/>
              <a:gd name="connsiteX1746" fmla="*/ 5463711 w 6569477"/>
              <a:gd name="connsiteY1746" fmla="*/ 3936219 h 6858000"/>
              <a:gd name="connsiteX1747" fmla="*/ 5480582 w 6569477"/>
              <a:gd name="connsiteY1747" fmla="*/ 3902476 h 6858000"/>
              <a:gd name="connsiteX1748" fmla="*/ 5489019 w 6569477"/>
              <a:gd name="connsiteY1748" fmla="*/ 3894042 h 6858000"/>
              <a:gd name="connsiteX1749" fmla="*/ 5489019 w 6569477"/>
              <a:gd name="connsiteY1749" fmla="*/ 3885606 h 6858000"/>
              <a:gd name="connsiteX1750" fmla="*/ 5480583 w 6569477"/>
              <a:gd name="connsiteY1750" fmla="*/ 3885606 h 6858000"/>
              <a:gd name="connsiteX1751" fmla="*/ 5480584 w 6569477"/>
              <a:gd name="connsiteY1751" fmla="*/ 3894040 h 6858000"/>
              <a:gd name="connsiteX1752" fmla="*/ 5472148 w 6569477"/>
              <a:gd name="connsiteY1752" fmla="*/ 3860298 h 6858000"/>
              <a:gd name="connsiteX1753" fmla="*/ 5489019 w 6569477"/>
              <a:gd name="connsiteY1753" fmla="*/ 3860299 h 6858000"/>
              <a:gd name="connsiteX1754" fmla="*/ 5496941 w 6569477"/>
              <a:gd name="connsiteY1754" fmla="*/ 3868220 h 6858000"/>
              <a:gd name="connsiteX1755" fmla="*/ 5493896 w 6569477"/>
              <a:gd name="connsiteY1755" fmla="*/ 3915262 h 6858000"/>
              <a:gd name="connsiteX1756" fmla="*/ 5497452 w 6569477"/>
              <a:gd name="connsiteY1756" fmla="*/ 4037447 h 6858000"/>
              <a:gd name="connsiteX1757" fmla="*/ 5489016 w 6569477"/>
              <a:gd name="connsiteY1757" fmla="*/ 4045883 h 6858000"/>
              <a:gd name="connsiteX1758" fmla="*/ 5489019 w 6569477"/>
              <a:gd name="connsiteY1758" fmla="*/ 4054319 h 6858000"/>
              <a:gd name="connsiteX1759" fmla="*/ 5489386 w 6569477"/>
              <a:gd name="connsiteY1759" fmla="*/ 4063858 h 6858000"/>
              <a:gd name="connsiteX1760" fmla="*/ 5490041 w 6569477"/>
              <a:gd name="connsiteY1760" fmla="*/ 4061970 h 6858000"/>
              <a:gd name="connsiteX1761" fmla="*/ 5508475 w 6569477"/>
              <a:gd name="connsiteY1761" fmla="*/ 4040599 h 6858000"/>
              <a:gd name="connsiteX1762" fmla="*/ 5508331 w 6569477"/>
              <a:gd name="connsiteY1762" fmla="*/ 3987570 h 6858000"/>
              <a:gd name="connsiteX1763" fmla="*/ 5535669 w 6569477"/>
              <a:gd name="connsiteY1763" fmla="*/ 3900538 h 6858000"/>
              <a:gd name="connsiteX1764" fmla="*/ 5551347 w 6569477"/>
              <a:gd name="connsiteY1764" fmla="*/ 3815654 h 6858000"/>
              <a:gd name="connsiteX1765" fmla="*/ 5567239 w 6569477"/>
              <a:gd name="connsiteY1765" fmla="*/ 3810315 h 6858000"/>
              <a:gd name="connsiteX1766" fmla="*/ 5597339 w 6569477"/>
              <a:gd name="connsiteY1766" fmla="*/ 3568431 h 6858000"/>
              <a:gd name="connsiteX1767" fmla="*/ 5580406 w 6569477"/>
              <a:gd name="connsiteY1767" fmla="*/ 3581198 h 6858000"/>
              <a:gd name="connsiteX1768" fmla="*/ 5623492 w 6569477"/>
              <a:gd name="connsiteY1768" fmla="*/ 3435797 h 6858000"/>
              <a:gd name="connsiteX1769" fmla="*/ 5627870 w 6569477"/>
              <a:gd name="connsiteY1769" fmla="*/ 3485634 h 6858000"/>
              <a:gd name="connsiteX1770" fmla="*/ 5628909 w 6569477"/>
              <a:gd name="connsiteY1770" fmla="*/ 3478208 h 6858000"/>
              <a:gd name="connsiteX1771" fmla="*/ 5633142 w 6569477"/>
              <a:gd name="connsiteY1771" fmla="*/ 3475016 h 6858000"/>
              <a:gd name="connsiteX1772" fmla="*/ 5631062 w 6569477"/>
              <a:gd name="connsiteY1772" fmla="*/ 3489870 h 6858000"/>
              <a:gd name="connsiteX1773" fmla="*/ 5634255 w 6569477"/>
              <a:gd name="connsiteY1773" fmla="*/ 3494104 h 6858000"/>
              <a:gd name="connsiteX1774" fmla="*/ 5630021 w 6569477"/>
              <a:gd name="connsiteY1774" fmla="*/ 3497296 h 6858000"/>
              <a:gd name="connsiteX1775" fmla="*/ 5608173 w 6569477"/>
              <a:gd name="connsiteY1775" fmla="*/ 3653253 h 6858000"/>
              <a:gd name="connsiteX1776" fmla="*/ 5592710 w 6569477"/>
              <a:gd name="connsiteY1776" fmla="*/ 3817680 h 6858000"/>
              <a:gd name="connsiteX1777" fmla="*/ 5581051 w 6569477"/>
              <a:gd name="connsiteY1777" fmla="*/ 3819828 h 6858000"/>
              <a:gd name="connsiteX1778" fmla="*/ 5575920 w 6569477"/>
              <a:gd name="connsiteY1778" fmla="*/ 3883475 h 6858000"/>
              <a:gd name="connsiteX1779" fmla="*/ 5563598 w 6569477"/>
              <a:gd name="connsiteY1779" fmla="*/ 3934280 h 6858000"/>
              <a:gd name="connsiteX1780" fmla="*/ 5562972 w 6569477"/>
              <a:gd name="connsiteY1780" fmla="*/ 3937349 h 6858000"/>
              <a:gd name="connsiteX1781" fmla="*/ 5571794 w 6569477"/>
              <a:gd name="connsiteY1781" fmla="*/ 3923038 h 6858000"/>
              <a:gd name="connsiteX1782" fmla="*/ 5623989 w 6569477"/>
              <a:gd name="connsiteY1782" fmla="*/ 3775941 h 6858000"/>
              <a:gd name="connsiteX1783" fmla="*/ 5632426 w 6569477"/>
              <a:gd name="connsiteY1783" fmla="*/ 3767506 h 6858000"/>
              <a:gd name="connsiteX1784" fmla="*/ 5640861 w 6569477"/>
              <a:gd name="connsiteY1784" fmla="*/ 3759071 h 6858000"/>
              <a:gd name="connsiteX1785" fmla="*/ 5649298 w 6569477"/>
              <a:gd name="connsiteY1785" fmla="*/ 3767505 h 6858000"/>
              <a:gd name="connsiteX1786" fmla="*/ 5649298 w 6569477"/>
              <a:gd name="connsiteY1786" fmla="*/ 3742197 h 6858000"/>
              <a:gd name="connsiteX1787" fmla="*/ 5683041 w 6569477"/>
              <a:gd name="connsiteY1787" fmla="*/ 3581921 h 6858000"/>
              <a:gd name="connsiteX1788" fmla="*/ 5691475 w 6569477"/>
              <a:gd name="connsiteY1788" fmla="*/ 3598792 h 6858000"/>
              <a:gd name="connsiteX1789" fmla="*/ 5732996 w 6569477"/>
              <a:gd name="connsiteY1789" fmla="*/ 3493610 h 6858000"/>
              <a:gd name="connsiteX1790" fmla="*/ 5733449 w 6569477"/>
              <a:gd name="connsiteY1790" fmla="*/ 3493806 h 6858000"/>
              <a:gd name="connsiteX1791" fmla="*/ 5734014 w 6569477"/>
              <a:gd name="connsiteY1791" fmla="*/ 3473633 h 6858000"/>
              <a:gd name="connsiteX1792" fmla="*/ 5730509 w 6569477"/>
              <a:gd name="connsiteY1792" fmla="*/ 3460815 h 6858000"/>
              <a:gd name="connsiteX1793" fmla="*/ 5743964 w 6569477"/>
              <a:gd name="connsiteY1793" fmla="*/ 3328941 h 6858000"/>
              <a:gd name="connsiteX1794" fmla="*/ 5761038 w 6569477"/>
              <a:gd name="connsiteY1794" fmla="*/ 3286983 h 6858000"/>
              <a:gd name="connsiteX1795" fmla="*/ 5751435 w 6569477"/>
              <a:gd name="connsiteY1795" fmla="*/ 3234831 h 6858000"/>
              <a:gd name="connsiteX1796" fmla="*/ 5762802 w 6569477"/>
              <a:gd name="connsiteY1796" fmla="*/ 3144319 h 6858000"/>
              <a:gd name="connsiteX1797" fmla="*/ 5763082 w 6569477"/>
              <a:gd name="connsiteY1797" fmla="*/ 3058000 h 6858000"/>
              <a:gd name="connsiteX1798" fmla="*/ 5777766 w 6569477"/>
              <a:gd name="connsiteY1798" fmla="*/ 3049910 h 6858000"/>
              <a:gd name="connsiteX1799" fmla="*/ 5764220 w 6569477"/>
              <a:gd name="connsiteY1799" fmla="*/ 2806537 h 6858000"/>
              <a:gd name="connsiteX1800" fmla="*/ 5759877 w 6569477"/>
              <a:gd name="connsiteY1800" fmla="*/ 2815776 h 6858000"/>
              <a:gd name="connsiteX1801" fmla="*/ 5758962 w 6569477"/>
              <a:gd name="connsiteY1801" fmla="*/ 2839583 h 6858000"/>
              <a:gd name="connsiteX1802" fmla="*/ 5750526 w 6569477"/>
              <a:gd name="connsiteY1802" fmla="*/ 2831148 h 6858000"/>
              <a:gd name="connsiteX1803" fmla="*/ 5750526 w 6569477"/>
              <a:gd name="connsiteY1803" fmla="*/ 2822713 h 6858000"/>
              <a:gd name="connsiteX1804" fmla="*/ 5750526 w 6569477"/>
              <a:gd name="connsiteY1804" fmla="*/ 2822277 h 6858000"/>
              <a:gd name="connsiteX1805" fmla="*/ 5749837 w 6569477"/>
              <a:gd name="connsiteY1805" fmla="*/ 2822120 h 6858000"/>
              <a:gd name="connsiteX1806" fmla="*/ 5747894 w 6569477"/>
              <a:gd name="connsiteY1806" fmla="*/ 2797782 h 6858000"/>
              <a:gd name="connsiteX1807" fmla="*/ 5743144 w 6569477"/>
              <a:gd name="connsiteY1807" fmla="*/ 2798460 h 6858000"/>
              <a:gd name="connsiteX1808" fmla="*/ 5742091 w 6569477"/>
              <a:gd name="connsiteY1808" fmla="*/ 2805842 h 6858000"/>
              <a:gd name="connsiteX1809" fmla="*/ 5742091 w 6569477"/>
              <a:gd name="connsiteY1809" fmla="*/ 2814279 h 6858000"/>
              <a:gd name="connsiteX1810" fmla="*/ 5742090 w 6569477"/>
              <a:gd name="connsiteY1810" fmla="*/ 2822713 h 6858000"/>
              <a:gd name="connsiteX1811" fmla="*/ 5733655 w 6569477"/>
              <a:gd name="connsiteY1811" fmla="*/ 2848019 h 6858000"/>
              <a:gd name="connsiteX1812" fmla="*/ 5742090 w 6569477"/>
              <a:gd name="connsiteY1812" fmla="*/ 2856452 h 6858000"/>
              <a:gd name="connsiteX1813" fmla="*/ 5742091 w 6569477"/>
              <a:gd name="connsiteY1813" fmla="*/ 2848019 h 6858000"/>
              <a:gd name="connsiteX1814" fmla="*/ 5750526 w 6569477"/>
              <a:gd name="connsiteY1814" fmla="*/ 2839583 h 6858000"/>
              <a:gd name="connsiteX1815" fmla="*/ 5750526 w 6569477"/>
              <a:gd name="connsiteY1815" fmla="*/ 2864888 h 6858000"/>
              <a:gd name="connsiteX1816" fmla="*/ 5750525 w 6569477"/>
              <a:gd name="connsiteY1816" fmla="*/ 2873326 h 6858000"/>
              <a:gd name="connsiteX1817" fmla="*/ 5708345 w 6569477"/>
              <a:gd name="connsiteY1817" fmla="*/ 2940812 h 6858000"/>
              <a:gd name="connsiteX1818" fmla="*/ 5699912 w 6569477"/>
              <a:gd name="connsiteY1818" fmla="*/ 2839583 h 6858000"/>
              <a:gd name="connsiteX1819" fmla="*/ 5689894 w 6569477"/>
              <a:gd name="connsiteY1819" fmla="*/ 2840110 h 6858000"/>
              <a:gd name="connsiteX1820" fmla="*/ 5683185 w 6569477"/>
              <a:gd name="connsiteY1820" fmla="*/ 2849917 h 6858000"/>
              <a:gd name="connsiteX1821" fmla="*/ 5682885 w 6569477"/>
              <a:gd name="connsiteY1821" fmla="*/ 2853046 h 6858000"/>
              <a:gd name="connsiteX1822" fmla="*/ 5680651 w 6569477"/>
              <a:gd name="connsiteY1822" fmla="*/ 2856536 h 6858000"/>
              <a:gd name="connsiteX1823" fmla="*/ 5680060 w 6569477"/>
              <a:gd name="connsiteY1823" fmla="*/ 2855859 h 6858000"/>
              <a:gd name="connsiteX1824" fmla="*/ 5676293 w 6569477"/>
              <a:gd name="connsiteY1824" fmla="*/ 2863103 h 6858000"/>
              <a:gd name="connsiteX1825" fmla="*/ 5680760 w 6569477"/>
              <a:gd name="connsiteY1825" fmla="*/ 2886509 h 6858000"/>
              <a:gd name="connsiteX1826" fmla="*/ 5688352 w 6569477"/>
              <a:gd name="connsiteY1826" fmla="*/ 2910389 h 6858000"/>
              <a:gd name="connsiteX1827" fmla="*/ 5696772 w 6569477"/>
              <a:gd name="connsiteY1827" fmla="*/ 3000293 h 6858000"/>
              <a:gd name="connsiteX1828" fmla="*/ 5692141 w 6569477"/>
              <a:gd name="connsiteY1828" fmla="*/ 3081094 h 6858000"/>
              <a:gd name="connsiteX1829" fmla="*/ 5679091 w 6569477"/>
              <a:gd name="connsiteY1829" fmla="*/ 3071991 h 6858000"/>
              <a:gd name="connsiteX1830" fmla="*/ 5688029 w 6569477"/>
              <a:gd name="connsiteY1830" fmla="*/ 3207504 h 6858000"/>
              <a:gd name="connsiteX1831" fmla="*/ 5692217 w 6569477"/>
              <a:gd name="connsiteY1831" fmla="*/ 3359096 h 6858000"/>
              <a:gd name="connsiteX1832" fmla="*/ 5673101 w 6569477"/>
              <a:gd name="connsiteY1832" fmla="*/ 3358689 h 6858000"/>
              <a:gd name="connsiteX1833" fmla="*/ 5668351 w 6569477"/>
              <a:gd name="connsiteY1833" fmla="*/ 3374768 h 6858000"/>
              <a:gd name="connsiteX1834" fmla="*/ 5662684 w 6569477"/>
              <a:gd name="connsiteY1834" fmla="*/ 3364351 h 6858000"/>
              <a:gd name="connsiteX1835" fmla="*/ 5661368 w 6569477"/>
              <a:gd name="connsiteY1835" fmla="*/ 3356969 h 6858000"/>
              <a:gd name="connsiteX1836" fmla="*/ 5654384 w 6569477"/>
              <a:gd name="connsiteY1836" fmla="*/ 3339170 h 6858000"/>
              <a:gd name="connsiteX1837" fmla="*/ 5661768 w 6569477"/>
              <a:gd name="connsiteY1837" fmla="*/ 3337856 h 6858000"/>
              <a:gd name="connsiteX1838" fmla="*/ 5663483 w 6569477"/>
              <a:gd name="connsiteY1838" fmla="*/ 3326125 h 6858000"/>
              <a:gd name="connsiteX1839" fmla="*/ 5669150 w 6569477"/>
              <a:gd name="connsiteY1839" fmla="*/ 3336542 h 6858000"/>
              <a:gd name="connsiteX1840" fmla="*/ 5670467 w 6569477"/>
              <a:gd name="connsiteY1840" fmla="*/ 3343924 h 6858000"/>
              <a:gd name="connsiteX1841" fmla="*/ 5666398 w 6569477"/>
              <a:gd name="connsiteY1841" fmla="*/ 3257055 h 6858000"/>
              <a:gd name="connsiteX1842" fmla="*/ 5661810 w 6569477"/>
              <a:gd name="connsiteY1842" fmla="*/ 3124576 h 6858000"/>
              <a:gd name="connsiteX1843" fmla="*/ 5673025 w 6569477"/>
              <a:gd name="connsiteY1843" fmla="*/ 3080687 h 6858000"/>
              <a:gd name="connsiteX1844" fmla="*/ 5656425 w 6569477"/>
              <a:gd name="connsiteY1844" fmla="*/ 3030323 h 6858000"/>
              <a:gd name="connsiteX1845" fmla="*/ 5655388 w 6569477"/>
              <a:gd name="connsiteY1845" fmla="*/ 2939106 h 6858000"/>
              <a:gd name="connsiteX1846" fmla="*/ 5643936 w 6569477"/>
              <a:gd name="connsiteY1846" fmla="*/ 2853549 h 6858000"/>
              <a:gd name="connsiteX1847" fmla="*/ 5657385 w 6569477"/>
              <a:gd name="connsiteY1847" fmla="*/ 2843539 h 6858000"/>
              <a:gd name="connsiteX1848" fmla="*/ 5657146 w 6569477"/>
              <a:gd name="connsiteY1848" fmla="*/ 2841276 h 6858000"/>
              <a:gd name="connsiteX1849" fmla="*/ 5648243 w 6569477"/>
              <a:gd name="connsiteY1849" fmla="*/ 2809663 h 6858000"/>
              <a:gd name="connsiteX1850" fmla="*/ 5581811 w 6569477"/>
              <a:gd name="connsiteY1850" fmla="*/ 2670869 h 6858000"/>
              <a:gd name="connsiteX1851" fmla="*/ 5581812 w 6569477"/>
              <a:gd name="connsiteY1851" fmla="*/ 2662431 h 6858000"/>
              <a:gd name="connsiteX1852" fmla="*/ 5581812 w 6569477"/>
              <a:gd name="connsiteY1852" fmla="*/ 2645563 h 6858000"/>
              <a:gd name="connsiteX1853" fmla="*/ 5573376 w 6569477"/>
              <a:gd name="connsiteY1853" fmla="*/ 2637125 h 6858000"/>
              <a:gd name="connsiteX1854" fmla="*/ 5548068 w 6569477"/>
              <a:gd name="connsiteY1854" fmla="*/ 2544335 h 6858000"/>
              <a:gd name="connsiteX1855" fmla="*/ 5539634 w 6569477"/>
              <a:gd name="connsiteY1855" fmla="*/ 2510592 h 6858000"/>
              <a:gd name="connsiteX1856" fmla="*/ 5531197 w 6569477"/>
              <a:gd name="connsiteY1856" fmla="*/ 2502157 h 6858000"/>
              <a:gd name="connsiteX1857" fmla="*/ 5531198 w 6569477"/>
              <a:gd name="connsiteY1857" fmla="*/ 2493721 h 6858000"/>
              <a:gd name="connsiteX1858" fmla="*/ 5522761 w 6569477"/>
              <a:gd name="connsiteY1858" fmla="*/ 2493721 h 6858000"/>
              <a:gd name="connsiteX1859" fmla="*/ 5522762 w 6569477"/>
              <a:gd name="connsiteY1859" fmla="*/ 2485285 h 6858000"/>
              <a:gd name="connsiteX1860" fmla="*/ 5505889 w 6569477"/>
              <a:gd name="connsiteY1860" fmla="*/ 2451543 h 6858000"/>
              <a:gd name="connsiteX1861" fmla="*/ 5497455 w 6569477"/>
              <a:gd name="connsiteY1861" fmla="*/ 2476850 h 6858000"/>
              <a:gd name="connsiteX1862" fmla="*/ 5480584 w 6569477"/>
              <a:gd name="connsiteY1862" fmla="*/ 2459978 h 6858000"/>
              <a:gd name="connsiteX1863" fmla="*/ 5472147 w 6569477"/>
              <a:gd name="connsiteY1863" fmla="*/ 2384058 h 6858000"/>
              <a:gd name="connsiteX1864" fmla="*/ 5404661 w 6569477"/>
              <a:gd name="connsiteY1864" fmla="*/ 2181601 h 6858000"/>
              <a:gd name="connsiteX1865" fmla="*/ 5387791 w 6569477"/>
              <a:gd name="connsiteY1865" fmla="*/ 2130985 h 6858000"/>
              <a:gd name="connsiteX1866" fmla="*/ 5328740 w 6569477"/>
              <a:gd name="connsiteY1866" fmla="*/ 1962273 h 6858000"/>
              <a:gd name="connsiteX1867" fmla="*/ 5328741 w 6569477"/>
              <a:gd name="connsiteY1867" fmla="*/ 1936967 h 6858000"/>
              <a:gd name="connsiteX1868" fmla="*/ 5311869 w 6569477"/>
              <a:gd name="connsiteY1868" fmla="*/ 1920096 h 6858000"/>
              <a:gd name="connsiteX1869" fmla="*/ 5320307 w 6569477"/>
              <a:gd name="connsiteY1869" fmla="*/ 1911660 h 6858000"/>
              <a:gd name="connsiteX1870" fmla="*/ 5269693 w 6569477"/>
              <a:gd name="connsiteY1870" fmla="*/ 1793560 h 6858000"/>
              <a:gd name="connsiteX1871" fmla="*/ 5286562 w 6569477"/>
              <a:gd name="connsiteY1871" fmla="*/ 1793561 h 6858000"/>
              <a:gd name="connsiteX1872" fmla="*/ 5261255 w 6569477"/>
              <a:gd name="connsiteY1872" fmla="*/ 1768254 h 6858000"/>
              <a:gd name="connsiteX1873" fmla="*/ 5235948 w 6569477"/>
              <a:gd name="connsiteY1873" fmla="*/ 1709201 h 6858000"/>
              <a:gd name="connsiteX1874" fmla="*/ 5235947 w 6569477"/>
              <a:gd name="connsiteY1874" fmla="*/ 1700769 h 6858000"/>
              <a:gd name="connsiteX1875" fmla="*/ 5244383 w 6569477"/>
              <a:gd name="connsiteY1875" fmla="*/ 1700769 h 6858000"/>
              <a:gd name="connsiteX1876" fmla="*/ 5252819 w 6569477"/>
              <a:gd name="connsiteY1876" fmla="*/ 1700767 h 6858000"/>
              <a:gd name="connsiteX1877" fmla="*/ 5252819 w 6569477"/>
              <a:gd name="connsiteY1877" fmla="*/ 1692332 h 6858000"/>
              <a:gd name="connsiteX1878" fmla="*/ 5244383 w 6569477"/>
              <a:gd name="connsiteY1878" fmla="*/ 1650153 h 6858000"/>
              <a:gd name="connsiteX1879" fmla="*/ 5252818 w 6569477"/>
              <a:gd name="connsiteY1879" fmla="*/ 1650152 h 6858000"/>
              <a:gd name="connsiteX1880" fmla="*/ 5252819 w 6569477"/>
              <a:gd name="connsiteY1880" fmla="*/ 1641718 h 6858000"/>
              <a:gd name="connsiteX1881" fmla="*/ 5244385 w 6569477"/>
              <a:gd name="connsiteY1881" fmla="*/ 1633283 h 6858000"/>
              <a:gd name="connsiteX1882" fmla="*/ 5176900 w 6569477"/>
              <a:gd name="connsiteY1882" fmla="*/ 1473003 h 6858000"/>
              <a:gd name="connsiteX1883" fmla="*/ 5084104 w 6569477"/>
              <a:gd name="connsiteY1883" fmla="*/ 1312727 h 6858000"/>
              <a:gd name="connsiteX1884" fmla="*/ 5055633 w 6569477"/>
              <a:gd name="connsiteY1884" fmla="*/ 1250514 h 6858000"/>
              <a:gd name="connsiteX1885" fmla="*/ 5041658 w 6569477"/>
              <a:gd name="connsiteY1885" fmla="*/ 1226599 h 6858000"/>
              <a:gd name="connsiteX1886" fmla="*/ 5093541 w 6569477"/>
              <a:gd name="connsiteY1886" fmla="*/ 1340967 h 6858000"/>
              <a:gd name="connsiteX1887" fmla="*/ 5398999 w 6569477"/>
              <a:gd name="connsiteY1887" fmla="*/ 2412246 h 6858000"/>
              <a:gd name="connsiteX1888" fmla="*/ 5458394 w 6569477"/>
              <a:gd name="connsiteY1888" fmla="*/ 2833367 h 6858000"/>
              <a:gd name="connsiteX1889" fmla="*/ 5448705 w 6569477"/>
              <a:gd name="connsiteY1889" fmla="*/ 2871734 h 6858000"/>
              <a:gd name="connsiteX1890" fmla="*/ 5431304 w 6569477"/>
              <a:gd name="connsiteY1890" fmla="*/ 2855892 h 6858000"/>
              <a:gd name="connsiteX1891" fmla="*/ 5100400 w 6569477"/>
              <a:gd name="connsiteY1891" fmla="*/ 1533070 h 6858000"/>
              <a:gd name="connsiteX1892" fmla="*/ 4793286 w 6569477"/>
              <a:gd name="connsiteY1892" fmla="*/ 888652 h 6858000"/>
              <a:gd name="connsiteX1893" fmla="*/ 4754611 w 6569477"/>
              <a:gd name="connsiteY1893" fmla="*/ 811200 h 6858000"/>
              <a:gd name="connsiteX1894" fmla="*/ 4736788 w 6569477"/>
              <a:gd name="connsiteY1894" fmla="*/ 782554 h 6858000"/>
              <a:gd name="connsiteX1895" fmla="*/ 4722369 w 6569477"/>
              <a:gd name="connsiteY1895" fmla="*/ 785144 h 6858000"/>
              <a:gd name="connsiteX1896" fmla="*/ 4716525 w 6569477"/>
              <a:gd name="connsiteY1896" fmla="*/ 831944 h 6858000"/>
              <a:gd name="connsiteX1897" fmla="*/ 4878628 w 6569477"/>
              <a:gd name="connsiteY1897" fmla="*/ 1128191 h 6858000"/>
              <a:gd name="connsiteX1898" fmla="*/ 5018643 w 6569477"/>
              <a:gd name="connsiteY1898" fmla="*/ 1444415 h 6858000"/>
              <a:gd name="connsiteX1899" fmla="*/ 5107372 w 6569477"/>
              <a:gd name="connsiteY1899" fmla="*/ 1685936 h 6858000"/>
              <a:gd name="connsiteX1900" fmla="*/ 5109411 w 6569477"/>
              <a:gd name="connsiteY1900" fmla="*/ 1683895 h 6858000"/>
              <a:gd name="connsiteX1901" fmla="*/ 5151590 w 6569477"/>
              <a:gd name="connsiteY1901" fmla="*/ 1785122 h 6858000"/>
              <a:gd name="connsiteX1902" fmla="*/ 5143154 w 6569477"/>
              <a:gd name="connsiteY1902" fmla="*/ 1785122 h 6858000"/>
              <a:gd name="connsiteX1903" fmla="*/ 5134721 w 6569477"/>
              <a:gd name="connsiteY1903" fmla="*/ 1751382 h 6858000"/>
              <a:gd name="connsiteX1904" fmla="*/ 5122261 w 6569477"/>
              <a:gd name="connsiteY1904" fmla="*/ 1726462 h 6858000"/>
              <a:gd name="connsiteX1905" fmla="*/ 5136116 w 6569477"/>
              <a:gd name="connsiteY1905" fmla="*/ 1764180 h 6858000"/>
              <a:gd name="connsiteX1906" fmla="*/ 5157687 w 6569477"/>
              <a:gd name="connsiteY1906" fmla="*/ 1838582 h 6858000"/>
              <a:gd name="connsiteX1907" fmla="*/ 5167407 w 6569477"/>
              <a:gd name="connsiteY1907" fmla="*/ 1843119 h 6858000"/>
              <a:gd name="connsiteX1908" fmla="*/ 5176898 w 6569477"/>
              <a:gd name="connsiteY1908" fmla="*/ 1844173 h 6858000"/>
              <a:gd name="connsiteX1909" fmla="*/ 5176898 w 6569477"/>
              <a:gd name="connsiteY1909" fmla="*/ 1861046 h 6858000"/>
              <a:gd name="connsiteX1910" fmla="*/ 5168464 w 6569477"/>
              <a:gd name="connsiteY1910" fmla="*/ 1861046 h 6858000"/>
              <a:gd name="connsiteX1911" fmla="*/ 5168463 w 6569477"/>
              <a:gd name="connsiteY1911" fmla="*/ 1869480 h 6858000"/>
              <a:gd name="connsiteX1912" fmla="*/ 5168462 w 6569477"/>
              <a:gd name="connsiteY1912" fmla="*/ 1875756 h 6858000"/>
              <a:gd name="connsiteX1913" fmla="*/ 5229895 w 6569477"/>
              <a:gd name="connsiteY1913" fmla="*/ 2087656 h 6858000"/>
              <a:gd name="connsiteX1914" fmla="*/ 5242098 w 6569477"/>
              <a:gd name="connsiteY1914" fmla="*/ 2145617 h 6858000"/>
              <a:gd name="connsiteX1915" fmla="*/ 5261255 w 6569477"/>
              <a:gd name="connsiteY1915" fmla="*/ 2173166 h 6858000"/>
              <a:gd name="connsiteX1916" fmla="*/ 5278125 w 6569477"/>
              <a:gd name="connsiteY1916" fmla="*/ 2215342 h 6858000"/>
              <a:gd name="connsiteX1917" fmla="*/ 5286562 w 6569477"/>
              <a:gd name="connsiteY1917" fmla="*/ 2265959 h 6858000"/>
              <a:gd name="connsiteX1918" fmla="*/ 5303433 w 6569477"/>
              <a:gd name="connsiteY1918" fmla="*/ 2325006 h 6858000"/>
              <a:gd name="connsiteX1919" fmla="*/ 5320305 w 6569477"/>
              <a:gd name="connsiteY1919" fmla="*/ 2409365 h 6858000"/>
              <a:gd name="connsiteX1920" fmla="*/ 5337176 w 6569477"/>
              <a:gd name="connsiteY1920" fmla="*/ 2459978 h 6858000"/>
              <a:gd name="connsiteX1921" fmla="*/ 5337176 w 6569477"/>
              <a:gd name="connsiteY1921" fmla="*/ 2468415 h 6858000"/>
              <a:gd name="connsiteX1922" fmla="*/ 5354048 w 6569477"/>
              <a:gd name="connsiteY1922" fmla="*/ 2535897 h 6858000"/>
              <a:gd name="connsiteX1923" fmla="*/ 5370919 w 6569477"/>
              <a:gd name="connsiteY1923" fmla="*/ 2594947 h 6858000"/>
              <a:gd name="connsiteX1924" fmla="*/ 5379353 w 6569477"/>
              <a:gd name="connsiteY1924" fmla="*/ 2620256 h 6858000"/>
              <a:gd name="connsiteX1925" fmla="*/ 5379355 w 6569477"/>
              <a:gd name="connsiteY1925" fmla="*/ 2628692 h 6858000"/>
              <a:gd name="connsiteX1926" fmla="*/ 5370919 w 6569477"/>
              <a:gd name="connsiteY1926" fmla="*/ 2653998 h 6858000"/>
              <a:gd name="connsiteX1927" fmla="*/ 5370919 w 6569477"/>
              <a:gd name="connsiteY1927" fmla="*/ 2662431 h 6858000"/>
              <a:gd name="connsiteX1928" fmla="*/ 5379355 w 6569477"/>
              <a:gd name="connsiteY1928" fmla="*/ 2679304 h 6858000"/>
              <a:gd name="connsiteX1929" fmla="*/ 5387791 w 6569477"/>
              <a:gd name="connsiteY1929" fmla="*/ 2679306 h 6858000"/>
              <a:gd name="connsiteX1930" fmla="*/ 5387790 w 6569477"/>
              <a:gd name="connsiteY1930" fmla="*/ 2721484 h 6858000"/>
              <a:gd name="connsiteX1931" fmla="*/ 5396226 w 6569477"/>
              <a:gd name="connsiteY1931" fmla="*/ 2729919 h 6858000"/>
              <a:gd name="connsiteX1932" fmla="*/ 5396226 w 6569477"/>
              <a:gd name="connsiteY1932" fmla="*/ 2721484 h 6858000"/>
              <a:gd name="connsiteX1933" fmla="*/ 5387791 w 6569477"/>
              <a:gd name="connsiteY1933" fmla="*/ 2679306 h 6858000"/>
              <a:gd name="connsiteX1934" fmla="*/ 5396226 w 6569477"/>
              <a:gd name="connsiteY1934" fmla="*/ 2679306 h 6858000"/>
              <a:gd name="connsiteX1935" fmla="*/ 5396225 w 6569477"/>
              <a:gd name="connsiteY1935" fmla="*/ 2696176 h 6858000"/>
              <a:gd name="connsiteX1936" fmla="*/ 5396226 w 6569477"/>
              <a:gd name="connsiteY1936" fmla="*/ 2704613 h 6858000"/>
              <a:gd name="connsiteX1937" fmla="*/ 5404662 w 6569477"/>
              <a:gd name="connsiteY1937" fmla="*/ 2729919 h 6858000"/>
              <a:gd name="connsiteX1938" fmla="*/ 5404661 w 6569477"/>
              <a:gd name="connsiteY1938" fmla="*/ 2763661 h 6858000"/>
              <a:gd name="connsiteX1939" fmla="*/ 5396224 w 6569477"/>
              <a:gd name="connsiteY1939" fmla="*/ 2755225 h 6858000"/>
              <a:gd name="connsiteX1940" fmla="*/ 5396225 w 6569477"/>
              <a:gd name="connsiteY1940" fmla="*/ 2772097 h 6858000"/>
              <a:gd name="connsiteX1941" fmla="*/ 5396225 w 6569477"/>
              <a:gd name="connsiteY1941" fmla="*/ 2788969 h 6858000"/>
              <a:gd name="connsiteX1942" fmla="*/ 5404662 w 6569477"/>
              <a:gd name="connsiteY1942" fmla="*/ 2814279 h 6858000"/>
              <a:gd name="connsiteX1943" fmla="*/ 5404661 w 6569477"/>
              <a:gd name="connsiteY1943" fmla="*/ 2831146 h 6858000"/>
              <a:gd name="connsiteX1944" fmla="*/ 5413098 w 6569477"/>
              <a:gd name="connsiteY1944" fmla="*/ 2839583 h 6858000"/>
              <a:gd name="connsiteX1945" fmla="*/ 5421533 w 6569477"/>
              <a:gd name="connsiteY1945" fmla="*/ 2864890 h 6858000"/>
              <a:gd name="connsiteX1946" fmla="*/ 5421534 w 6569477"/>
              <a:gd name="connsiteY1946" fmla="*/ 2881764 h 6858000"/>
              <a:gd name="connsiteX1947" fmla="*/ 5413098 w 6569477"/>
              <a:gd name="connsiteY1947" fmla="*/ 2890197 h 6858000"/>
              <a:gd name="connsiteX1948" fmla="*/ 5421534 w 6569477"/>
              <a:gd name="connsiteY1948" fmla="*/ 2898631 h 6858000"/>
              <a:gd name="connsiteX1949" fmla="*/ 5413098 w 6569477"/>
              <a:gd name="connsiteY1949" fmla="*/ 2915506 h 6858000"/>
              <a:gd name="connsiteX1950" fmla="*/ 5421534 w 6569477"/>
              <a:gd name="connsiteY1950" fmla="*/ 2932377 h 6858000"/>
              <a:gd name="connsiteX1951" fmla="*/ 5429969 w 6569477"/>
              <a:gd name="connsiteY1951" fmla="*/ 2923940 h 6858000"/>
              <a:gd name="connsiteX1952" fmla="*/ 5429969 w 6569477"/>
              <a:gd name="connsiteY1952" fmla="*/ 2949247 h 6858000"/>
              <a:gd name="connsiteX1953" fmla="*/ 5429967 w 6569477"/>
              <a:gd name="connsiteY1953" fmla="*/ 2957684 h 6858000"/>
              <a:gd name="connsiteX1954" fmla="*/ 5438405 w 6569477"/>
              <a:gd name="connsiteY1954" fmla="*/ 2991425 h 6858000"/>
              <a:gd name="connsiteX1955" fmla="*/ 5438405 w 6569477"/>
              <a:gd name="connsiteY1955" fmla="*/ 3025167 h 6858000"/>
              <a:gd name="connsiteX1956" fmla="*/ 5438405 w 6569477"/>
              <a:gd name="connsiteY1956" fmla="*/ 3050476 h 6858000"/>
              <a:gd name="connsiteX1957" fmla="*/ 5438405 w 6569477"/>
              <a:gd name="connsiteY1957" fmla="*/ 3101088 h 6858000"/>
              <a:gd name="connsiteX1958" fmla="*/ 5429969 w 6569477"/>
              <a:gd name="connsiteY1958" fmla="*/ 3126398 h 6858000"/>
              <a:gd name="connsiteX1959" fmla="*/ 5421534 w 6569477"/>
              <a:gd name="connsiteY1959" fmla="*/ 3117961 h 6858000"/>
              <a:gd name="connsiteX1960" fmla="*/ 5413096 w 6569477"/>
              <a:gd name="connsiteY1960" fmla="*/ 3109525 h 6858000"/>
              <a:gd name="connsiteX1961" fmla="*/ 5413098 w 6569477"/>
              <a:gd name="connsiteY1961" fmla="*/ 3117961 h 6858000"/>
              <a:gd name="connsiteX1962" fmla="*/ 5413098 w 6569477"/>
              <a:gd name="connsiteY1962" fmla="*/ 3126395 h 6858000"/>
              <a:gd name="connsiteX1963" fmla="*/ 5421533 w 6569477"/>
              <a:gd name="connsiteY1963" fmla="*/ 3134833 h 6858000"/>
              <a:gd name="connsiteX1964" fmla="*/ 5429969 w 6569477"/>
              <a:gd name="connsiteY1964" fmla="*/ 3143265 h 6858000"/>
              <a:gd name="connsiteX1965" fmla="*/ 5438404 w 6569477"/>
              <a:gd name="connsiteY1965" fmla="*/ 3143266 h 6858000"/>
              <a:gd name="connsiteX1966" fmla="*/ 5446840 w 6569477"/>
              <a:gd name="connsiteY1966" fmla="*/ 3101088 h 6858000"/>
              <a:gd name="connsiteX1967" fmla="*/ 5446838 w 6569477"/>
              <a:gd name="connsiteY1967" fmla="*/ 3092654 h 6858000"/>
              <a:gd name="connsiteX1968" fmla="*/ 5446840 w 6569477"/>
              <a:gd name="connsiteY1968" fmla="*/ 3058912 h 6858000"/>
              <a:gd name="connsiteX1969" fmla="*/ 5446841 w 6569477"/>
              <a:gd name="connsiteY1969" fmla="*/ 3042041 h 6858000"/>
              <a:gd name="connsiteX1970" fmla="*/ 5455276 w 6569477"/>
              <a:gd name="connsiteY1970" fmla="*/ 3084216 h 6858000"/>
              <a:gd name="connsiteX1971" fmla="*/ 5463712 w 6569477"/>
              <a:gd name="connsiteY1971" fmla="*/ 3134833 h 6858000"/>
              <a:gd name="connsiteX1972" fmla="*/ 5455276 w 6569477"/>
              <a:gd name="connsiteY1972" fmla="*/ 3151703 h 6858000"/>
              <a:gd name="connsiteX1973" fmla="*/ 5455276 w 6569477"/>
              <a:gd name="connsiteY1973" fmla="*/ 3168573 h 6858000"/>
              <a:gd name="connsiteX1974" fmla="*/ 5455273 w 6569477"/>
              <a:gd name="connsiteY1974" fmla="*/ 3210751 h 6858000"/>
              <a:gd name="connsiteX1975" fmla="*/ 5446841 w 6569477"/>
              <a:gd name="connsiteY1975" fmla="*/ 3202314 h 6858000"/>
              <a:gd name="connsiteX1976" fmla="*/ 5438405 w 6569477"/>
              <a:gd name="connsiteY1976" fmla="*/ 3202316 h 6858000"/>
              <a:gd name="connsiteX1977" fmla="*/ 5438405 w 6569477"/>
              <a:gd name="connsiteY1977" fmla="*/ 3210751 h 6858000"/>
              <a:gd name="connsiteX1978" fmla="*/ 5438405 w 6569477"/>
              <a:gd name="connsiteY1978" fmla="*/ 3219184 h 6858000"/>
              <a:gd name="connsiteX1979" fmla="*/ 5446841 w 6569477"/>
              <a:gd name="connsiteY1979" fmla="*/ 3227621 h 6858000"/>
              <a:gd name="connsiteX1980" fmla="*/ 5446840 w 6569477"/>
              <a:gd name="connsiteY1980" fmla="*/ 3236060 h 6858000"/>
              <a:gd name="connsiteX1981" fmla="*/ 5446841 w 6569477"/>
              <a:gd name="connsiteY1981" fmla="*/ 3244494 h 6858000"/>
              <a:gd name="connsiteX1982" fmla="*/ 5455276 w 6569477"/>
              <a:gd name="connsiteY1982" fmla="*/ 3278235 h 6858000"/>
              <a:gd name="connsiteX1983" fmla="*/ 5455276 w 6569477"/>
              <a:gd name="connsiteY1983" fmla="*/ 3320416 h 6858000"/>
              <a:gd name="connsiteX1984" fmla="*/ 5446841 w 6569477"/>
              <a:gd name="connsiteY1984" fmla="*/ 3328851 h 6858000"/>
              <a:gd name="connsiteX1985" fmla="*/ 5438403 w 6569477"/>
              <a:gd name="connsiteY1985" fmla="*/ 3320416 h 6858000"/>
              <a:gd name="connsiteX1986" fmla="*/ 5429968 w 6569477"/>
              <a:gd name="connsiteY1986" fmla="*/ 3219187 h 6858000"/>
              <a:gd name="connsiteX1987" fmla="*/ 5429969 w 6569477"/>
              <a:gd name="connsiteY1987" fmla="*/ 3210749 h 6858000"/>
              <a:gd name="connsiteX1988" fmla="*/ 5421534 w 6569477"/>
              <a:gd name="connsiteY1988" fmla="*/ 3219187 h 6858000"/>
              <a:gd name="connsiteX1989" fmla="*/ 5429969 w 6569477"/>
              <a:gd name="connsiteY1989" fmla="*/ 3320416 h 6858000"/>
              <a:gd name="connsiteX1990" fmla="*/ 5404661 w 6569477"/>
              <a:gd name="connsiteY1990" fmla="*/ 3337285 h 6858000"/>
              <a:gd name="connsiteX1991" fmla="*/ 5387791 w 6569477"/>
              <a:gd name="connsiteY1991" fmla="*/ 3430080 h 6858000"/>
              <a:gd name="connsiteX1992" fmla="*/ 5320304 w 6569477"/>
              <a:gd name="connsiteY1992" fmla="*/ 3767504 h 6858000"/>
              <a:gd name="connsiteX1993" fmla="*/ 5320305 w 6569477"/>
              <a:gd name="connsiteY1993" fmla="*/ 3775942 h 6858000"/>
              <a:gd name="connsiteX1994" fmla="*/ 5320305 w 6569477"/>
              <a:gd name="connsiteY1994" fmla="*/ 3784378 h 6858000"/>
              <a:gd name="connsiteX1995" fmla="*/ 5328741 w 6569477"/>
              <a:gd name="connsiteY1995" fmla="*/ 3775940 h 6858000"/>
              <a:gd name="connsiteX1996" fmla="*/ 5396226 w 6569477"/>
              <a:gd name="connsiteY1996" fmla="*/ 3446949 h 6858000"/>
              <a:gd name="connsiteX1997" fmla="*/ 5396226 w 6569477"/>
              <a:gd name="connsiteY1997" fmla="*/ 3455387 h 6858000"/>
              <a:gd name="connsiteX1998" fmla="*/ 5413098 w 6569477"/>
              <a:gd name="connsiteY1998" fmla="*/ 3438513 h 6858000"/>
              <a:gd name="connsiteX1999" fmla="*/ 5413098 w 6569477"/>
              <a:gd name="connsiteY1999" fmla="*/ 3463820 h 6858000"/>
              <a:gd name="connsiteX2000" fmla="*/ 5404662 w 6569477"/>
              <a:gd name="connsiteY2000" fmla="*/ 3463821 h 6858000"/>
              <a:gd name="connsiteX2001" fmla="*/ 5404662 w 6569477"/>
              <a:gd name="connsiteY2001" fmla="*/ 3472258 h 6858000"/>
              <a:gd name="connsiteX2002" fmla="*/ 5404661 w 6569477"/>
              <a:gd name="connsiteY2002" fmla="*/ 3480692 h 6858000"/>
              <a:gd name="connsiteX2003" fmla="*/ 5413098 w 6569477"/>
              <a:gd name="connsiteY2003" fmla="*/ 3480691 h 6858000"/>
              <a:gd name="connsiteX2004" fmla="*/ 5404662 w 6569477"/>
              <a:gd name="connsiteY2004" fmla="*/ 3522869 h 6858000"/>
              <a:gd name="connsiteX2005" fmla="*/ 5404662 w 6569477"/>
              <a:gd name="connsiteY2005" fmla="*/ 3539744 h 6858000"/>
              <a:gd name="connsiteX2006" fmla="*/ 5404662 w 6569477"/>
              <a:gd name="connsiteY2006" fmla="*/ 3565051 h 6858000"/>
              <a:gd name="connsiteX2007" fmla="*/ 5404662 w 6569477"/>
              <a:gd name="connsiteY2007" fmla="*/ 3573483 h 6858000"/>
              <a:gd name="connsiteX2008" fmla="*/ 5396226 w 6569477"/>
              <a:gd name="connsiteY2008" fmla="*/ 3581921 h 6858000"/>
              <a:gd name="connsiteX2009" fmla="*/ 5396226 w 6569477"/>
              <a:gd name="connsiteY2009" fmla="*/ 3598792 h 6858000"/>
              <a:gd name="connsiteX2010" fmla="*/ 5404662 w 6569477"/>
              <a:gd name="connsiteY2010" fmla="*/ 3607228 h 6858000"/>
              <a:gd name="connsiteX2011" fmla="*/ 5404662 w 6569477"/>
              <a:gd name="connsiteY2011" fmla="*/ 3809683 h 6858000"/>
              <a:gd name="connsiteX2012" fmla="*/ 5387791 w 6569477"/>
              <a:gd name="connsiteY2012" fmla="*/ 3902475 h 6858000"/>
              <a:gd name="connsiteX2013" fmla="*/ 5396226 w 6569477"/>
              <a:gd name="connsiteY2013" fmla="*/ 3894042 h 6858000"/>
              <a:gd name="connsiteX2014" fmla="*/ 5379355 w 6569477"/>
              <a:gd name="connsiteY2014" fmla="*/ 4062754 h 6858000"/>
              <a:gd name="connsiteX2015" fmla="*/ 5387791 w 6569477"/>
              <a:gd name="connsiteY2015" fmla="*/ 4071190 h 6858000"/>
              <a:gd name="connsiteX2016" fmla="*/ 5379355 w 6569477"/>
              <a:gd name="connsiteY2016" fmla="*/ 4113369 h 6858000"/>
              <a:gd name="connsiteX2017" fmla="*/ 5370919 w 6569477"/>
              <a:gd name="connsiteY2017" fmla="*/ 4121804 h 6858000"/>
              <a:gd name="connsiteX2018" fmla="*/ 5379355 w 6569477"/>
              <a:gd name="connsiteY2018" fmla="*/ 4138676 h 6858000"/>
              <a:gd name="connsiteX2019" fmla="*/ 5370918 w 6569477"/>
              <a:gd name="connsiteY2019" fmla="*/ 4189288 h 6858000"/>
              <a:gd name="connsiteX2020" fmla="*/ 5370916 w 6569477"/>
              <a:gd name="connsiteY2020" fmla="*/ 4197726 h 6858000"/>
              <a:gd name="connsiteX2021" fmla="*/ 5362483 w 6569477"/>
              <a:gd name="connsiteY2021" fmla="*/ 4223033 h 6858000"/>
              <a:gd name="connsiteX2022" fmla="*/ 5362484 w 6569477"/>
              <a:gd name="connsiteY2022" fmla="*/ 4231465 h 6858000"/>
              <a:gd name="connsiteX2023" fmla="*/ 5362484 w 6569477"/>
              <a:gd name="connsiteY2023" fmla="*/ 4239904 h 6858000"/>
              <a:gd name="connsiteX2024" fmla="*/ 5328741 w 6569477"/>
              <a:gd name="connsiteY2024" fmla="*/ 4383310 h 6858000"/>
              <a:gd name="connsiteX2025" fmla="*/ 5328741 w 6569477"/>
              <a:gd name="connsiteY2025" fmla="*/ 4408617 h 6858000"/>
              <a:gd name="connsiteX2026" fmla="*/ 5328743 w 6569477"/>
              <a:gd name="connsiteY2026" fmla="*/ 4417053 h 6858000"/>
              <a:gd name="connsiteX2027" fmla="*/ 5328743 w 6569477"/>
              <a:gd name="connsiteY2027" fmla="*/ 4450795 h 6858000"/>
              <a:gd name="connsiteX2028" fmla="*/ 5294997 w 6569477"/>
              <a:gd name="connsiteY2028" fmla="*/ 4543588 h 6858000"/>
              <a:gd name="connsiteX2029" fmla="*/ 5185332 w 6569477"/>
              <a:gd name="connsiteY2029" fmla="*/ 4897886 h 6858000"/>
              <a:gd name="connsiteX2030" fmla="*/ 5185333 w 6569477"/>
              <a:gd name="connsiteY2030" fmla="*/ 4906322 h 6858000"/>
              <a:gd name="connsiteX2031" fmla="*/ 5176898 w 6569477"/>
              <a:gd name="connsiteY2031" fmla="*/ 4914756 h 6858000"/>
              <a:gd name="connsiteX2032" fmla="*/ 5113630 w 6569477"/>
              <a:gd name="connsiteY2032" fmla="*/ 5026528 h 6858000"/>
              <a:gd name="connsiteX2033" fmla="*/ 5057164 w 6569477"/>
              <a:gd name="connsiteY2033" fmla="*/ 5137575 h 6858000"/>
              <a:gd name="connsiteX2034" fmla="*/ 5058139 w 6569477"/>
              <a:gd name="connsiteY2034" fmla="*/ 5135139 h 6858000"/>
              <a:gd name="connsiteX2035" fmla="*/ 5067233 w 6569477"/>
              <a:gd name="connsiteY2035" fmla="*/ 5108777 h 6858000"/>
              <a:gd name="connsiteX2036" fmla="*/ 5075669 w 6569477"/>
              <a:gd name="connsiteY2036" fmla="*/ 5091906 h 6858000"/>
              <a:gd name="connsiteX2037" fmla="*/ 5100977 w 6569477"/>
              <a:gd name="connsiteY2037" fmla="*/ 5032856 h 6858000"/>
              <a:gd name="connsiteX2038" fmla="*/ 5143155 w 6569477"/>
              <a:gd name="connsiteY2038" fmla="*/ 4931629 h 6858000"/>
              <a:gd name="connsiteX2039" fmla="*/ 5151590 w 6569477"/>
              <a:gd name="connsiteY2039" fmla="*/ 4914756 h 6858000"/>
              <a:gd name="connsiteX2040" fmla="*/ 5160025 w 6569477"/>
              <a:gd name="connsiteY2040" fmla="*/ 4897886 h 6858000"/>
              <a:gd name="connsiteX2041" fmla="*/ 5151590 w 6569477"/>
              <a:gd name="connsiteY2041" fmla="*/ 4889450 h 6858000"/>
              <a:gd name="connsiteX2042" fmla="*/ 5126283 w 6569477"/>
              <a:gd name="connsiteY2042" fmla="*/ 4923193 h 6858000"/>
              <a:gd name="connsiteX2043" fmla="*/ 5126282 w 6569477"/>
              <a:gd name="connsiteY2043" fmla="*/ 4931629 h 6858000"/>
              <a:gd name="connsiteX2044" fmla="*/ 5058797 w 6569477"/>
              <a:gd name="connsiteY2044" fmla="*/ 5083468 h 6858000"/>
              <a:gd name="connsiteX2045" fmla="*/ 5058797 w 6569477"/>
              <a:gd name="connsiteY2045" fmla="*/ 5091906 h 6858000"/>
              <a:gd name="connsiteX2046" fmla="*/ 5025055 w 6569477"/>
              <a:gd name="connsiteY2046" fmla="*/ 5134082 h 6858000"/>
              <a:gd name="connsiteX2047" fmla="*/ 4999746 w 6569477"/>
              <a:gd name="connsiteY2047" fmla="*/ 5184698 h 6858000"/>
              <a:gd name="connsiteX2048" fmla="*/ 4954406 w 6569477"/>
              <a:gd name="connsiteY2048" fmla="*/ 5285927 h 6858000"/>
              <a:gd name="connsiteX2049" fmla="*/ 4900498 w 6569477"/>
              <a:gd name="connsiteY2049" fmla="*/ 5370762 h 6858000"/>
              <a:gd name="connsiteX2050" fmla="*/ 4898519 w 6569477"/>
              <a:gd name="connsiteY2050" fmla="*/ 5361848 h 6858000"/>
              <a:gd name="connsiteX2051" fmla="*/ 4662316 w 6569477"/>
              <a:gd name="connsiteY2051" fmla="*/ 5749889 h 6858000"/>
              <a:gd name="connsiteX2052" fmla="*/ 4653884 w 6569477"/>
              <a:gd name="connsiteY2052" fmla="*/ 5749889 h 6858000"/>
              <a:gd name="connsiteX2053" fmla="*/ 4653883 w 6569477"/>
              <a:gd name="connsiteY2053" fmla="*/ 5758325 h 6858000"/>
              <a:gd name="connsiteX2054" fmla="*/ 4653883 w 6569477"/>
              <a:gd name="connsiteY2054" fmla="*/ 5766759 h 6858000"/>
              <a:gd name="connsiteX2055" fmla="*/ 4620140 w 6569477"/>
              <a:gd name="connsiteY2055" fmla="*/ 5792066 h 6858000"/>
              <a:gd name="connsiteX2056" fmla="*/ 4552653 w 6569477"/>
              <a:gd name="connsiteY2056" fmla="*/ 5910164 h 6858000"/>
              <a:gd name="connsiteX2057" fmla="*/ 4552654 w 6569477"/>
              <a:gd name="connsiteY2057" fmla="*/ 5884859 h 6858000"/>
              <a:gd name="connsiteX2058" fmla="*/ 4527347 w 6569477"/>
              <a:gd name="connsiteY2058" fmla="*/ 5943909 h 6858000"/>
              <a:gd name="connsiteX2059" fmla="*/ 4518911 w 6569477"/>
              <a:gd name="connsiteY2059" fmla="*/ 5935473 h 6858000"/>
              <a:gd name="connsiteX2060" fmla="*/ 4417681 w 6569477"/>
              <a:gd name="connsiteY2060" fmla="*/ 6078880 h 6858000"/>
              <a:gd name="connsiteX2061" fmla="*/ 4409247 w 6569477"/>
              <a:gd name="connsiteY2061" fmla="*/ 6078880 h 6858000"/>
              <a:gd name="connsiteX2062" fmla="*/ 4316454 w 6569477"/>
              <a:gd name="connsiteY2062" fmla="*/ 6180105 h 6858000"/>
              <a:gd name="connsiteX2063" fmla="*/ 4206789 w 6569477"/>
              <a:gd name="connsiteY2063" fmla="*/ 6306641 h 6858000"/>
              <a:gd name="connsiteX2064" fmla="*/ 4142466 w 6569477"/>
              <a:gd name="connsiteY2064" fmla="*/ 6360420 h 6858000"/>
              <a:gd name="connsiteX2065" fmla="*/ 4080254 w 6569477"/>
              <a:gd name="connsiteY2065" fmla="*/ 6424489 h 6858000"/>
              <a:gd name="connsiteX2066" fmla="*/ 4080254 w 6569477"/>
              <a:gd name="connsiteY2066" fmla="*/ 6416307 h 6858000"/>
              <a:gd name="connsiteX2067" fmla="*/ 4071818 w 6569477"/>
              <a:gd name="connsiteY2067" fmla="*/ 6424743 h 6858000"/>
              <a:gd name="connsiteX2068" fmla="*/ 4063381 w 6569477"/>
              <a:gd name="connsiteY2068" fmla="*/ 6441614 h 6858000"/>
              <a:gd name="connsiteX2069" fmla="*/ 4063381 w 6569477"/>
              <a:gd name="connsiteY2069" fmla="*/ 6433176 h 6858000"/>
              <a:gd name="connsiteX2070" fmla="*/ 4012767 w 6569477"/>
              <a:gd name="connsiteY2070" fmla="*/ 6483791 h 6858000"/>
              <a:gd name="connsiteX2071" fmla="*/ 4012768 w 6569477"/>
              <a:gd name="connsiteY2071" fmla="*/ 6492227 h 6858000"/>
              <a:gd name="connsiteX2072" fmla="*/ 4004330 w 6569477"/>
              <a:gd name="connsiteY2072" fmla="*/ 6509098 h 6858000"/>
              <a:gd name="connsiteX2073" fmla="*/ 4004330 w 6569477"/>
              <a:gd name="connsiteY2073" fmla="*/ 6492227 h 6858000"/>
              <a:gd name="connsiteX2074" fmla="*/ 3979024 w 6569477"/>
              <a:gd name="connsiteY2074" fmla="*/ 6517534 h 6858000"/>
              <a:gd name="connsiteX2075" fmla="*/ 3979025 w 6569477"/>
              <a:gd name="connsiteY2075" fmla="*/ 6509096 h 6858000"/>
              <a:gd name="connsiteX2076" fmla="*/ 3979024 w 6569477"/>
              <a:gd name="connsiteY2076" fmla="*/ 6500664 h 6858000"/>
              <a:gd name="connsiteX2077" fmla="*/ 3970588 w 6569477"/>
              <a:gd name="connsiteY2077" fmla="*/ 6500664 h 6858000"/>
              <a:gd name="connsiteX2078" fmla="*/ 3970588 w 6569477"/>
              <a:gd name="connsiteY2078" fmla="*/ 6517534 h 6858000"/>
              <a:gd name="connsiteX2079" fmla="*/ 3970590 w 6569477"/>
              <a:gd name="connsiteY2079" fmla="*/ 6525971 h 6858000"/>
              <a:gd name="connsiteX2080" fmla="*/ 3962153 w 6569477"/>
              <a:gd name="connsiteY2080" fmla="*/ 6534407 h 6858000"/>
              <a:gd name="connsiteX2081" fmla="*/ 3953718 w 6569477"/>
              <a:gd name="connsiteY2081" fmla="*/ 6534407 h 6858000"/>
              <a:gd name="connsiteX2082" fmla="*/ 3945280 w 6569477"/>
              <a:gd name="connsiteY2082" fmla="*/ 6534407 h 6858000"/>
              <a:gd name="connsiteX2083" fmla="*/ 3945281 w 6569477"/>
              <a:gd name="connsiteY2083" fmla="*/ 6542841 h 6858000"/>
              <a:gd name="connsiteX2084" fmla="*/ 3945280 w 6569477"/>
              <a:gd name="connsiteY2084" fmla="*/ 6551277 h 6858000"/>
              <a:gd name="connsiteX2085" fmla="*/ 3919974 w 6569477"/>
              <a:gd name="connsiteY2085" fmla="*/ 6568148 h 6858000"/>
              <a:gd name="connsiteX2086" fmla="*/ 3919976 w 6569477"/>
              <a:gd name="connsiteY2086" fmla="*/ 6559714 h 6858000"/>
              <a:gd name="connsiteX2087" fmla="*/ 3911538 w 6569477"/>
              <a:gd name="connsiteY2087" fmla="*/ 6568148 h 6858000"/>
              <a:gd name="connsiteX2088" fmla="*/ 3903102 w 6569477"/>
              <a:gd name="connsiteY2088" fmla="*/ 6576584 h 6858000"/>
              <a:gd name="connsiteX2089" fmla="*/ 3894667 w 6569477"/>
              <a:gd name="connsiteY2089" fmla="*/ 6593455 h 6858000"/>
              <a:gd name="connsiteX2090" fmla="*/ 3894667 w 6569477"/>
              <a:gd name="connsiteY2090" fmla="*/ 6585021 h 6858000"/>
              <a:gd name="connsiteX2091" fmla="*/ 3860924 w 6569477"/>
              <a:gd name="connsiteY2091" fmla="*/ 6601891 h 6858000"/>
              <a:gd name="connsiteX2092" fmla="*/ 3860924 w 6569477"/>
              <a:gd name="connsiteY2092" fmla="*/ 6585021 h 6858000"/>
              <a:gd name="connsiteX2093" fmla="*/ 3827181 w 6569477"/>
              <a:gd name="connsiteY2093" fmla="*/ 6610327 h 6858000"/>
              <a:gd name="connsiteX2094" fmla="*/ 3827182 w 6569477"/>
              <a:gd name="connsiteY2094" fmla="*/ 6601891 h 6858000"/>
              <a:gd name="connsiteX2095" fmla="*/ 3835618 w 6569477"/>
              <a:gd name="connsiteY2095" fmla="*/ 6593455 h 6858000"/>
              <a:gd name="connsiteX2096" fmla="*/ 3835617 w 6569477"/>
              <a:gd name="connsiteY2096" fmla="*/ 6585021 h 6858000"/>
              <a:gd name="connsiteX2097" fmla="*/ 3827181 w 6569477"/>
              <a:gd name="connsiteY2097" fmla="*/ 6593455 h 6858000"/>
              <a:gd name="connsiteX2098" fmla="*/ 3818745 w 6569477"/>
              <a:gd name="connsiteY2098" fmla="*/ 6601891 h 6858000"/>
              <a:gd name="connsiteX2099" fmla="*/ 3810309 w 6569477"/>
              <a:gd name="connsiteY2099" fmla="*/ 6618762 h 6858000"/>
              <a:gd name="connsiteX2100" fmla="*/ 3827181 w 6569477"/>
              <a:gd name="connsiteY2100" fmla="*/ 6618762 h 6858000"/>
              <a:gd name="connsiteX2101" fmla="*/ 3818745 w 6569477"/>
              <a:gd name="connsiteY2101" fmla="*/ 6627198 h 6858000"/>
              <a:gd name="connsiteX2102" fmla="*/ 3776566 w 6569477"/>
              <a:gd name="connsiteY2102" fmla="*/ 6677812 h 6858000"/>
              <a:gd name="connsiteX2103" fmla="*/ 3810308 w 6569477"/>
              <a:gd name="connsiteY2103" fmla="*/ 6669377 h 6858000"/>
              <a:gd name="connsiteX2104" fmla="*/ 3776566 w 6569477"/>
              <a:gd name="connsiteY2104" fmla="*/ 6694684 h 6858000"/>
              <a:gd name="connsiteX2105" fmla="*/ 3751259 w 6569477"/>
              <a:gd name="connsiteY2105" fmla="*/ 6719991 h 6858000"/>
              <a:gd name="connsiteX2106" fmla="*/ 3734388 w 6569477"/>
              <a:gd name="connsiteY2106" fmla="*/ 6728426 h 6858000"/>
              <a:gd name="connsiteX2107" fmla="*/ 3734390 w 6569477"/>
              <a:gd name="connsiteY2107" fmla="*/ 6711555 h 6858000"/>
              <a:gd name="connsiteX2108" fmla="*/ 3700645 w 6569477"/>
              <a:gd name="connsiteY2108" fmla="*/ 6745297 h 6858000"/>
              <a:gd name="connsiteX2109" fmla="*/ 3692211 w 6569477"/>
              <a:gd name="connsiteY2109" fmla="*/ 6736862 h 6858000"/>
              <a:gd name="connsiteX2110" fmla="*/ 3700645 w 6569477"/>
              <a:gd name="connsiteY2110" fmla="*/ 6728426 h 6858000"/>
              <a:gd name="connsiteX2111" fmla="*/ 3700645 w 6569477"/>
              <a:gd name="connsiteY2111" fmla="*/ 6719990 h 6858000"/>
              <a:gd name="connsiteX2112" fmla="*/ 3692209 w 6569477"/>
              <a:gd name="connsiteY2112" fmla="*/ 6719991 h 6858000"/>
              <a:gd name="connsiteX2113" fmla="*/ 3683775 w 6569477"/>
              <a:gd name="connsiteY2113" fmla="*/ 6728426 h 6858000"/>
              <a:gd name="connsiteX2114" fmla="*/ 3683775 w 6569477"/>
              <a:gd name="connsiteY2114" fmla="*/ 6736862 h 6858000"/>
              <a:gd name="connsiteX2115" fmla="*/ 3675338 w 6569477"/>
              <a:gd name="connsiteY2115" fmla="*/ 6745298 h 6858000"/>
              <a:gd name="connsiteX2116" fmla="*/ 3666902 w 6569477"/>
              <a:gd name="connsiteY2116" fmla="*/ 6753735 h 6858000"/>
              <a:gd name="connsiteX2117" fmla="*/ 3658466 w 6569477"/>
              <a:gd name="connsiteY2117" fmla="*/ 6753734 h 6858000"/>
              <a:gd name="connsiteX2118" fmla="*/ 3658466 w 6569477"/>
              <a:gd name="connsiteY2118" fmla="*/ 6762169 h 6858000"/>
              <a:gd name="connsiteX2119" fmla="*/ 3650032 w 6569477"/>
              <a:gd name="connsiteY2119" fmla="*/ 6762169 h 6858000"/>
              <a:gd name="connsiteX2120" fmla="*/ 3650030 w 6569477"/>
              <a:gd name="connsiteY2120" fmla="*/ 6753734 h 6858000"/>
              <a:gd name="connsiteX2121" fmla="*/ 3658466 w 6569477"/>
              <a:gd name="connsiteY2121" fmla="*/ 6736862 h 6858000"/>
              <a:gd name="connsiteX2122" fmla="*/ 3675338 w 6569477"/>
              <a:gd name="connsiteY2122" fmla="*/ 6719991 h 6858000"/>
              <a:gd name="connsiteX2123" fmla="*/ 3666902 w 6569477"/>
              <a:gd name="connsiteY2123" fmla="*/ 6719989 h 6858000"/>
              <a:gd name="connsiteX2124" fmla="*/ 3658466 w 6569477"/>
              <a:gd name="connsiteY2124" fmla="*/ 6728426 h 6858000"/>
              <a:gd name="connsiteX2125" fmla="*/ 3633159 w 6569477"/>
              <a:gd name="connsiteY2125" fmla="*/ 6753734 h 6858000"/>
              <a:gd name="connsiteX2126" fmla="*/ 3633159 w 6569477"/>
              <a:gd name="connsiteY2126" fmla="*/ 6762169 h 6858000"/>
              <a:gd name="connsiteX2127" fmla="*/ 3616289 w 6569477"/>
              <a:gd name="connsiteY2127" fmla="*/ 6787476 h 6858000"/>
              <a:gd name="connsiteX2128" fmla="*/ 3561456 w 6569477"/>
              <a:gd name="connsiteY2128" fmla="*/ 6826490 h 6858000"/>
              <a:gd name="connsiteX2129" fmla="*/ 3523349 w 6569477"/>
              <a:gd name="connsiteY2129" fmla="*/ 6858000 h 6858000"/>
              <a:gd name="connsiteX2130" fmla="*/ 0 w 6569477"/>
              <a:gd name="connsiteY213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Lst>
            <a:rect l="l" t="t" r="r" b="b"/>
            <a:pathLst>
              <a:path w="6569477" h="6858000">
                <a:moveTo>
                  <a:pt x="4117221" y="6784486"/>
                </a:moveTo>
                <a:cubicBezTo>
                  <a:pt x="4097055" y="6807977"/>
                  <a:pt x="4081509" y="6827275"/>
                  <a:pt x="4065123" y="6846362"/>
                </a:cubicBezTo>
                <a:lnTo>
                  <a:pt x="4054153" y="6858000"/>
                </a:lnTo>
                <a:lnTo>
                  <a:pt x="4025354" y="6858000"/>
                </a:lnTo>
                <a:lnTo>
                  <a:pt x="4042817" y="6837081"/>
                </a:lnTo>
                <a:cubicBezTo>
                  <a:pt x="4069049" y="6805855"/>
                  <a:pt x="4098350" y="6774394"/>
                  <a:pt x="4117221" y="6784486"/>
                </a:cubicBezTo>
                <a:close/>
                <a:moveTo>
                  <a:pt x="4098863" y="6687079"/>
                </a:moveTo>
                <a:cubicBezTo>
                  <a:pt x="4088750" y="6727370"/>
                  <a:pt x="4048418" y="6774353"/>
                  <a:pt x="4016483" y="6816306"/>
                </a:cubicBezTo>
                <a:cubicBezTo>
                  <a:pt x="4000945" y="6828467"/>
                  <a:pt x="3984565" y="6842201"/>
                  <a:pt x="3967818" y="6856958"/>
                </a:cubicBezTo>
                <a:lnTo>
                  <a:pt x="3966685" y="6858000"/>
                </a:lnTo>
                <a:lnTo>
                  <a:pt x="3929841" y="6858000"/>
                </a:lnTo>
                <a:lnTo>
                  <a:pt x="4004165" y="6784103"/>
                </a:lnTo>
                <a:cubicBezTo>
                  <a:pt x="4033963" y="6753771"/>
                  <a:pt x="4065258" y="6721474"/>
                  <a:pt x="4098863" y="6687079"/>
                </a:cubicBezTo>
                <a:close/>
                <a:moveTo>
                  <a:pt x="5739924" y="6488019"/>
                </a:moveTo>
                <a:cubicBezTo>
                  <a:pt x="5746811" y="6488017"/>
                  <a:pt x="5746811" y="6488017"/>
                  <a:pt x="5746811" y="6494900"/>
                </a:cubicBezTo>
                <a:cubicBezTo>
                  <a:pt x="5746701" y="6495341"/>
                  <a:pt x="5746590" y="6495782"/>
                  <a:pt x="5746479" y="6496223"/>
                </a:cubicBezTo>
                <a:lnTo>
                  <a:pt x="5739923" y="6501783"/>
                </a:lnTo>
                <a:lnTo>
                  <a:pt x="5739923" y="6494900"/>
                </a:lnTo>
                <a:close/>
                <a:moveTo>
                  <a:pt x="4189806" y="6433624"/>
                </a:moveTo>
                <a:lnTo>
                  <a:pt x="4188863" y="6437396"/>
                </a:lnTo>
                <a:cubicBezTo>
                  <a:pt x="4187809" y="6439505"/>
                  <a:pt x="4185699" y="6441614"/>
                  <a:pt x="4181480" y="6441614"/>
                </a:cubicBezTo>
                <a:close/>
                <a:moveTo>
                  <a:pt x="4190270" y="6433178"/>
                </a:moveTo>
                <a:lnTo>
                  <a:pt x="4189806" y="6433624"/>
                </a:lnTo>
                <a:lnTo>
                  <a:pt x="4189918" y="6433179"/>
                </a:lnTo>
                <a:close/>
                <a:moveTo>
                  <a:pt x="4080254" y="6424489"/>
                </a:moveTo>
                <a:lnTo>
                  <a:pt x="4080253" y="6424742"/>
                </a:lnTo>
                <a:lnTo>
                  <a:pt x="4071818" y="6433178"/>
                </a:lnTo>
                <a:close/>
                <a:moveTo>
                  <a:pt x="4239510" y="6367480"/>
                </a:moveTo>
                <a:lnTo>
                  <a:pt x="4236315" y="6373075"/>
                </a:lnTo>
                <a:lnTo>
                  <a:pt x="4232912" y="6373925"/>
                </a:lnTo>
                <a:lnTo>
                  <a:pt x="4238687" y="6368327"/>
                </a:lnTo>
                <a:close/>
                <a:moveTo>
                  <a:pt x="4265838" y="6340386"/>
                </a:moveTo>
                <a:lnTo>
                  <a:pt x="4239510" y="6367480"/>
                </a:lnTo>
                <a:lnTo>
                  <a:pt x="4240531" y="6365693"/>
                </a:lnTo>
                <a:lnTo>
                  <a:pt x="4248968" y="6357257"/>
                </a:lnTo>
                <a:cubicBezTo>
                  <a:pt x="4248968" y="6348821"/>
                  <a:pt x="4257404" y="6348819"/>
                  <a:pt x="4265838" y="6340386"/>
                </a:cubicBezTo>
                <a:close/>
                <a:moveTo>
                  <a:pt x="4291147" y="6272900"/>
                </a:moveTo>
                <a:lnTo>
                  <a:pt x="4299581" y="6272900"/>
                </a:lnTo>
                <a:lnTo>
                  <a:pt x="4308018" y="6272900"/>
                </a:lnTo>
                <a:lnTo>
                  <a:pt x="4291147" y="6289772"/>
                </a:lnTo>
                <a:lnTo>
                  <a:pt x="4274273" y="6306643"/>
                </a:lnTo>
                <a:lnTo>
                  <a:pt x="4257404" y="6323512"/>
                </a:lnTo>
                <a:lnTo>
                  <a:pt x="4257404" y="6331950"/>
                </a:lnTo>
                <a:cubicBezTo>
                  <a:pt x="4240531" y="6340386"/>
                  <a:pt x="4232097" y="6357257"/>
                  <a:pt x="4215224" y="6374128"/>
                </a:cubicBezTo>
                <a:lnTo>
                  <a:pt x="4215223" y="6382562"/>
                </a:lnTo>
                <a:cubicBezTo>
                  <a:pt x="4215224" y="6391000"/>
                  <a:pt x="4223663" y="6382564"/>
                  <a:pt x="4223663" y="6382564"/>
                </a:cubicBezTo>
                <a:lnTo>
                  <a:pt x="4232099" y="6374128"/>
                </a:lnTo>
                <a:lnTo>
                  <a:pt x="4232912" y="6373925"/>
                </a:lnTo>
                <a:lnTo>
                  <a:pt x="4215378" y="6390919"/>
                </a:lnTo>
                <a:lnTo>
                  <a:pt x="4215224" y="6391000"/>
                </a:lnTo>
                <a:cubicBezTo>
                  <a:pt x="4215216" y="6391030"/>
                  <a:pt x="4215206" y="6391059"/>
                  <a:pt x="4215199" y="6391088"/>
                </a:cubicBezTo>
                <a:lnTo>
                  <a:pt x="4213115" y="6393108"/>
                </a:lnTo>
                <a:cubicBezTo>
                  <a:pt x="4198353" y="6405763"/>
                  <a:pt x="4189918" y="6407872"/>
                  <a:pt x="4198356" y="6382564"/>
                </a:cubicBezTo>
                <a:cubicBezTo>
                  <a:pt x="4164611" y="6433179"/>
                  <a:pt x="4147738" y="6441614"/>
                  <a:pt x="4113994" y="6475357"/>
                </a:cubicBezTo>
                <a:lnTo>
                  <a:pt x="4122431" y="6475355"/>
                </a:lnTo>
                <a:lnTo>
                  <a:pt x="4097125" y="6500664"/>
                </a:lnTo>
                <a:lnTo>
                  <a:pt x="4088687" y="6500664"/>
                </a:lnTo>
                <a:lnTo>
                  <a:pt x="4088688" y="6509098"/>
                </a:lnTo>
                <a:lnTo>
                  <a:pt x="4080256" y="6509098"/>
                </a:lnTo>
                <a:cubicBezTo>
                  <a:pt x="4071819" y="6517534"/>
                  <a:pt x="4071818" y="6525971"/>
                  <a:pt x="4063383" y="6525971"/>
                </a:cubicBezTo>
                <a:cubicBezTo>
                  <a:pt x="4063381" y="6534407"/>
                  <a:pt x="4054944" y="6534407"/>
                  <a:pt x="4054946" y="6542841"/>
                </a:cubicBezTo>
                <a:cubicBezTo>
                  <a:pt x="4046511" y="6542841"/>
                  <a:pt x="4046513" y="6551277"/>
                  <a:pt x="4046513" y="6551277"/>
                </a:cubicBezTo>
                <a:lnTo>
                  <a:pt x="4021201" y="6576584"/>
                </a:lnTo>
                <a:cubicBezTo>
                  <a:pt x="4021202" y="6579396"/>
                  <a:pt x="4021202" y="6582209"/>
                  <a:pt x="4021203" y="6585021"/>
                </a:cubicBezTo>
                <a:cubicBezTo>
                  <a:pt x="4021203" y="6585021"/>
                  <a:pt x="4012767" y="6585019"/>
                  <a:pt x="4012768" y="6593455"/>
                </a:cubicBezTo>
                <a:cubicBezTo>
                  <a:pt x="3987460" y="6610327"/>
                  <a:pt x="3962152" y="6635634"/>
                  <a:pt x="3936845" y="6660941"/>
                </a:cubicBezTo>
                <a:lnTo>
                  <a:pt x="3928411" y="6652505"/>
                </a:lnTo>
                <a:lnTo>
                  <a:pt x="3936844" y="6644069"/>
                </a:lnTo>
                <a:cubicBezTo>
                  <a:pt x="3945281" y="6644071"/>
                  <a:pt x="3945281" y="6635634"/>
                  <a:pt x="3945281" y="6635634"/>
                </a:cubicBezTo>
                <a:lnTo>
                  <a:pt x="3936845" y="6635634"/>
                </a:lnTo>
                <a:lnTo>
                  <a:pt x="3928411" y="6644072"/>
                </a:lnTo>
                <a:lnTo>
                  <a:pt x="3919975" y="6652505"/>
                </a:lnTo>
                <a:lnTo>
                  <a:pt x="3919975" y="6660941"/>
                </a:lnTo>
                <a:lnTo>
                  <a:pt x="3919974" y="6669377"/>
                </a:lnTo>
                <a:cubicBezTo>
                  <a:pt x="3894667" y="6686249"/>
                  <a:pt x="3869359" y="6711555"/>
                  <a:pt x="3844054" y="6728426"/>
                </a:cubicBezTo>
                <a:cubicBezTo>
                  <a:pt x="3844052" y="6731237"/>
                  <a:pt x="3844053" y="6734049"/>
                  <a:pt x="3844051" y="6736860"/>
                </a:cubicBezTo>
                <a:cubicBezTo>
                  <a:pt x="3785002" y="6779041"/>
                  <a:pt x="3734388" y="6821217"/>
                  <a:pt x="3675339" y="6854962"/>
                </a:cubicBezTo>
                <a:lnTo>
                  <a:pt x="3671147" y="6858000"/>
                </a:lnTo>
                <a:lnTo>
                  <a:pt x="3532438" y="6858000"/>
                </a:lnTo>
                <a:lnTo>
                  <a:pt x="3566728" y="6830708"/>
                </a:lnTo>
                <a:cubicBezTo>
                  <a:pt x="3584654" y="6817000"/>
                  <a:pt x="3603634" y="6804347"/>
                  <a:pt x="3624722" y="6795912"/>
                </a:cubicBezTo>
                <a:lnTo>
                  <a:pt x="3633161" y="6787476"/>
                </a:lnTo>
                <a:lnTo>
                  <a:pt x="3633160" y="6779041"/>
                </a:lnTo>
                <a:lnTo>
                  <a:pt x="3641596" y="6779041"/>
                </a:lnTo>
                <a:lnTo>
                  <a:pt x="3641596" y="6787476"/>
                </a:lnTo>
                <a:cubicBezTo>
                  <a:pt x="3658466" y="6787476"/>
                  <a:pt x="3666902" y="6779042"/>
                  <a:pt x="3683775" y="6770605"/>
                </a:cubicBezTo>
                <a:lnTo>
                  <a:pt x="3683775" y="6762169"/>
                </a:lnTo>
                <a:cubicBezTo>
                  <a:pt x="3709082" y="6770605"/>
                  <a:pt x="3666902" y="6779042"/>
                  <a:pt x="3675339" y="6787476"/>
                </a:cubicBezTo>
                <a:cubicBezTo>
                  <a:pt x="3683776" y="6779041"/>
                  <a:pt x="3717515" y="6762169"/>
                  <a:pt x="3742824" y="6736862"/>
                </a:cubicBezTo>
                <a:cubicBezTo>
                  <a:pt x="3751259" y="6728426"/>
                  <a:pt x="3768131" y="6711555"/>
                  <a:pt x="3785001" y="6703120"/>
                </a:cubicBezTo>
                <a:cubicBezTo>
                  <a:pt x="3793440" y="6694684"/>
                  <a:pt x="3810310" y="6677812"/>
                  <a:pt x="3827182" y="6669377"/>
                </a:cubicBezTo>
                <a:cubicBezTo>
                  <a:pt x="3852487" y="6644072"/>
                  <a:pt x="3877794" y="6635634"/>
                  <a:pt x="3903102" y="6601891"/>
                </a:cubicBezTo>
                <a:cubicBezTo>
                  <a:pt x="3911538" y="6593455"/>
                  <a:pt x="3928411" y="6585021"/>
                  <a:pt x="3928411" y="6585021"/>
                </a:cubicBezTo>
                <a:cubicBezTo>
                  <a:pt x="3936845" y="6576584"/>
                  <a:pt x="3945280" y="6576584"/>
                  <a:pt x="3945281" y="6568148"/>
                </a:cubicBezTo>
                <a:cubicBezTo>
                  <a:pt x="3953718" y="6568149"/>
                  <a:pt x="3953718" y="6568149"/>
                  <a:pt x="3962152" y="6559714"/>
                </a:cubicBezTo>
                <a:lnTo>
                  <a:pt x="3987461" y="6534407"/>
                </a:lnTo>
                <a:cubicBezTo>
                  <a:pt x="3987461" y="6542841"/>
                  <a:pt x="4012768" y="6517534"/>
                  <a:pt x="4012768" y="6517534"/>
                </a:cubicBezTo>
                <a:cubicBezTo>
                  <a:pt x="4021201" y="6509098"/>
                  <a:pt x="4029637" y="6500662"/>
                  <a:pt x="4029637" y="6492227"/>
                </a:cubicBezTo>
                <a:lnTo>
                  <a:pt x="4038075" y="6492227"/>
                </a:lnTo>
                <a:cubicBezTo>
                  <a:pt x="4122431" y="6433176"/>
                  <a:pt x="4223660" y="6340387"/>
                  <a:pt x="4291147" y="6272900"/>
                </a:cubicBezTo>
                <a:close/>
                <a:moveTo>
                  <a:pt x="4561089" y="6171673"/>
                </a:moveTo>
                <a:lnTo>
                  <a:pt x="4556321" y="6179312"/>
                </a:lnTo>
                <a:lnTo>
                  <a:pt x="4554763" y="6179053"/>
                </a:lnTo>
                <a:cubicBezTo>
                  <a:pt x="4554763" y="6178000"/>
                  <a:pt x="4556872" y="6175890"/>
                  <a:pt x="4561089" y="6171673"/>
                </a:cubicBezTo>
                <a:close/>
                <a:moveTo>
                  <a:pt x="4671175" y="5979022"/>
                </a:moveTo>
                <a:lnTo>
                  <a:pt x="4669173" y="5981473"/>
                </a:lnTo>
                <a:cubicBezTo>
                  <a:pt x="4661263" y="5988195"/>
                  <a:pt x="4658099" y="5981871"/>
                  <a:pt x="4645447" y="5994524"/>
                </a:cubicBezTo>
                <a:cubicBezTo>
                  <a:pt x="4643338" y="5998741"/>
                  <a:pt x="4643337" y="6000322"/>
                  <a:pt x="4644391" y="6000718"/>
                </a:cubicBezTo>
                <a:lnTo>
                  <a:pt x="4645606" y="6000505"/>
                </a:lnTo>
                <a:lnTo>
                  <a:pt x="4646686" y="5998475"/>
                </a:lnTo>
                <a:lnTo>
                  <a:pt x="4647927" y="6000099"/>
                </a:lnTo>
                <a:lnTo>
                  <a:pt x="4649663" y="5999795"/>
                </a:lnTo>
                <a:cubicBezTo>
                  <a:pt x="4651773" y="5999268"/>
                  <a:pt x="4653882" y="5999004"/>
                  <a:pt x="4654936" y="6000454"/>
                </a:cubicBezTo>
                <a:lnTo>
                  <a:pt x="4654647" y="6003455"/>
                </a:lnTo>
                <a:lnTo>
                  <a:pt x="4658944" y="5998240"/>
                </a:lnTo>
                <a:close/>
                <a:moveTo>
                  <a:pt x="5823292" y="5722907"/>
                </a:moveTo>
                <a:lnTo>
                  <a:pt x="5800797" y="5768179"/>
                </a:lnTo>
                <a:lnTo>
                  <a:pt x="5806978" y="5758327"/>
                </a:lnTo>
                <a:cubicBezTo>
                  <a:pt x="5810514" y="5753116"/>
                  <a:pt x="5814328" y="5748237"/>
                  <a:pt x="5818310" y="5744909"/>
                </a:cubicBezTo>
                <a:cubicBezTo>
                  <a:pt x="5819855" y="5741362"/>
                  <a:pt x="5821177" y="5736874"/>
                  <a:pt x="5822096" y="5732580"/>
                </a:cubicBezTo>
                <a:close/>
                <a:moveTo>
                  <a:pt x="5907073" y="5708785"/>
                </a:moveTo>
                <a:lnTo>
                  <a:pt x="5869741" y="5783136"/>
                </a:lnTo>
                <a:cubicBezTo>
                  <a:pt x="5858084" y="5809655"/>
                  <a:pt x="5848657" y="5836145"/>
                  <a:pt x="5842500" y="5863847"/>
                </a:cubicBezTo>
                <a:cubicBezTo>
                  <a:pt x="5785921" y="5947223"/>
                  <a:pt x="5733692" y="5981849"/>
                  <a:pt x="5690433" y="6081162"/>
                </a:cubicBezTo>
                <a:cubicBezTo>
                  <a:pt x="5680683" y="6080287"/>
                  <a:pt x="5669193" y="6098913"/>
                  <a:pt x="5663883" y="6103351"/>
                </a:cubicBezTo>
                <a:lnTo>
                  <a:pt x="5636415" y="6152111"/>
                </a:lnTo>
                <a:lnTo>
                  <a:pt x="5637318" y="6151784"/>
                </a:lnTo>
                <a:cubicBezTo>
                  <a:pt x="5630397" y="6165631"/>
                  <a:pt x="5624342" y="6178180"/>
                  <a:pt x="5618612" y="6190081"/>
                </a:cubicBezTo>
                <a:lnTo>
                  <a:pt x="5611094" y="6205514"/>
                </a:lnTo>
                <a:lnTo>
                  <a:pt x="5619596" y="6194628"/>
                </a:lnTo>
                <a:cubicBezTo>
                  <a:pt x="5624904" y="6187044"/>
                  <a:pt x="5630569" y="6177954"/>
                  <a:pt x="5636991" y="6166061"/>
                </a:cubicBezTo>
                <a:cubicBezTo>
                  <a:pt x="5643774" y="6164691"/>
                  <a:pt x="5645145" y="6171478"/>
                  <a:pt x="5657339" y="6161951"/>
                </a:cubicBezTo>
                <a:cubicBezTo>
                  <a:pt x="5651927" y="6170107"/>
                  <a:pt x="5660082" y="6175522"/>
                  <a:pt x="5638432" y="6208150"/>
                </a:cubicBezTo>
                <a:cubicBezTo>
                  <a:pt x="5666863" y="6174154"/>
                  <a:pt x="5692554" y="6126583"/>
                  <a:pt x="5718245" y="6079013"/>
                </a:cubicBezTo>
                <a:cubicBezTo>
                  <a:pt x="5745305" y="6038231"/>
                  <a:pt x="5770995" y="5990662"/>
                  <a:pt x="5802168" y="5970237"/>
                </a:cubicBezTo>
                <a:cubicBezTo>
                  <a:pt x="5833200" y="5879207"/>
                  <a:pt x="5877868" y="5820741"/>
                  <a:pt x="5917053" y="5735129"/>
                </a:cubicBezTo>
                <a:cubicBezTo>
                  <a:pt x="5923764" y="5698455"/>
                  <a:pt x="5887250" y="5762338"/>
                  <a:pt x="5902116" y="5731083"/>
                </a:cubicBezTo>
                <a:close/>
                <a:moveTo>
                  <a:pt x="5917201" y="5634092"/>
                </a:moveTo>
                <a:lnTo>
                  <a:pt x="5891750" y="5667883"/>
                </a:lnTo>
                <a:cubicBezTo>
                  <a:pt x="5851164" y="5717451"/>
                  <a:pt x="5813675" y="5755549"/>
                  <a:pt x="5781231" y="5830035"/>
                </a:cubicBezTo>
                <a:cubicBezTo>
                  <a:pt x="5776356" y="5829597"/>
                  <a:pt x="5771046" y="5834035"/>
                  <a:pt x="5766290" y="5839137"/>
                </a:cubicBezTo>
                <a:lnTo>
                  <a:pt x="5764238" y="5841451"/>
                </a:lnTo>
                <a:lnTo>
                  <a:pt x="5588834" y="6142779"/>
                </a:lnTo>
                <a:lnTo>
                  <a:pt x="5549933" y="6201116"/>
                </a:lnTo>
                <a:lnTo>
                  <a:pt x="5547357" y="6207173"/>
                </a:lnTo>
                <a:lnTo>
                  <a:pt x="5529789" y="6231324"/>
                </a:lnTo>
                <a:lnTo>
                  <a:pt x="5464244" y="6329615"/>
                </a:lnTo>
                <a:lnTo>
                  <a:pt x="5402037" y="6435651"/>
                </a:lnTo>
                <a:cubicBezTo>
                  <a:pt x="5402037" y="6435651"/>
                  <a:pt x="5402037" y="6435651"/>
                  <a:pt x="5408957" y="6435651"/>
                </a:cubicBezTo>
                <a:cubicBezTo>
                  <a:pt x="5408957" y="6428728"/>
                  <a:pt x="5415877" y="6421804"/>
                  <a:pt x="5422798" y="6428728"/>
                </a:cubicBezTo>
                <a:lnTo>
                  <a:pt x="5421385" y="6432963"/>
                </a:lnTo>
                <a:lnTo>
                  <a:pt x="5408956" y="6449499"/>
                </a:lnTo>
                <a:cubicBezTo>
                  <a:pt x="5415877" y="6449499"/>
                  <a:pt x="5415877" y="6449499"/>
                  <a:pt x="5415877" y="6449499"/>
                </a:cubicBezTo>
                <a:lnTo>
                  <a:pt x="5421385" y="6432963"/>
                </a:lnTo>
                <a:lnTo>
                  <a:pt x="5487674" y="6344780"/>
                </a:lnTo>
                <a:lnTo>
                  <a:pt x="5495039" y="6334691"/>
                </a:lnTo>
                <a:lnTo>
                  <a:pt x="5485269" y="6342855"/>
                </a:lnTo>
                <a:cubicBezTo>
                  <a:pt x="5480829" y="6337541"/>
                  <a:pt x="5480829" y="6337541"/>
                  <a:pt x="5480829" y="6337541"/>
                </a:cubicBezTo>
                <a:cubicBezTo>
                  <a:pt x="5482568" y="6318042"/>
                  <a:pt x="5499368" y="6294978"/>
                  <a:pt x="5525918" y="6272793"/>
                </a:cubicBezTo>
                <a:cubicBezTo>
                  <a:pt x="5548027" y="6245292"/>
                  <a:pt x="5570136" y="6217791"/>
                  <a:pt x="5577186" y="6193853"/>
                </a:cubicBezTo>
                <a:cubicBezTo>
                  <a:pt x="5585150" y="6187197"/>
                  <a:pt x="5591787" y="6181650"/>
                  <a:pt x="5598425" y="6176103"/>
                </a:cubicBezTo>
                <a:lnTo>
                  <a:pt x="5613302" y="6163670"/>
                </a:lnTo>
                <a:lnTo>
                  <a:pt x="5616665" y="6159249"/>
                </a:lnTo>
                <a:lnTo>
                  <a:pt x="5619814" y="6158111"/>
                </a:lnTo>
                <a:lnTo>
                  <a:pt x="5641844" y="6122335"/>
                </a:lnTo>
                <a:cubicBezTo>
                  <a:pt x="5660984" y="6091112"/>
                  <a:pt x="5672914" y="6070992"/>
                  <a:pt x="5694784" y="6032412"/>
                </a:cubicBezTo>
                <a:cubicBezTo>
                  <a:pt x="5698354" y="6047475"/>
                  <a:pt x="5711583" y="6009349"/>
                  <a:pt x="5727512" y="5996037"/>
                </a:cubicBezTo>
                <a:cubicBezTo>
                  <a:pt x="5733692" y="5981849"/>
                  <a:pt x="5736302" y="5952599"/>
                  <a:pt x="5723942" y="5980974"/>
                </a:cubicBezTo>
                <a:cubicBezTo>
                  <a:pt x="5743352" y="5928661"/>
                  <a:pt x="5783130" y="5868347"/>
                  <a:pt x="5822911" y="5808034"/>
                </a:cubicBezTo>
                <a:cubicBezTo>
                  <a:pt x="5840579" y="5775220"/>
                  <a:pt x="5859358" y="5743736"/>
                  <a:pt x="5877583" y="5711587"/>
                </a:cubicBezTo>
                <a:close/>
                <a:moveTo>
                  <a:pt x="6242698" y="5517691"/>
                </a:moveTo>
                <a:cubicBezTo>
                  <a:pt x="6235812" y="5552099"/>
                  <a:pt x="6228924" y="5607154"/>
                  <a:pt x="6208261" y="5662208"/>
                </a:cubicBezTo>
                <a:cubicBezTo>
                  <a:pt x="6187600" y="5717261"/>
                  <a:pt x="6166938" y="5758552"/>
                  <a:pt x="6146276" y="5765433"/>
                </a:cubicBezTo>
                <a:cubicBezTo>
                  <a:pt x="6153164" y="5765433"/>
                  <a:pt x="6153164" y="5765433"/>
                  <a:pt x="6153163" y="5772316"/>
                </a:cubicBezTo>
                <a:cubicBezTo>
                  <a:pt x="6146276" y="5779197"/>
                  <a:pt x="6146274" y="5792962"/>
                  <a:pt x="6139388" y="5792960"/>
                </a:cubicBezTo>
                <a:cubicBezTo>
                  <a:pt x="6139388" y="5792960"/>
                  <a:pt x="6139387" y="5799843"/>
                  <a:pt x="6132502" y="5799841"/>
                </a:cubicBezTo>
                <a:lnTo>
                  <a:pt x="6139387" y="5799843"/>
                </a:lnTo>
                <a:cubicBezTo>
                  <a:pt x="6153163" y="5813605"/>
                  <a:pt x="6125611" y="5854896"/>
                  <a:pt x="6098063" y="5903069"/>
                </a:cubicBezTo>
                <a:cubicBezTo>
                  <a:pt x="6098064" y="5905363"/>
                  <a:pt x="6098064" y="5907656"/>
                  <a:pt x="6098064" y="5909950"/>
                </a:cubicBezTo>
                <a:cubicBezTo>
                  <a:pt x="6104951" y="5909952"/>
                  <a:pt x="6104951" y="5909952"/>
                  <a:pt x="6098065" y="5916833"/>
                </a:cubicBezTo>
                <a:lnTo>
                  <a:pt x="6098065" y="5923714"/>
                </a:lnTo>
                <a:lnTo>
                  <a:pt x="6091178" y="5923714"/>
                </a:lnTo>
                <a:lnTo>
                  <a:pt x="6098065" y="5930597"/>
                </a:lnTo>
                <a:cubicBezTo>
                  <a:pt x="6091178" y="5944360"/>
                  <a:pt x="6098064" y="5951241"/>
                  <a:pt x="6084290" y="5985651"/>
                </a:cubicBezTo>
                <a:cubicBezTo>
                  <a:pt x="6098065" y="5985649"/>
                  <a:pt x="6111840" y="5944360"/>
                  <a:pt x="6118727" y="5965005"/>
                </a:cubicBezTo>
                <a:cubicBezTo>
                  <a:pt x="6115284" y="5971886"/>
                  <a:pt x="6115284" y="5975328"/>
                  <a:pt x="6115283" y="5978768"/>
                </a:cubicBezTo>
                <a:lnTo>
                  <a:pt x="6113562" y="5985649"/>
                </a:lnTo>
                <a:lnTo>
                  <a:pt x="6111840" y="5985651"/>
                </a:lnTo>
                <a:lnTo>
                  <a:pt x="6111840" y="5992530"/>
                </a:lnTo>
                <a:lnTo>
                  <a:pt x="6113562" y="5985649"/>
                </a:lnTo>
                <a:lnTo>
                  <a:pt x="6118727" y="5985649"/>
                </a:lnTo>
                <a:lnTo>
                  <a:pt x="6118727" y="5992532"/>
                </a:lnTo>
                <a:lnTo>
                  <a:pt x="6118727" y="5999413"/>
                </a:lnTo>
                <a:cubicBezTo>
                  <a:pt x="6111840" y="6006295"/>
                  <a:pt x="6104952" y="6020059"/>
                  <a:pt x="6098065" y="6033823"/>
                </a:cubicBezTo>
                <a:lnTo>
                  <a:pt x="6091178" y="6040704"/>
                </a:lnTo>
                <a:cubicBezTo>
                  <a:pt x="6091178" y="6040704"/>
                  <a:pt x="6091178" y="6047587"/>
                  <a:pt x="6084290" y="6054467"/>
                </a:cubicBezTo>
                <a:lnTo>
                  <a:pt x="6077403" y="6061350"/>
                </a:lnTo>
                <a:cubicBezTo>
                  <a:pt x="6077403" y="6054467"/>
                  <a:pt x="6077403" y="6054467"/>
                  <a:pt x="6084290" y="6047585"/>
                </a:cubicBezTo>
                <a:cubicBezTo>
                  <a:pt x="6084290" y="6047585"/>
                  <a:pt x="6084290" y="6040704"/>
                  <a:pt x="6091178" y="6033821"/>
                </a:cubicBezTo>
                <a:cubicBezTo>
                  <a:pt x="6077403" y="6047585"/>
                  <a:pt x="6070516" y="6061350"/>
                  <a:pt x="6056740" y="6068231"/>
                </a:cubicBezTo>
                <a:lnTo>
                  <a:pt x="6036078" y="6047587"/>
                </a:lnTo>
                <a:cubicBezTo>
                  <a:pt x="5987867" y="6150811"/>
                  <a:pt x="5953431" y="6233393"/>
                  <a:pt x="5884558" y="6329737"/>
                </a:cubicBezTo>
                <a:cubicBezTo>
                  <a:pt x="5884558" y="6336619"/>
                  <a:pt x="5884558" y="6336619"/>
                  <a:pt x="5877670" y="6343502"/>
                </a:cubicBezTo>
                <a:lnTo>
                  <a:pt x="5870783" y="6350383"/>
                </a:lnTo>
                <a:cubicBezTo>
                  <a:pt x="5857007" y="6384793"/>
                  <a:pt x="5829458" y="6426082"/>
                  <a:pt x="5801910" y="6460490"/>
                </a:cubicBezTo>
                <a:cubicBezTo>
                  <a:pt x="5788135" y="6494900"/>
                  <a:pt x="5760585" y="6549953"/>
                  <a:pt x="5719261" y="6598128"/>
                </a:cubicBezTo>
                <a:cubicBezTo>
                  <a:pt x="5684825" y="6653181"/>
                  <a:pt x="5643500" y="6701354"/>
                  <a:pt x="5615952" y="6728880"/>
                </a:cubicBezTo>
                <a:cubicBezTo>
                  <a:pt x="5591846" y="6759847"/>
                  <a:pt x="5566018" y="6792535"/>
                  <a:pt x="5540191" y="6825223"/>
                </a:cubicBezTo>
                <a:lnTo>
                  <a:pt x="5514417" y="6858000"/>
                </a:lnTo>
                <a:lnTo>
                  <a:pt x="5432172" y="6858000"/>
                </a:lnTo>
                <a:lnTo>
                  <a:pt x="5485092" y="6818343"/>
                </a:lnTo>
                <a:lnTo>
                  <a:pt x="5498867" y="6832106"/>
                </a:lnTo>
                <a:cubicBezTo>
                  <a:pt x="5512642" y="6818343"/>
                  <a:pt x="5533303" y="6797699"/>
                  <a:pt x="5547078" y="6777051"/>
                </a:cubicBezTo>
                <a:lnTo>
                  <a:pt x="5540191" y="6777052"/>
                </a:lnTo>
                <a:cubicBezTo>
                  <a:pt x="5540191" y="6783935"/>
                  <a:pt x="5533304" y="6790816"/>
                  <a:pt x="5533303" y="6783935"/>
                </a:cubicBezTo>
                <a:lnTo>
                  <a:pt x="5533304" y="6777052"/>
                </a:lnTo>
                <a:cubicBezTo>
                  <a:pt x="5526416" y="6777052"/>
                  <a:pt x="5512641" y="6797699"/>
                  <a:pt x="5512641" y="6783935"/>
                </a:cubicBezTo>
                <a:cubicBezTo>
                  <a:pt x="5526416" y="6756405"/>
                  <a:pt x="5533304" y="6763288"/>
                  <a:pt x="5547078" y="6742645"/>
                </a:cubicBezTo>
                <a:lnTo>
                  <a:pt x="5547077" y="6735761"/>
                </a:lnTo>
                <a:lnTo>
                  <a:pt x="5553964" y="6735759"/>
                </a:lnTo>
                <a:cubicBezTo>
                  <a:pt x="5553965" y="6728877"/>
                  <a:pt x="5560853" y="6721997"/>
                  <a:pt x="5560853" y="6721997"/>
                </a:cubicBezTo>
                <a:lnTo>
                  <a:pt x="5567740" y="6721999"/>
                </a:lnTo>
                <a:cubicBezTo>
                  <a:pt x="5574627" y="6701353"/>
                  <a:pt x="5595289" y="6666943"/>
                  <a:pt x="5615951" y="6639417"/>
                </a:cubicBezTo>
                <a:cubicBezTo>
                  <a:pt x="5643501" y="6611890"/>
                  <a:pt x="5664163" y="6591243"/>
                  <a:pt x="5677937" y="6591244"/>
                </a:cubicBezTo>
                <a:lnTo>
                  <a:pt x="5684824" y="6584361"/>
                </a:lnTo>
                <a:cubicBezTo>
                  <a:pt x="5684825" y="6577480"/>
                  <a:pt x="5691712" y="6570599"/>
                  <a:pt x="5698599" y="6570599"/>
                </a:cubicBezTo>
                <a:lnTo>
                  <a:pt x="5698600" y="6577480"/>
                </a:lnTo>
                <a:lnTo>
                  <a:pt x="5691712" y="6584363"/>
                </a:lnTo>
                <a:lnTo>
                  <a:pt x="5691711" y="6591244"/>
                </a:lnTo>
                <a:cubicBezTo>
                  <a:pt x="5712373" y="6563718"/>
                  <a:pt x="5705487" y="6563719"/>
                  <a:pt x="5719261" y="6543072"/>
                </a:cubicBezTo>
                <a:lnTo>
                  <a:pt x="5712373" y="6549953"/>
                </a:lnTo>
                <a:lnTo>
                  <a:pt x="5712373" y="6543070"/>
                </a:lnTo>
                <a:lnTo>
                  <a:pt x="5712374" y="6536189"/>
                </a:lnTo>
                <a:cubicBezTo>
                  <a:pt x="5712374" y="6536189"/>
                  <a:pt x="5705486" y="6549955"/>
                  <a:pt x="5698599" y="6543072"/>
                </a:cubicBezTo>
                <a:cubicBezTo>
                  <a:pt x="5712374" y="6522426"/>
                  <a:pt x="5726148" y="6501781"/>
                  <a:pt x="5733036" y="6508664"/>
                </a:cubicBezTo>
                <a:lnTo>
                  <a:pt x="5739923" y="6501783"/>
                </a:lnTo>
                <a:cubicBezTo>
                  <a:pt x="5743368" y="6501782"/>
                  <a:pt x="5745089" y="6500061"/>
                  <a:pt x="5745949" y="6498341"/>
                </a:cubicBezTo>
                <a:lnTo>
                  <a:pt x="5746479" y="6496223"/>
                </a:lnTo>
                <a:lnTo>
                  <a:pt x="5774791" y="6472212"/>
                </a:lnTo>
                <a:cubicBezTo>
                  <a:pt x="5808367" y="6438984"/>
                  <a:pt x="5838069" y="6395114"/>
                  <a:pt x="5863896" y="6343502"/>
                </a:cubicBezTo>
                <a:lnTo>
                  <a:pt x="5870782" y="6336621"/>
                </a:lnTo>
                <a:cubicBezTo>
                  <a:pt x="5870783" y="6329737"/>
                  <a:pt x="5877670" y="6322854"/>
                  <a:pt x="5877670" y="6322854"/>
                </a:cubicBezTo>
                <a:lnTo>
                  <a:pt x="5877670" y="6329736"/>
                </a:lnTo>
                <a:cubicBezTo>
                  <a:pt x="5882836" y="6314253"/>
                  <a:pt x="5891875" y="6291028"/>
                  <a:pt x="5896073" y="6274575"/>
                </a:cubicBezTo>
                <a:lnTo>
                  <a:pt x="5897128" y="6268192"/>
                </a:lnTo>
                <a:lnTo>
                  <a:pt x="5897471" y="6267801"/>
                </a:lnTo>
                <a:cubicBezTo>
                  <a:pt x="5898332" y="6266081"/>
                  <a:pt x="5898331" y="6264361"/>
                  <a:pt x="5898331" y="6260920"/>
                </a:cubicBezTo>
                <a:lnTo>
                  <a:pt x="5897128" y="6268192"/>
                </a:lnTo>
                <a:lnTo>
                  <a:pt x="5891445" y="6274682"/>
                </a:lnTo>
                <a:lnTo>
                  <a:pt x="5884558" y="6274684"/>
                </a:lnTo>
                <a:cubicBezTo>
                  <a:pt x="5884558" y="6267801"/>
                  <a:pt x="5884558" y="6267801"/>
                  <a:pt x="5891444" y="6260922"/>
                </a:cubicBezTo>
                <a:lnTo>
                  <a:pt x="5891445" y="6258416"/>
                </a:lnTo>
                <a:lnTo>
                  <a:pt x="5894028" y="6254899"/>
                </a:lnTo>
                <a:cubicBezTo>
                  <a:pt x="5896610" y="6252317"/>
                  <a:pt x="5898332" y="6250597"/>
                  <a:pt x="5898332" y="6247155"/>
                </a:cubicBezTo>
                <a:lnTo>
                  <a:pt x="5891444" y="6254039"/>
                </a:lnTo>
                <a:lnTo>
                  <a:pt x="5891445" y="6258416"/>
                </a:lnTo>
                <a:lnTo>
                  <a:pt x="5884558" y="6267801"/>
                </a:lnTo>
                <a:cubicBezTo>
                  <a:pt x="5912107" y="6178338"/>
                  <a:pt x="5987867" y="6081995"/>
                  <a:pt x="6022303" y="5992532"/>
                </a:cubicBezTo>
                <a:cubicBezTo>
                  <a:pt x="6029192" y="5992532"/>
                  <a:pt x="6042966" y="5965005"/>
                  <a:pt x="6049854" y="5958122"/>
                </a:cubicBezTo>
                <a:cubicBezTo>
                  <a:pt x="6042966" y="5958122"/>
                  <a:pt x="6042966" y="5958122"/>
                  <a:pt x="6042968" y="5944358"/>
                </a:cubicBezTo>
                <a:cubicBezTo>
                  <a:pt x="6042968" y="5944358"/>
                  <a:pt x="6049853" y="5944360"/>
                  <a:pt x="6049853" y="5937477"/>
                </a:cubicBezTo>
                <a:cubicBezTo>
                  <a:pt x="6049853" y="5930595"/>
                  <a:pt x="6056743" y="5930595"/>
                  <a:pt x="6056739" y="5923714"/>
                </a:cubicBezTo>
                <a:cubicBezTo>
                  <a:pt x="6077401" y="5872101"/>
                  <a:pt x="6094190" y="5851455"/>
                  <a:pt x="6110010" y="5829842"/>
                </a:cubicBezTo>
                <a:lnTo>
                  <a:pt x="6122376" y="5811522"/>
                </a:lnTo>
                <a:lnTo>
                  <a:pt x="6124752" y="5810165"/>
                </a:lnTo>
                <a:cubicBezTo>
                  <a:pt x="6125613" y="5808444"/>
                  <a:pt x="6125614" y="5806724"/>
                  <a:pt x="6125614" y="5806724"/>
                </a:cubicBezTo>
                <a:lnTo>
                  <a:pt x="6122376" y="5811522"/>
                </a:lnTo>
                <a:lnTo>
                  <a:pt x="6118726" y="5813605"/>
                </a:lnTo>
                <a:cubicBezTo>
                  <a:pt x="6118726" y="5813605"/>
                  <a:pt x="6111839" y="5813605"/>
                  <a:pt x="6111839" y="5806722"/>
                </a:cubicBezTo>
                <a:lnTo>
                  <a:pt x="6118725" y="5799843"/>
                </a:lnTo>
                <a:cubicBezTo>
                  <a:pt x="6118726" y="5797549"/>
                  <a:pt x="6118725" y="5795254"/>
                  <a:pt x="6118726" y="5792960"/>
                </a:cubicBezTo>
                <a:cubicBezTo>
                  <a:pt x="6118727" y="5758552"/>
                  <a:pt x="6160050" y="5675970"/>
                  <a:pt x="6180713" y="5682851"/>
                </a:cubicBezTo>
                <a:cubicBezTo>
                  <a:pt x="6194488" y="5634682"/>
                  <a:pt x="6215149" y="5558980"/>
                  <a:pt x="6242698" y="5517691"/>
                </a:cubicBezTo>
                <a:close/>
                <a:moveTo>
                  <a:pt x="6031724" y="5503741"/>
                </a:moveTo>
                <a:lnTo>
                  <a:pt x="6030787" y="5503894"/>
                </a:lnTo>
                <a:cubicBezTo>
                  <a:pt x="6022529" y="5508681"/>
                  <a:pt x="6009423" y="5521326"/>
                  <a:pt x="6006746" y="5510028"/>
                </a:cubicBezTo>
                <a:cubicBezTo>
                  <a:pt x="5991077" y="5547935"/>
                  <a:pt x="5974518" y="5582076"/>
                  <a:pt x="5958107" y="5613697"/>
                </a:cubicBezTo>
                <a:lnTo>
                  <a:pt x="5918354" y="5687414"/>
                </a:lnTo>
                <a:lnTo>
                  <a:pt x="5923128" y="5688762"/>
                </a:lnTo>
                <a:cubicBezTo>
                  <a:pt x="5933239" y="5686389"/>
                  <a:pt x="5945430" y="5674655"/>
                  <a:pt x="5945484" y="5701131"/>
                </a:cubicBezTo>
                <a:cubicBezTo>
                  <a:pt x="5967133" y="5668507"/>
                  <a:pt x="5990082" y="5607363"/>
                  <a:pt x="6002207" y="5562534"/>
                </a:cubicBezTo>
                <a:close/>
                <a:moveTo>
                  <a:pt x="4900498" y="5370762"/>
                </a:moveTo>
                <a:cubicBezTo>
                  <a:pt x="4900541" y="5370954"/>
                  <a:pt x="4900584" y="5371147"/>
                  <a:pt x="4900627" y="5371339"/>
                </a:cubicBezTo>
                <a:cubicBezTo>
                  <a:pt x="4898519" y="5376610"/>
                  <a:pt x="4894301" y="5382936"/>
                  <a:pt x="4890083" y="5387153"/>
                </a:cubicBezTo>
                <a:close/>
                <a:moveTo>
                  <a:pt x="6059700" y="5339561"/>
                </a:moveTo>
                <a:lnTo>
                  <a:pt x="6048904" y="5362569"/>
                </a:lnTo>
                <a:cubicBezTo>
                  <a:pt x="6016082" y="5425810"/>
                  <a:pt x="5983851" y="5478970"/>
                  <a:pt x="5960539" y="5532008"/>
                </a:cubicBezTo>
                <a:lnTo>
                  <a:pt x="5934065" y="5610445"/>
                </a:lnTo>
                <a:lnTo>
                  <a:pt x="5937012" y="5610037"/>
                </a:lnTo>
                <a:cubicBezTo>
                  <a:pt x="5940222" y="5608483"/>
                  <a:pt x="5943987" y="5607592"/>
                  <a:pt x="5948427" y="5612905"/>
                </a:cubicBezTo>
                <a:cubicBezTo>
                  <a:pt x="5985506" y="5527779"/>
                  <a:pt x="6012925" y="5495840"/>
                  <a:pt x="6012835" y="5441778"/>
                </a:cubicBezTo>
                <a:cubicBezTo>
                  <a:pt x="6035815" y="5404527"/>
                  <a:pt x="6038424" y="5375275"/>
                  <a:pt x="6060534" y="5347774"/>
                </a:cubicBezTo>
                <a:close/>
                <a:moveTo>
                  <a:pt x="5092541" y="5302798"/>
                </a:moveTo>
                <a:cubicBezTo>
                  <a:pt x="5100976" y="5311232"/>
                  <a:pt x="5092540" y="5319670"/>
                  <a:pt x="5084105" y="5311234"/>
                </a:cubicBezTo>
                <a:cubicBezTo>
                  <a:pt x="5092539" y="5311234"/>
                  <a:pt x="5092539" y="5311234"/>
                  <a:pt x="5092541" y="5302798"/>
                </a:cubicBezTo>
                <a:close/>
                <a:moveTo>
                  <a:pt x="4274497" y="5281926"/>
                </a:moveTo>
                <a:lnTo>
                  <a:pt x="4273967" y="5284044"/>
                </a:lnTo>
                <a:cubicBezTo>
                  <a:pt x="4273105" y="5285765"/>
                  <a:pt x="4271385" y="5287485"/>
                  <a:pt x="4267941" y="5287486"/>
                </a:cubicBezTo>
                <a:close/>
                <a:moveTo>
                  <a:pt x="6147025" y="5207320"/>
                </a:moveTo>
                <a:lnTo>
                  <a:pt x="6127664" y="5251775"/>
                </a:lnTo>
                <a:lnTo>
                  <a:pt x="6127242" y="5251844"/>
                </a:lnTo>
                <a:lnTo>
                  <a:pt x="6127919" y="5262990"/>
                </a:lnTo>
                <a:lnTo>
                  <a:pt x="6131360" y="5253356"/>
                </a:lnTo>
                <a:close/>
                <a:moveTo>
                  <a:pt x="5028123" y="5195433"/>
                </a:moveTo>
                <a:lnTo>
                  <a:pt x="5025054" y="5201570"/>
                </a:lnTo>
                <a:lnTo>
                  <a:pt x="5025055" y="5210004"/>
                </a:lnTo>
                <a:lnTo>
                  <a:pt x="5016618" y="5218441"/>
                </a:lnTo>
                <a:cubicBezTo>
                  <a:pt x="5016618" y="5210006"/>
                  <a:pt x="5025054" y="5201570"/>
                  <a:pt x="5016619" y="5201568"/>
                </a:cubicBezTo>
                <a:close/>
                <a:moveTo>
                  <a:pt x="5038512" y="5179677"/>
                </a:moveTo>
                <a:lnTo>
                  <a:pt x="5030458" y="5194189"/>
                </a:lnTo>
                <a:lnTo>
                  <a:pt x="5028123" y="5195433"/>
                </a:lnTo>
                <a:lnTo>
                  <a:pt x="5033492" y="5184698"/>
                </a:lnTo>
                <a:close/>
                <a:moveTo>
                  <a:pt x="5051826" y="5150955"/>
                </a:moveTo>
                <a:lnTo>
                  <a:pt x="5058797" y="5150956"/>
                </a:lnTo>
                <a:cubicBezTo>
                  <a:pt x="5050363" y="5159393"/>
                  <a:pt x="5041926" y="5167825"/>
                  <a:pt x="5041926" y="5176263"/>
                </a:cubicBezTo>
                <a:lnTo>
                  <a:pt x="5038512" y="5179677"/>
                </a:lnTo>
                <a:lnTo>
                  <a:pt x="5045089" y="5167825"/>
                </a:lnTo>
                <a:close/>
                <a:moveTo>
                  <a:pt x="5057164" y="5137575"/>
                </a:moveTo>
                <a:lnTo>
                  <a:pt x="5051826" y="5150955"/>
                </a:lnTo>
                <a:lnTo>
                  <a:pt x="5050362" y="5150956"/>
                </a:lnTo>
                <a:close/>
                <a:moveTo>
                  <a:pt x="4431848" y="5083476"/>
                </a:moveTo>
                <a:lnTo>
                  <a:pt x="4414009" y="5091602"/>
                </a:lnTo>
                <a:lnTo>
                  <a:pt x="4405686" y="5115441"/>
                </a:lnTo>
                <a:lnTo>
                  <a:pt x="4405685" y="5108559"/>
                </a:lnTo>
                <a:cubicBezTo>
                  <a:pt x="4405685" y="5108559"/>
                  <a:pt x="4398800" y="5115440"/>
                  <a:pt x="4398800" y="5122323"/>
                </a:cubicBezTo>
                <a:cubicBezTo>
                  <a:pt x="4391913" y="5122321"/>
                  <a:pt x="4391913" y="5129203"/>
                  <a:pt x="4391913" y="5129203"/>
                </a:cubicBezTo>
                <a:cubicBezTo>
                  <a:pt x="4366085" y="5180817"/>
                  <a:pt x="4336384" y="5224688"/>
                  <a:pt x="4302808" y="5257916"/>
                </a:cubicBezTo>
                <a:lnTo>
                  <a:pt x="4274497" y="5281926"/>
                </a:lnTo>
                <a:cubicBezTo>
                  <a:pt x="4274606" y="5281485"/>
                  <a:pt x="4274718" y="5281045"/>
                  <a:pt x="4274828" y="5280603"/>
                </a:cubicBezTo>
                <a:lnTo>
                  <a:pt x="4267941" y="5273721"/>
                </a:lnTo>
                <a:lnTo>
                  <a:pt x="4267941" y="5280603"/>
                </a:lnTo>
                <a:lnTo>
                  <a:pt x="4267941" y="5287486"/>
                </a:lnTo>
                <a:cubicBezTo>
                  <a:pt x="4261052" y="5287486"/>
                  <a:pt x="4261052" y="5294367"/>
                  <a:pt x="4261052" y="5294367"/>
                </a:cubicBezTo>
                <a:cubicBezTo>
                  <a:pt x="4254166" y="5287484"/>
                  <a:pt x="4240390" y="5308129"/>
                  <a:pt x="4226617" y="5328775"/>
                </a:cubicBezTo>
                <a:cubicBezTo>
                  <a:pt x="4233504" y="5335658"/>
                  <a:pt x="4240390" y="5321894"/>
                  <a:pt x="4240390" y="5321894"/>
                </a:cubicBezTo>
                <a:lnTo>
                  <a:pt x="4240389" y="5328775"/>
                </a:lnTo>
                <a:lnTo>
                  <a:pt x="4240390" y="5335658"/>
                </a:lnTo>
                <a:lnTo>
                  <a:pt x="4247279" y="5328773"/>
                </a:lnTo>
                <a:cubicBezTo>
                  <a:pt x="4233504" y="5349420"/>
                  <a:pt x="4240389" y="5349418"/>
                  <a:pt x="4219728" y="5376947"/>
                </a:cubicBezTo>
                <a:lnTo>
                  <a:pt x="4219727" y="5370066"/>
                </a:lnTo>
                <a:lnTo>
                  <a:pt x="4226616" y="5363185"/>
                </a:lnTo>
                <a:lnTo>
                  <a:pt x="4226617" y="5356304"/>
                </a:lnTo>
                <a:cubicBezTo>
                  <a:pt x="4219728" y="5356302"/>
                  <a:pt x="4212841" y="5363185"/>
                  <a:pt x="4212842" y="5370066"/>
                </a:cubicBezTo>
                <a:cubicBezTo>
                  <a:pt x="4212842" y="5370066"/>
                  <a:pt x="4205955" y="5370066"/>
                  <a:pt x="4205955" y="5376946"/>
                </a:cubicBezTo>
                <a:cubicBezTo>
                  <a:pt x="4192180" y="5376946"/>
                  <a:pt x="4171517" y="5397591"/>
                  <a:pt x="4143968" y="5425119"/>
                </a:cubicBezTo>
                <a:cubicBezTo>
                  <a:pt x="4133638" y="5438882"/>
                  <a:pt x="4123306" y="5454368"/>
                  <a:pt x="4114698" y="5468991"/>
                </a:cubicBezTo>
                <a:lnTo>
                  <a:pt x="4106774" y="5485182"/>
                </a:lnTo>
                <a:cubicBezTo>
                  <a:pt x="4106494" y="5496768"/>
                  <a:pt x="4106214" y="5508354"/>
                  <a:pt x="4105934" y="5519940"/>
                </a:cubicBezTo>
                <a:cubicBezTo>
                  <a:pt x="4100502" y="5538609"/>
                  <a:pt x="4090414" y="5554501"/>
                  <a:pt x="4076469" y="5566880"/>
                </a:cubicBezTo>
                <a:lnTo>
                  <a:pt x="4038190" y="5604898"/>
                </a:lnTo>
                <a:lnTo>
                  <a:pt x="4036241" y="5607124"/>
                </a:lnTo>
                <a:lnTo>
                  <a:pt x="4050421" y="5633545"/>
                </a:lnTo>
                <a:lnTo>
                  <a:pt x="4143968" y="5514583"/>
                </a:lnTo>
                <a:cubicBezTo>
                  <a:pt x="4171518" y="5487054"/>
                  <a:pt x="4212841" y="5438884"/>
                  <a:pt x="4247279" y="5383830"/>
                </a:cubicBezTo>
                <a:cubicBezTo>
                  <a:pt x="4288602" y="5335658"/>
                  <a:pt x="4316152" y="5280601"/>
                  <a:pt x="4329927" y="5246195"/>
                </a:cubicBezTo>
                <a:cubicBezTo>
                  <a:pt x="4357475" y="5211785"/>
                  <a:pt x="4385024" y="5170496"/>
                  <a:pt x="4398800" y="5136086"/>
                </a:cubicBezTo>
                <a:cubicBezTo>
                  <a:pt x="4398800" y="5136086"/>
                  <a:pt x="4405686" y="5136084"/>
                  <a:pt x="4405686" y="5129203"/>
                </a:cubicBezTo>
                <a:cubicBezTo>
                  <a:pt x="4412575" y="5122321"/>
                  <a:pt x="4412575" y="5122321"/>
                  <a:pt x="4412575" y="5115438"/>
                </a:cubicBezTo>
                <a:close/>
                <a:moveTo>
                  <a:pt x="4424641" y="5024444"/>
                </a:moveTo>
                <a:lnTo>
                  <a:pt x="4412574" y="5053506"/>
                </a:lnTo>
                <a:lnTo>
                  <a:pt x="4419461" y="5044121"/>
                </a:lnTo>
                <a:lnTo>
                  <a:pt x="4419461" y="5046624"/>
                </a:lnTo>
                <a:cubicBezTo>
                  <a:pt x="4412574" y="5053506"/>
                  <a:pt x="4412574" y="5053506"/>
                  <a:pt x="4412574" y="5060387"/>
                </a:cubicBezTo>
                <a:lnTo>
                  <a:pt x="4416932" y="5060387"/>
                </a:lnTo>
                <a:lnTo>
                  <a:pt x="4420817" y="5042274"/>
                </a:lnTo>
                <a:lnTo>
                  <a:pt x="4419461" y="5044121"/>
                </a:lnTo>
                <a:lnTo>
                  <a:pt x="4419462" y="5039742"/>
                </a:lnTo>
                <a:lnTo>
                  <a:pt x="4421877" y="5037328"/>
                </a:lnTo>
                <a:close/>
                <a:moveTo>
                  <a:pt x="6184910" y="5000207"/>
                </a:moveTo>
                <a:lnTo>
                  <a:pt x="6182308" y="5002382"/>
                </a:lnTo>
                <a:lnTo>
                  <a:pt x="6184369" y="5004325"/>
                </a:lnTo>
                <a:lnTo>
                  <a:pt x="6185038" y="5003800"/>
                </a:lnTo>
                <a:close/>
                <a:moveTo>
                  <a:pt x="4530169" y="4904952"/>
                </a:moveTo>
                <a:lnTo>
                  <a:pt x="4471060" y="5018446"/>
                </a:lnTo>
                <a:lnTo>
                  <a:pt x="4496083" y="4976946"/>
                </a:lnTo>
                <a:close/>
                <a:moveTo>
                  <a:pt x="5279291" y="4811201"/>
                </a:moveTo>
                <a:cubicBezTo>
                  <a:pt x="5278903" y="4817600"/>
                  <a:pt x="5278514" y="4823999"/>
                  <a:pt x="5278126" y="4830398"/>
                </a:cubicBezTo>
                <a:lnTo>
                  <a:pt x="5278126" y="4821965"/>
                </a:lnTo>
                <a:lnTo>
                  <a:pt x="5278125" y="4813529"/>
                </a:lnTo>
                <a:close/>
                <a:moveTo>
                  <a:pt x="4639857" y="4771353"/>
                </a:moveTo>
                <a:lnTo>
                  <a:pt x="4641578" y="4771353"/>
                </a:lnTo>
                <a:lnTo>
                  <a:pt x="4639859" y="4778235"/>
                </a:lnTo>
                <a:cubicBezTo>
                  <a:pt x="4639858" y="4775941"/>
                  <a:pt x="4639858" y="4773647"/>
                  <a:pt x="4639857" y="4771353"/>
                </a:cubicBezTo>
                <a:close/>
                <a:moveTo>
                  <a:pt x="6300040" y="4758666"/>
                </a:moveTo>
                <a:lnTo>
                  <a:pt x="6294570" y="4787455"/>
                </a:lnTo>
                <a:lnTo>
                  <a:pt x="6297038" y="4785392"/>
                </a:lnTo>
                <a:cubicBezTo>
                  <a:pt x="6300781" y="4770985"/>
                  <a:pt x="6302097" y="4763118"/>
                  <a:pt x="6301896" y="4759338"/>
                </a:cubicBezTo>
                <a:close/>
                <a:moveTo>
                  <a:pt x="4624114" y="4714333"/>
                </a:moveTo>
                <a:lnTo>
                  <a:pt x="4608083" y="4755346"/>
                </a:lnTo>
                <a:lnTo>
                  <a:pt x="4566989" y="4834251"/>
                </a:lnTo>
                <a:lnTo>
                  <a:pt x="4579591" y="4838449"/>
                </a:lnTo>
                <a:cubicBezTo>
                  <a:pt x="4581313" y="4843611"/>
                  <a:pt x="4581316" y="4850494"/>
                  <a:pt x="4584759" y="4853934"/>
                </a:cubicBezTo>
                <a:cubicBezTo>
                  <a:pt x="4598533" y="4847051"/>
                  <a:pt x="4605421" y="4833288"/>
                  <a:pt x="4619195" y="4819526"/>
                </a:cubicBezTo>
                <a:cubicBezTo>
                  <a:pt x="4612308" y="4826405"/>
                  <a:pt x="4612310" y="4833285"/>
                  <a:pt x="4612310" y="4833285"/>
                </a:cubicBezTo>
                <a:cubicBezTo>
                  <a:pt x="4605419" y="4840171"/>
                  <a:pt x="4605419" y="4840171"/>
                  <a:pt x="4605419" y="4847052"/>
                </a:cubicBezTo>
                <a:cubicBezTo>
                  <a:pt x="4612307" y="4847051"/>
                  <a:pt x="4612308" y="4840169"/>
                  <a:pt x="4612308" y="4840169"/>
                </a:cubicBezTo>
                <a:cubicBezTo>
                  <a:pt x="4619195" y="4833288"/>
                  <a:pt x="4619195" y="4826408"/>
                  <a:pt x="4619195" y="4826408"/>
                </a:cubicBezTo>
                <a:lnTo>
                  <a:pt x="4626081" y="4819526"/>
                </a:lnTo>
                <a:cubicBezTo>
                  <a:pt x="4632969" y="4805761"/>
                  <a:pt x="4639857" y="4791997"/>
                  <a:pt x="4646742" y="4785116"/>
                </a:cubicBezTo>
                <a:lnTo>
                  <a:pt x="4646742" y="4778236"/>
                </a:lnTo>
                <a:lnTo>
                  <a:pt x="4646742" y="4771353"/>
                </a:lnTo>
                <a:lnTo>
                  <a:pt x="4641578" y="4771353"/>
                </a:lnTo>
                <a:lnTo>
                  <a:pt x="4643300" y="4764470"/>
                </a:lnTo>
                <a:cubicBezTo>
                  <a:pt x="4643300" y="4761032"/>
                  <a:pt x="4643300" y="4757588"/>
                  <a:pt x="4646744" y="4750706"/>
                </a:cubicBezTo>
                <a:cubicBezTo>
                  <a:pt x="4639857" y="4730062"/>
                  <a:pt x="4626083" y="4771351"/>
                  <a:pt x="4612308" y="4771353"/>
                </a:cubicBezTo>
                <a:cubicBezTo>
                  <a:pt x="4626083" y="4736944"/>
                  <a:pt x="4619194" y="4730062"/>
                  <a:pt x="4626081" y="4716301"/>
                </a:cubicBezTo>
                <a:close/>
                <a:moveTo>
                  <a:pt x="4626083" y="4709296"/>
                </a:moveTo>
                <a:cubicBezTo>
                  <a:pt x="4626067" y="4709336"/>
                  <a:pt x="4626052" y="4709378"/>
                  <a:pt x="4626036" y="4709417"/>
                </a:cubicBezTo>
                <a:lnTo>
                  <a:pt x="4626083" y="4709417"/>
                </a:lnTo>
                <a:close/>
                <a:moveTo>
                  <a:pt x="4669890" y="4597214"/>
                </a:moveTo>
                <a:lnTo>
                  <a:pt x="4652597" y="4641464"/>
                </a:lnTo>
                <a:lnTo>
                  <a:pt x="4662239" y="4624254"/>
                </a:lnTo>
                <a:cubicBezTo>
                  <a:pt x="4666546" y="4615223"/>
                  <a:pt x="4669558" y="4607264"/>
                  <a:pt x="4670635" y="4600705"/>
                </a:cubicBezTo>
                <a:close/>
                <a:moveTo>
                  <a:pt x="6312651" y="4449732"/>
                </a:moveTo>
                <a:lnTo>
                  <a:pt x="6267859" y="4610691"/>
                </a:lnTo>
                <a:cubicBezTo>
                  <a:pt x="6241042" y="4697704"/>
                  <a:pt x="6212145" y="4784388"/>
                  <a:pt x="6182372" y="4871073"/>
                </a:cubicBezTo>
                <a:cubicBezTo>
                  <a:pt x="6104876" y="5094353"/>
                  <a:pt x="6019006" y="5313199"/>
                  <a:pt x="5921253" y="5525765"/>
                </a:cubicBezTo>
                <a:lnTo>
                  <a:pt x="5877945" y="5612921"/>
                </a:lnTo>
                <a:lnTo>
                  <a:pt x="5913709" y="5556906"/>
                </a:lnTo>
                <a:cubicBezTo>
                  <a:pt x="5949047" y="5491279"/>
                  <a:pt x="5988825" y="5430967"/>
                  <a:pt x="6019724" y="5360027"/>
                </a:cubicBezTo>
                <a:cubicBezTo>
                  <a:pt x="6024165" y="5365339"/>
                  <a:pt x="6030345" y="5351151"/>
                  <a:pt x="6039225" y="5361777"/>
                </a:cubicBezTo>
                <a:lnTo>
                  <a:pt x="6048547" y="5341824"/>
                </a:lnTo>
                <a:lnTo>
                  <a:pt x="6046345" y="5341588"/>
                </a:lnTo>
                <a:cubicBezTo>
                  <a:pt x="6058704" y="5313213"/>
                  <a:pt x="6071063" y="5284837"/>
                  <a:pt x="6084294" y="5246712"/>
                </a:cubicBezTo>
                <a:lnTo>
                  <a:pt x="6089991" y="5252078"/>
                </a:lnTo>
                <a:lnTo>
                  <a:pt x="6098822" y="5228225"/>
                </a:lnTo>
                <a:cubicBezTo>
                  <a:pt x="6101958" y="5216299"/>
                  <a:pt x="6103654" y="5204166"/>
                  <a:pt x="6103633" y="5190650"/>
                </a:cubicBezTo>
                <a:cubicBezTo>
                  <a:pt x="6126613" y="5153399"/>
                  <a:pt x="6129222" y="5124147"/>
                  <a:pt x="6151332" y="5096646"/>
                </a:cubicBezTo>
                <a:cubicBezTo>
                  <a:pt x="6153073" y="5077147"/>
                  <a:pt x="6141582" y="5095771"/>
                  <a:pt x="6137143" y="5090460"/>
                </a:cubicBezTo>
                <a:cubicBezTo>
                  <a:pt x="6143321" y="5076272"/>
                  <a:pt x="6149502" y="5062085"/>
                  <a:pt x="6155791" y="5046678"/>
                </a:cubicBezTo>
                <a:lnTo>
                  <a:pt x="6163274" y="5026869"/>
                </a:lnTo>
                <a:lnTo>
                  <a:pt x="6160038" y="5031146"/>
                </a:lnTo>
                <a:cubicBezTo>
                  <a:pt x="6158433" y="5031923"/>
                  <a:pt x="6157709" y="5029708"/>
                  <a:pt x="6158362" y="5022395"/>
                </a:cubicBezTo>
                <a:cubicBezTo>
                  <a:pt x="6161842" y="4983395"/>
                  <a:pt x="6165322" y="4944393"/>
                  <a:pt x="6191781" y="4868143"/>
                </a:cubicBezTo>
                <a:cubicBezTo>
                  <a:pt x="6211280" y="4869891"/>
                  <a:pt x="6198049" y="4908018"/>
                  <a:pt x="6200750" y="4932832"/>
                </a:cubicBezTo>
                <a:cubicBezTo>
                  <a:pt x="6205191" y="4938144"/>
                  <a:pt x="6208670" y="4899143"/>
                  <a:pt x="6218420" y="4900018"/>
                </a:cubicBezTo>
                <a:cubicBezTo>
                  <a:pt x="6220160" y="4880517"/>
                  <a:pt x="6227210" y="4856578"/>
                  <a:pt x="6222771" y="4851267"/>
                </a:cubicBezTo>
                <a:cubicBezTo>
                  <a:pt x="6264200" y="4717389"/>
                  <a:pt x="6264889" y="4599513"/>
                  <a:pt x="6309018" y="4490449"/>
                </a:cubicBezTo>
                <a:cubicBezTo>
                  <a:pt x="6310322" y="4475824"/>
                  <a:pt x="6311410" y="4463635"/>
                  <a:pt x="6312390" y="4452667"/>
                </a:cubicBezTo>
                <a:close/>
                <a:moveTo>
                  <a:pt x="4770714" y="4303393"/>
                </a:moveTo>
                <a:lnTo>
                  <a:pt x="4768098" y="4309185"/>
                </a:lnTo>
                <a:lnTo>
                  <a:pt x="4730786" y="4441413"/>
                </a:lnTo>
                <a:lnTo>
                  <a:pt x="4697881" y="4525604"/>
                </a:lnTo>
                <a:lnTo>
                  <a:pt x="4705286" y="4517587"/>
                </a:lnTo>
                <a:cubicBezTo>
                  <a:pt x="4715618" y="4499524"/>
                  <a:pt x="4725948" y="4475437"/>
                  <a:pt x="4736280" y="4447908"/>
                </a:cubicBezTo>
                <a:cubicBezTo>
                  <a:pt x="4756941" y="4392857"/>
                  <a:pt x="4763829" y="4337801"/>
                  <a:pt x="4770714" y="4303393"/>
                </a:cubicBezTo>
                <a:close/>
                <a:moveTo>
                  <a:pt x="5516941" y="4034216"/>
                </a:moveTo>
                <a:lnTo>
                  <a:pt x="5516585" y="4035638"/>
                </a:lnTo>
                <a:lnTo>
                  <a:pt x="5517415" y="4034843"/>
                </a:lnTo>
                <a:close/>
                <a:moveTo>
                  <a:pt x="4464361" y="3887629"/>
                </a:moveTo>
                <a:lnTo>
                  <a:pt x="4447219" y="3951032"/>
                </a:lnTo>
                <a:lnTo>
                  <a:pt x="4449788" y="3945610"/>
                </a:lnTo>
                <a:lnTo>
                  <a:pt x="4458042" y="3931642"/>
                </a:lnTo>
                <a:close/>
                <a:moveTo>
                  <a:pt x="5497455" y="3860297"/>
                </a:moveTo>
                <a:lnTo>
                  <a:pt x="5497454" y="3868735"/>
                </a:lnTo>
                <a:lnTo>
                  <a:pt x="5496941" y="3868220"/>
                </a:lnTo>
                <a:close/>
                <a:moveTo>
                  <a:pt x="5489018" y="3851862"/>
                </a:moveTo>
                <a:lnTo>
                  <a:pt x="5489416" y="3851862"/>
                </a:lnTo>
                <a:cubicBezTo>
                  <a:pt x="5489283" y="3854674"/>
                  <a:pt x="5489151" y="3857487"/>
                  <a:pt x="5489019" y="3860299"/>
                </a:cubicBezTo>
                <a:close/>
                <a:moveTo>
                  <a:pt x="5911079" y="3772494"/>
                </a:moveTo>
                <a:lnTo>
                  <a:pt x="5910807" y="3775940"/>
                </a:lnTo>
                <a:lnTo>
                  <a:pt x="5911685" y="3774713"/>
                </a:lnTo>
                <a:close/>
                <a:moveTo>
                  <a:pt x="6449798" y="3769517"/>
                </a:moveTo>
                <a:cubicBezTo>
                  <a:pt x="6445753" y="3768386"/>
                  <a:pt x="6441387" y="3774290"/>
                  <a:pt x="6435579" y="3779144"/>
                </a:cubicBezTo>
                <a:lnTo>
                  <a:pt x="6426392" y="3784213"/>
                </a:lnTo>
                <a:lnTo>
                  <a:pt x="6421513" y="3924977"/>
                </a:lnTo>
                <a:cubicBezTo>
                  <a:pt x="6417826" y="3973174"/>
                  <a:pt x="6412367" y="4020596"/>
                  <a:pt x="6405797" y="4066691"/>
                </a:cubicBezTo>
                <a:cubicBezTo>
                  <a:pt x="6404055" y="4086191"/>
                  <a:pt x="6407626" y="4101254"/>
                  <a:pt x="6410326" y="4126067"/>
                </a:cubicBezTo>
                <a:cubicBezTo>
                  <a:pt x="6404191" y="4167287"/>
                  <a:pt x="6400036" y="4200085"/>
                  <a:pt x="6395881" y="4232882"/>
                </a:cubicBezTo>
                <a:lnTo>
                  <a:pt x="6391736" y="4265027"/>
                </a:lnTo>
                <a:lnTo>
                  <a:pt x="6399816" y="4239321"/>
                </a:lnTo>
                <a:cubicBezTo>
                  <a:pt x="6402426" y="4210069"/>
                  <a:pt x="6404166" y="4190570"/>
                  <a:pt x="6405907" y="4171069"/>
                </a:cubicBezTo>
                <a:cubicBezTo>
                  <a:pt x="6420004" y="4123193"/>
                  <a:pt x="6413827" y="4137380"/>
                  <a:pt x="6428796" y="4079755"/>
                </a:cubicBezTo>
                <a:cubicBezTo>
                  <a:pt x="6429666" y="4070005"/>
                  <a:pt x="6419916" y="4069130"/>
                  <a:pt x="6419916" y="4069130"/>
                </a:cubicBezTo>
                <a:cubicBezTo>
                  <a:pt x="6421567" y="3995566"/>
                  <a:pt x="6430355" y="3952129"/>
                  <a:pt x="6433836" y="3913127"/>
                </a:cubicBezTo>
                <a:cubicBezTo>
                  <a:pt x="6438187" y="3864376"/>
                  <a:pt x="6446106" y="3830688"/>
                  <a:pt x="6455766" y="3777500"/>
                </a:cubicBezTo>
                <a:cubicBezTo>
                  <a:pt x="6453763" y="3772406"/>
                  <a:pt x="6451821" y="3770082"/>
                  <a:pt x="6449798" y="3769517"/>
                </a:cubicBezTo>
                <a:close/>
                <a:moveTo>
                  <a:pt x="6431269" y="3677444"/>
                </a:moveTo>
                <a:lnTo>
                  <a:pt x="6429099" y="3684082"/>
                </a:lnTo>
                <a:lnTo>
                  <a:pt x="6428712" y="3698653"/>
                </a:lnTo>
                <a:lnTo>
                  <a:pt x="6430840" y="3685964"/>
                </a:lnTo>
                <a:close/>
                <a:moveTo>
                  <a:pt x="6441196" y="3504743"/>
                </a:moveTo>
                <a:cubicBezTo>
                  <a:pt x="6440326" y="3514494"/>
                  <a:pt x="6440326" y="3514494"/>
                  <a:pt x="6440326" y="3514494"/>
                </a:cubicBezTo>
                <a:lnTo>
                  <a:pt x="6440393" y="3514771"/>
                </a:lnTo>
                <a:lnTo>
                  <a:pt x="6438704" y="3535807"/>
                </a:lnTo>
                <a:lnTo>
                  <a:pt x="6440401" y="3531965"/>
                </a:lnTo>
                <a:lnTo>
                  <a:pt x="6441548" y="3519646"/>
                </a:lnTo>
                <a:lnTo>
                  <a:pt x="6440393" y="3514771"/>
                </a:lnTo>
                <a:close/>
                <a:moveTo>
                  <a:pt x="6458019" y="3495196"/>
                </a:moveTo>
                <a:lnTo>
                  <a:pt x="6453910" y="3495641"/>
                </a:lnTo>
                <a:lnTo>
                  <a:pt x="6451579" y="3538789"/>
                </a:lnTo>
                <a:cubicBezTo>
                  <a:pt x="6448227" y="3565675"/>
                  <a:pt x="6443387" y="3593794"/>
                  <a:pt x="6438544" y="3621912"/>
                </a:cubicBezTo>
                <a:lnTo>
                  <a:pt x="6434839" y="3651648"/>
                </a:lnTo>
                <a:lnTo>
                  <a:pt x="6440156" y="3649560"/>
                </a:lnTo>
                <a:cubicBezTo>
                  <a:pt x="6442701" y="3648560"/>
                  <a:pt x="6445356" y="3646342"/>
                  <a:pt x="6448445" y="3639248"/>
                </a:cubicBezTo>
                <a:cubicBezTo>
                  <a:pt x="6448011" y="3644122"/>
                  <a:pt x="6450232" y="3646779"/>
                  <a:pt x="6452125" y="3653091"/>
                </a:cubicBezTo>
                <a:lnTo>
                  <a:pt x="6452316" y="3654200"/>
                </a:lnTo>
                <a:lnTo>
                  <a:pt x="6453358" y="3623160"/>
                </a:lnTo>
                <a:cubicBezTo>
                  <a:pt x="6455499" y="3578510"/>
                  <a:pt x="6458086" y="3535744"/>
                  <a:pt x="6456256" y="3501181"/>
                </a:cubicBezTo>
                <a:cubicBezTo>
                  <a:pt x="6458910" y="3498962"/>
                  <a:pt x="6459129" y="3496524"/>
                  <a:pt x="6458019" y="3495196"/>
                </a:cubicBezTo>
                <a:close/>
                <a:moveTo>
                  <a:pt x="5472148" y="3455387"/>
                </a:moveTo>
                <a:lnTo>
                  <a:pt x="5480584" y="3463821"/>
                </a:lnTo>
                <a:lnTo>
                  <a:pt x="5472148" y="3463821"/>
                </a:lnTo>
                <a:close/>
                <a:moveTo>
                  <a:pt x="5489019" y="3362594"/>
                </a:moveTo>
                <a:cubicBezTo>
                  <a:pt x="5489018" y="3430080"/>
                  <a:pt x="5489018" y="3455387"/>
                  <a:pt x="5497455" y="3514435"/>
                </a:cubicBezTo>
                <a:cubicBezTo>
                  <a:pt x="5514328" y="3506001"/>
                  <a:pt x="5522761" y="3539745"/>
                  <a:pt x="5522761" y="3581921"/>
                </a:cubicBezTo>
                <a:cubicBezTo>
                  <a:pt x="5522760" y="3624099"/>
                  <a:pt x="5522762" y="3666276"/>
                  <a:pt x="5531197" y="3666278"/>
                </a:cubicBezTo>
                <a:cubicBezTo>
                  <a:pt x="5539634" y="3708456"/>
                  <a:pt x="5522762" y="3767506"/>
                  <a:pt x="5514328" y="3809685"/>
                </a:cubicBezTo>
                <a:lnTo>
                  <a:pt x="5505888" y="3801249"/>
                </a:lnTo>
                <a:cubicBezTo>
                  <a:pt x="5505890" y="3804061"/>
                  <a:pt x="5505890" y="3806873"/>
                  <a:pt x="5505890" y="3809685"/>
                </a:cubicBezTo>
                <a:lnTo>
                  <a:pt x="5497454" y="3843426"/>
                </a:lnTo>
                <a:lnTo>
                  <a:pt x="5497455" y="3851862"/>
                </a:lnTo>
                <a:lnTo>
                  <a:pt x="5489416" y="3851862"/>
                </a:lnTo>
                <a:cubicBezTo>
                  <a:pt x="5489634" y="3847250"/>
                  <a:pt x="5489855" y="3842636"/>
                  <a:pt x="5490073" y="3838023"/>
                </a:cubicBezTo>
                <a:cubicBezTo>
                  <a:pt x="5486911" y="3823392"/>
                  <a:pt x="5474255" y="3826554"/>
                  <a:pt x="5480584" y="3801246"/>
                </a:cubicBezTo>
                <a:cubicBezTo>
                  <a:pt x="5489018" y="3801247"/>
                  <a:pt x="5489018" y="3801247"/>
                  <a:pt x="5489019" y="3792812"/>
                </a:cubicBezTo>
                <a:lnTo>
                  <a:pt x="5489019" y="3784378"/>
                </a:lnTo>
                <a:cubicBezTo>
                  <a:pt x="5497455" y="3784378"/>
                  <a:pt x="5497455" y="3784378"/>
                  <a:pt x="5497455" y="3775942"/>
                </a:cubicBezTo>
                <a:lnTo>
                  <a:pt x="5497455" y="3767506"/>
                </a:lnTo>
                <a:cubicBezTo>
                  <a:pt x="5489019" y="3767506"/>
                  <a:pt x="5489019" y="3775942"/>
                  <a:pt x="5489019" y="3767506"/>
                </a:cubicBezTo>
                <a:cubicBezTo>
                  <a:pt x="5489018" y="3742199"/>
                  <a:pt x="5497455" y="3716890"/>
                  <a:pt x="5480584" y="3700021"/>
                </a:cubicBezTo>
                <a:cubicBezTo>
                  <a:pt x="5489018" y="3708454"/>
                  <a:pt x="5489018" y="3708454"/>
                  <a:pt x="5489019" y="3700021"/>
                </a:cubicBezTo>
                <a:lnTo>
                  <a:pt x="5489018" y="3683147"/>
                </a:lnTo>
                <a:lnTo>
                  <a:pt x="5489019" y="3674714"/>
                </a:lnTo>
                <a:cubicBezTo>
                  <a:pt x="5505891" y="3649407"/>
                  <a:pt x="5480583" y="3624099"/>
                  <a:pt x="5497455" y="3590358"/>
                </a:cubicBezTo>
                <a:lnTo>
                  <a:pt x="5489019" y="3590355"/>
                </a:lnTo>
                <a:cubicBezTo>
                  <a:pt x="5497455" y="3590358"/>
                  <a:pt x="5497454" y="3581921"/>
                  <a:pt x="5497454" y="3581921"/>
                </a:cubicBezTo>
                <a:lnTo>
                  <a:pt x="5489016" y="3573485"/>
                </a:lnTo>
                <a:cubicBezTo>
                  <a:pt x="5489019" y="3548178"/>
                  <a:pt x="5489019" y="3522871"/>
                  <a:pt x="5489019" y="3522871"/>
                </a:cubicBezTo>
                <a:cubicBezTo>
                  <a:pt x="5489019" y="3497563"/>
                  <a:pt x="5480584" y="3539742"/>
                  <a:pt x="5480583" y="3497564"/>
                </a:cubicBezTo>
                <a:cubicBezTo>
                  <a:pt x="5489018" y="3506001"/>
                  <a:pt x="5497454" y="3497563"/>
                  <a:pt x="5489019" y="3489128"/>
                </a:cubicBezTo>
                <a:cubicBezTo>
                  <a:pt x="5480583" y="3480694"/>
                  <a:pt x="5472148" y="3522871"/>
                  <a:pt x="5472148" y="3480692"/>
                </a:cubicBezTo>
                <a:lnTo>
                  <a:pt x="5480583" y="3480694"/>
                </a:lnTo>
                <a:lnTo>
                  <a:pt x="5480584" y="3472258"/>
                </a:lnTo>
                <a:lnTo>
                  <a:pt x="5480584" y="3463821"/>
                </a:lnTo>
                <a:cubicBezTo>
                  <a:pt x="5480584" y="3461009"/>
                  <a:pt x="5480583" y="3458197"/>
                  <a:pt x="5480583" y="3455387"/>
                </a:cubicBezTo>
                <a:cubicBezTo>
                  <a:pt x="5480582" y="3452574"/>
                  <a:pt x="5480583" y="3449762"/>
                  <a:pt x="5480584" y="3446949"/>
                </a:cubicBezTo>
                <a:cubicBezTo>
                  <a:pt x="5489019" y="3446949"/>
                  <a:pt x="5489019" y="3438514"/>
                  <a:pt x="5489018" y="3430080"/>
                </a:cubicBezTo>
                <a:cubicBezTo>
                  <a:pt x="5480583" y="3430080"/>
                  <a:pt x="5480584" y="3421642"/>
                  <a:pt x="5480583" y="3413208"/>
                </a:cubicBezTo>
                <a:cubicBezTo>
                  <a:pt x="5489018" y="3404771"/>
                  <a:pt x="5489018" y="3379464"/>
                  <a:pt x="5489019" y="3362594"/>
                </a:cubicBezTo>
                <a:close/>
                <a:moveTo>
                  <a:pt x="6476672" y="3330681"/>
                </a:moveTo>
                <a:lnTo>
                  <a:pt x="6474216" y="3344735"/>
                </a:lnTo>
                <a:lnTo>
                  <a:pt x="6474237" y="3389156"/>
                </a:lnTo>
                <a:lnTo>
                  <a:pt x="6473057" y="3436128"/>
                </a:lnTo>
                <a:lnTo>
                  <a:pt x="6474117" y="3429860"/>
                </a:lnTo>
                <a:cubicBezTo>
                  <a:pt x="6476661" y="3419416"/>
                  <a:pt x="6479967" y="3409885"/>
                  <a:pt x="6484385" y="3401681"/>
                </a:cubicBezTo>
                <a:cubicBezTo>
                  <a:pt x="6480358" y="3377977"/>
                  <a:pt x="6478049" y="3355656"/>
                  <a:pt x="6476754" y="3334041"/>
                </a:cubicBezTo>
                <a:close/>
                <a:moveTo>
                  <a:pt x="4591997" y="3197452"/>
                </a:moveTo>
                <a:cubicBezTo>
                  <a:pt x="4566940" y="3202074"/>
                  <a:pt x="4574374" y="3225850"/>
                  <a:pt x="4573874" y="3239660"/>
                </a:cubicBezTo>
                <a:cubicBezTo>
                  <a:pt x="4571538" y="3532716"/>
                  <a:pt x="4528026" y="3817368"/>
                  <a:pt x="4466612" y="4099989"/>
                </a:cubicBezTo>
                <a:lnTo>
                  <a:pt x="4461265" y="4132980"/>
                </a:lnTo>
                <a:cubicBezTo>
                  <a:pt x="4459609" y="4140525"/>
                  <a:pt x="4456610" y="4146984"/>
                  <a:pt x="4451817" y="4150441"/>
                </a:cubicBezTo>
                <a:lnTo>
                  <a:pt x="4445021" y="4150252"/>
                </a:lnTo>
                <a:lnTo>
                  <a:pt x="4440617" y="4171396"/>
                </a:lnTo>
                <a:cubicBezTo>
                  <a:pt x="4432827" y="4201347"/>
                  <a:pt x="4422793" y="4232709"/>
                  <a:pt x="4419203" y="4256889"/>
                </a:cubicBezTo>
                <a:cubicBezTo>
                  <a:pt x="4411381" y="4274332"/>
                  <a:pt x="4408559" y="4269841"/>
                  <a:pt x="4407405" y="4258040"/>
                </a:cubicBezTo>
                <a:cubicBezTo>
                  <a:pt x="4405225" y="4284465"/>
                  <a:pt x="4391248" y="4312041"/>
                  <a:pt x="4396892" y="4321021"/>
                </a:cubicBezTo>
                <a:cubicBezTo>
                  <a:pt x="4384069" y="4360400"/>
                  <a:pt x="4374579" y="4385155"/>
                  <a:pt x="4369578" y="4407090"/>
                </a:cubicBezTo>
                <a:cubicBezTo>
                  <a:pt x="4360089" y="4431845"/>
                  <a:pt x="4352267" y="4449289"/>
                  <a:pt x="4333800" y="4479686"/>
                </a:cubicBezTo>
                <a:cubicBezTo>
                  <a:pt x="4326489" y="4478016"/>
                  <a:pt x="4332646" y="4467883"/>
                  <a:pt x="4325334" y="4466213"/>
                </a:cubicBezTo>
                <a:cubicBezTo>
                  <a:pt x="4306356" y="4515724"/>
                  <a:pt x="4298021" y="4552281"/>
                  <a:pt x="4280710" y="4594480"/>
                </a:cubicBezTo>
                <a:cubicBezTo>
                  <a:pt x="4270709" y="4638349"/>
                  <a:pt x="4253397" y="4680548"/>
                  <a:pt x="4225440" y="4735700"/>
                </a:cubicBezTo>
                <a:cubicBezTo>
                  <a:pt x="4236597" y="4703634"/>
                  <a:pt x="4221464" y="4719407"/>
                  <a:pt x="4207997" y="4727870"/>
                </a:cubicBezTo>
                <a:cubicBezTo>
                  <a:pt x="4203508" y="4730690"/>
                  <a:pt x="4201841" y="4738002"/>
                  <a:pt x="4197352" y="4740823"/>
                </a:cubicBezTo>
                <a:cubicBezTo>
                  <a:pt x="4197352" y="4740823"/>
                  <a:pt x="4194531" y="4736333"/>
                  <a:pt x="4196197" y="4729021"/>
                </a:cubicBezTo>
                <a:cubicBezTo>
                  <a:pt x="4196197" y="4729021"/>
                  <a:pt x="4196197" y="4729021"/>
                  <a:pt x="4197864" y="4721710"/>
                </a:cubicBezTo>
                <a:cubicBezTo>
                  <a:pt x="4194531" y="4736333"/>
                  <a:pt x="4186065" y="4722860"/>
                  <a:pt x="4198377" y="4702596"/>
                </a:cubicBezTo>
                <a:cubicBezTo>
                  <a:pt x="4198377" y="4702596"/>
                  <a:pt x="4198377" y="4702596"/>
                  <a:pt x="4205687" y="4704265"/>
                </a:cubicBezTo>
                <a:cubicBezTo>
                  <a:pt x="4210175" y="4701445"/>
                  <a:pt x="4211842" y="4694134"/>
                  <a:pt x="4211842" y="4694134"/>
                </a:cubicBezTo>
                <a:cubicBezTo>
                  <a:pt x="4219153" y="4695804"/>
                  <a:pt x="4214665" y="4698624"/>
                  <a:pt x="4212998" y="4705936"/>
                </a:cubicBezTo>
                <a:cubicBezTo>
                  <a:pt x="4212998" y="4705936"/>
                  <a:pt x="4212998" y="4705936"/>
                  <a:pt x="4211331" y="4713247"/>
                </a:cubicBezTo>
                <a:cubicBezTo>
                  <a:pt x="4228131" y="4690161"/>
                  <a:pt x="4247110" y="4640651"/>
                  <a:pt x="4241466" y="4631670"/>
                </a:cubicBezTo>
                <a:cubicBezTo>
                  <a:pt x="4260444" y="4582159"/>
                  <a:pt x="4289555" y="4538810"/>
                  <a:pt x="4288913" y="4507894"/>
                </a:cubicBezTo>
                <a:cubicBezTo>
                  <a:pt x="4300068" y="4475827"/>
                  <a:pt x="4304045" y="4492119"/>
                  <a:pt x="4316357" y="4471856"/>
                </a:cubicBezTo>
                <a:cubicBezTo>
                  <a:pt x="4327513" y="4439788"/>
                  <a:pt x="4315713" y="4440940"/>
                  <a:pt x="4320714" y="4419005"/>
                </a:cubicBezTo>
                <a:cubicBezTo>
                  <a:pt x="4343669" y="4385788"/>
                  <a:pt x="4350337" y="4356541"/>
                  <a:pt x="4355338" y="4334607"/>
                </a:cubicBezTo>
                <a:cubicBezTo>
                  <a:pt x="4360337" y="4312673"/>
                  <a:pt x="4362517" y="4286248"/>
                  <a:pt x="4378161" y="4251360"/>
                </a:cubicBezTo>
                <a:cubicBezTo>
                  <a:pt x="4387139" y="4245719"/>
                  <a:pt x="4393294" y="4235587"/>
                  <a:pt x="4394450" y="4247389"/>
                </a:cubicBezTo>
                <a:cubicBezTo>
                  <a:pt x="4402400" y="4225167"/>
                  <a:pt x="4408563" y="4204459"/>
                  <a:pt x="4413578" y="4184571"/>
                </a:cubicBezTo>
                <a:lnTo>
                  <a:pt x="4421652" y="4146369"/>
                </a:lnTo>
                <a:lnTo>
                  <a:pt x="4419667" y="4145669"/>
                </a:lnTo>
                <a:cubicBezTo>
                  <a:pt x="4411835" y="4140006"/>
                  <a:pt x="4415040" y="4130269"/>
                  <a:pt x="4417525" y="4118952"/>
                </a:cubicBezTo>
                <a:lnTo>
                  <a:pt x="4441264" y="4013294"/>
                </a:lnTo>
                <a:lnTo>
                  <a:pt x="4436422" y="4018999"/>
                </a:lnTo>
                <a:cubicBezTo>
                  <a:pt x="4434811" y="4020794"/>
                  <a:pt x="4433163" y="4022220"/>
                  <a:pt x="4431567" y="4022637"/>
                </a:cubicBezTo>
                <a:lnTo>
                  <a:pt x="4428326" y="4020913"/>
                </a:lnTo>
                <a:lnTo>
                  <a:pt x="4391474" y="4157215"/>
                </a:lnTo>
                <a:cubicBezTo>
                  <a:pt x="4245872" y="4587483"/>
                  <a:pt x="4023359" y="4982296"/>
                  <a:pt x="3740297" y="5325287"/>
                </a:cubicBezTo>
                <a:lnTo>
                  <a:pt x="3673269" y="5399037"/>
                </a:lnTo>
                <a:lnTo>
                  <a:pt x="3669727" y="5403831"/>
                </a:lnTo>
                <a:lnTo>
                  <a:pt x="3640004" y="5455366"/>
                </a:lnTo>
                <a:lnTo>
                  <a:pt x="3518669" y="5580675"/>
                </a:lnTo>
                <a:lnTo>
                  <a:pt x="3333378" y="5787546"/>
                </a:lnTo>
                <a:cubicBezTo>
                  <a:pt x="3122018" y="6000957"/>
                  <a:pt x="2889704" y="6191657"/>
                  <a:pt x="2632692" y="6357958"/>
                </a:cubicBezTo>
                <a:cubicBezTo>
                  <a:pt x="2733788" y="6296630"/>
                  <a:pt x="2834388" y="6234681"/>
                  <a:pt x="2932959" y="6170259"/>
                </a:cubicBezTo>
                <a:lnTo>
                  <a:pt x="3209727" y="5975694"/>
                </a:lnTo>
                <a:lnTo>
                  <a:pt x="3479318" y="5724393"/>
                </a:lnTo>
                <a:cubicBezTo>
                  <a:pt x="3527839" y="5672164"/>
                  <a:pt x="3581129" y="5623787"/>
                  <a:pt x="3630789" y="5574052"/>
                </a:cubicBezTo>
                <a:cubicBezTo>
                  <a:pt x="3634645" y="5569283"/>
                  <a:pt x="3637645" y="5562643"/>
                  <a:pt x="3641784" y="5558498"/>
                </a:cubicBezTo>
                <a:lnTo>
                  <a:pt x="3648847" y="5558267"/>
                </a:lnTo>
                <a:lnTo>
                  <a:pt x="3723992" y="5473810"/>
                </a:lnTo>
                <a:lnTo>
                  <a:pt x="3661585" y="5560315"/>
                </a:lnTo>
                <a:lnTo>
                  <a:pt x="3668289" y="5568400"/>
                </a:lnTo>
                <a:lnTo>
                  <a:pt x="3671349" y="5565159"/>
                </a:lnTo>
                <a:cubicBezTo>
                  <a:pt x="3687213" y="5548535"/>
                  <a:pt x="3700002" y="5533309"/>
                  <a:pt x="3704743" y="5518593"/>
                </a:cubicBezTo>
                <a:cubicBezTo>
                  <a:pt x="3725755" y="5491925"/>
                  <a:pt x="3724196" y="5508623"/>
                  <a:pt x="3742448" y="5493487"/>
                </a:cubicBezTo>
                <a:cubicBezTo>
                  <a:pt x="3763460" y="5466819"/>
                  <a:pt x="3751931" y="5464055"/>
                  <a:pt x="3763817" y="5444954"/>
                </a:cubicBezTo>
                <a:cubicBezTo>
                  <a:pt x="3796358" y="5421049"/>
                  <a:pt x="3812206" y="5395582"/>
                  <a:pt x="3824093" y="5376481"/>
                </a:cubicBezTo>
                <a:cubicBezTo>
                  <a:pt x="3835979" y="5357380"/>
                  <a:pt x="3846665" y="5333114"/>
                  <a:pt x="3872840" y="5305243"/>
                </a:cubicBezTo>
                <a:cubicBezTo>
                  <a:pt x="3883167" y="5302842"/>
                  <a:pt x="3892293" y="5295273"/>
                  <a:pt x="3889533" y="5306806"/>
                </a:cubicBezTo>
                <a:cubicBezTo>
                  <a:pt x="3948607" y="5233167"/>
                  <a:pt x="3972737" y="5173101"/>
                  <a:pt x="4015119" y="5097899"/>
                </a:cubicBezTo>
                <a:cubicBezTo>
                  <a:pt x="4009956" y="5099101"/>
                  <a:pt x="3996867" y="5113036"/>
                  <a:pt x="3994464" y="5102704"/>
                </a:cubicBezTo>
                <a:cubicBezTo>
                  <a:pt x="4022556" y="5036271"/>
                  <a:pt x="4055942" y="5039396"/>
                  <a:pt x="4092802" y="4987260"/>
                </a:cubicBezTo>
                <a:cubicBezTo>
                  <a:pt x="4098478" y="4994108"/>
                  <a:pt x="4087401" y="5007915"/>
                  <a:pt x="4080850" y="5021436"/>
                </a:cubicBezTo>
                <a:lnTo>
                  <a:pt x="4078382" y="5029071"/>
                </a:lnTo>
                <a:lnTo>
                  <a:pt x="4076190" y="5029922"/>
                </a:lnTo>
                <a:cubicBezTo>
                  <a:pt x="4075695" y="5030717"/>
                  <a:pt x="4075996" y="5032009"/>
                  <a:pt x="4076596" y="5034592"/>
                </a:cubicBezTo>
                <a:lnTo>
                  <a:pt x="4078382" y="5029071"/>
                </a:lnTo>
                <a:lnTo>
                  <a:pt x="4080559" y="5028225"/>
                </a:lnTo>
                <a:cubicBezTo>
                  <a:pt x="4084521" y="5021858"/>
                  <a:pt x="4089684" y="5020657"/>
                  <a:pt x="4085722" y="5027024"/>
                </a:cubicBezTo>
                <a:cubicBezTo>
                  <a:pt x="4085722" y="5027024"/>
                  <a:pt x="4082961" y="5038557"/>
                  <a:pt x="4077797" y="5039757"/>
                </a:cubicBezTo>
                <a:cubicBezTo>
                  <a:pt x="4077797" y="5039757"/>
                  <a:pt x="4079000" y="5044924"/>
                  <a:pt x="4079000" y="5044924"/>
                </a:cubicBezTo>
                <a:cubicBezTo>
                  <a:pt x="4079000" y="5044924"/>
                  <a:pt x="4079000" y="5044924"/>
                  <a:pt x="4073836" y="5046125"/>
                </a:cubicBezTo>
                <a:cubicBezTo>
                  <a:pt x="4053668" y="5099823"/>
                  <a:pt x="4027135" y="5149558"/>
                  <a:pt x="3990632" y="5179830"/>
                </a:cubicBezTo>
                <a:cubicBezTo>
                  <a:pt x="3988715" y="5218392"/>
                  <a:pt x="3932401" y="5280498"/>
                  <a:pt x="3909830" y="5323866"/>
                </a:cubicBezTo>
                <a:cubicBezTo>
                  <a:pt x="3896742" y="5337801"/>
                  <a:pt x="3895541" y="5332635"/>
                  <a:pt x="3898301" y="5321102"/>
                </a:cubicBezTo>
                <a:cubicBezTo>
                  <a:pt x="3887617" y="5345369"/>
                  <a:pt x="3865403" y="5366871"/>
                  <a:pt x="3867806" y="5377204"/>
                </a:cubicBezTo>
                <a:cubicBezTo>
                  <a:pt x="3842832" y="5410239"/>
                  <a:pt x="3825782" y="5430541"/>
                  <a:pt x="3813895" y="5449641"/>
                </a:cubicBezTo>
                <a:cubicBezTo>
                  <a:pt x="3796845" y="5469943"/>
                  <a:pt x="3783758" y="5483878"/>
                  <a:pt x="3756379" y="5506583"/>
                </a:cubicBezTo>
                <a:cubicBezTo>
                  <a:pt x="3750015" y="5502617"/>
                  <a:pt x="3759140" y="5495049"/>
                  <a:pt x="3752775" y="5491084"/>
                </a:cubicBezTo>
                <a:cubicBezTo>
                  <a:pt x="3735725" y="5511386"/>
                  <a:pt x="3722248" y="5529496"/>
                  <a:pt x="3709265" y="5546809"/>
                </a:cubicBezTo>
                <a:lnTo>
                  <a:pt x="3669885" y="5596303"/>
                </a:lnTo>
                <a:lnTo>
                  <a:pt x="3646499" y="5639958"/>
                </a:lnTo>
                <a:cubicBezTo>
                  <a:pt x="3636807" y="5653411"/>
                  <a:pt x="3625640" y="5665276"/>
                  <a:pt x="3613620" y="5675270"/>
                </a:cubicBezTo>
                <a:cubicBezTo>
                  <a:pt x="3546271" y="5739090"/>
                  <a:pt x="3481820" y="5807614"/>
                  <a:pt x="3413507" y="5872624"/>
                </a:cubicBezTo>
                <a:lnTo>
                  <a:pt x="3322805" y="5952776"/>
                </a:lnTo>
                <a:lnTo>
                  <a:pt x="3320558" y="5955085"/>
                </a:lnTo>
                <a:lnTo>
                  <a:pt x="3314757" y="5959888"/>
                </a:lnTo>
                <a:lnTo>
                  <a:pt x="3307300" y="5966478"/>
                </a:lnTo>
                <a:lnTo>
                  <a:pt x="3303928" y="5968852"/>
                </a:lnTo>
                <a:lnTo>
                  <a:pt x="3201349" y="6053762"/>
                </a:lnTo>
                <a:lnTo>
                  <a:pt x="3207992" y="6056670"/>
                </a:lnTo>
                <a:cubicBezTo>
                  <a:pt x="3213890" y="6057419"/>
                  <a:pt x="3219782" y="6056712"/>
                  <a:pt x="3225724" y="6055701"/>
                </a:cubicBezTo>
                <a:lnTo>
                  <a:pt x="3234055" y="6055584"/>
                </a:lnTo>
                <a:lnTo>
                  <a:pt x="3383085" y="5947757"/>
                </a:lnTo>
                <a:lnTo>
                  <a:pt x="3692178" y="5663100"/>
                </a:lnTo>
                <a:lnTo>
                  <a:pt x="3726668" y="5628774"/>
                </a:lnTo>
                <a:cubicBezTo>
                  <a:pt x="3734588" y="5620072"/>
                  <a:pt x="3741869" y="5609965"/>
                  <a:pt x="3751517" y="5601329"/>
                </a:cubicBezTo>
                <a:lnTo>
                  <a:pt x="3758066" y="5598201"/>
                </a:lnTo>
                <a:lnTo>
                  <a:pt x="4021526" y="5278330"/>
                </a:lnTo>
                <a:lnTo>
                  <a:pt x="4018741" y="5279415"/>
                </a:lnTo>
                <a:cubicBezTo>
                  <a:pt x="4013800" y="5281340"/>
                  <a:pt x="4010786" y="5288207"/>
                  <a:pt x="4005846" y="5290131"/>
                </a:cubicBezTo>
                <a:cubicBezTo>
                  <a:pt x="4005846" y="5290131"/>
                  <a:pt x="4003921" y="5285190"/>
                  <a:pt x="4006936" y="5278323"/>
                </a:cubicBezTo>
                <a:cubicBezTo>
                  <a:pt x="4006936" y="5278323"/>
                  <a:pt x="4006936" y="5278323"/>
                  <a:pt x="4009950" y="5271457"/>
                </a:cubicBezTo>
                <a:cubicBezTo>
                  <a:pt x="4003921" y="5285190"/>
                  <a:pt x="3998145" y="5270364"/>
                  <a:pt x="4014054" y="5252781"/>
                </a:cubicBezTo>
                <a:cubicBezTo>
                  <a:pt x="4014054" y="5252781"/>
                  <a:pt x="4014054" y="5252781"/>
                  <a:pt x="4020918" y="5255799"/>
                </a:cubicBezTo>
                <a:cubicBezTo>
                  <a:pt x="4025859" y="5253874"/>
                  <a:pt x="4028873" y="5247008"/>
                  <a:pt x="4028873" y="5247008"/>
                </a:cubicBezTo>
                <a:cubicBezTo>
                  <a:pt x="4035738" y="5250025"/>
                  <a:pt x="4030799" y="5251950"/>
                  <a:pt x="4027784" y="5258816"/>
                </a:cubicBezTo>
                <a:cubicBezTo>
                  <a:pt x="4027784" y="5258816"/>
                  <a:pt x="4027784" y="5258816"/>
                  <a:pt x="4024769" y="5265682"/>
                </a:cubicBezTo>
                <a:cubicBezTo>
                  <a:pt x="4045619" y="5246176"/>
                  <a:pt x="4073585" y="5201129"/>
                  <a:pt x="4069734" y="5191244"/>
                </a:cubicBezTo>
                <a:cubicBezTo>
                  <a:pt x="4097702" y="5146196"/>
                  <a:pt x="4134459" y="5109107"/>
                  <a:pt x="4139652" y="5078624"/>
                </a:cubicBezTo>
                <a:cubicBezTo>
                  <a:pt x="4156650" y="5049234"/>
                  <a:pt x="4157486" y="5065984"/>
                  <a:pt x="4173395" y="5048402"/>
                </a:cubicBezTo>
                <a:cubicBezTo>
                  <a:pt x="4190393" y="5019012"/>
                  <a:pt x="4178588" y="5017919"/>
                  <a:pt x="4187632" y="4997320"/>
                </a:cubicBezTo>
                <a:cubicBezTo>
                  <a:pt x="4216435" y="4969022"/>
                  <a:pt x="4228493" y="4941556"/>
                  <a:pt x="4237537" y="4920957"/>
                </a:cubicBezTo>
                <a:cubicBezTo>
                  <a:pt x="4246580" y="4900358"/>
                  <a:pt x="4253699" y="4874816"/>
                  <a:pt x="4275637" y="4843501"/>
                </a:cubicBezTo>
                <a:cubicBezTo>
                  <a:pt x="4285516" y="4839652"/>
                  <a:pt x="4293471" y="4830861"/>
                  <a:pt x="4292382" y="4842669"/>
                </a:cubicBezTo>
                <a:cubicBezTo>
                  <a:pt x="4340361" y="4761364"/>
                  <a:pt x="4355687" y="4698473"/>
                  <a:pt x="4386922" y="4618000"/>
                </a:cubicBezTo>
                <a:cubicBezTo>
                  <a:pt x="4381981" y="4619925"/>
                  <a:pt x="4371013" y="4635583"/>
                  <a:pt x="4367162" y="4625699"/>
                </a:cubicBezTo>
                <a:cubicBezTo>
                  <a:pt x="4380917" y="4573381"/>
                  <a:pt x="4403194" y="4559366"/>
                  <a:pt x="4425731" y="4531642"/>
                </a:cubicBezTo>
                <a:lnTo>
                  <a:pt x="4440463" y="4509053"/>
                </a:lnTo>
                <a:lnTo>
                  <a:pt x="4496479" y="4324901"/>
                </a:lnTo>
                <a:cubicBezTo>
                  <a:pt x="4521568" y="4233685"/>
                  <a:pt x="4543234" y="4141480"/>
                  <a:pt x="4558379" y="4048002"/>
                </a:cubicBezTo>
                <a:cubicBezTo>
                  <a:pt x="4569850" y="3998639"/>
                  <a:pt x="4590786" y="3955149"/>
                  <a:pt x="4558015" y="3905566"/>
                </a:cubicBezTo>
                <a:cubicBezTo>
                  <a:pt x="4538300" y="3877199"/>
                  <a:pt x="4553615" y="3836270"/>
                  <a:pt x="4557679" y="3800467"/>
                </a:cubicBezTo>
                <a:cubicBezTo>
                  <a:pt x="4590780" y="3612230"/>
                  <a:pt x="4599074" y="3421712"/>
                  <a:pt x="4604555" y="3232475"/>
                </a:cubicBezTo>
                <a:cubicBezTo>
                  <a:pt x="4605057" y="3218665"/>
                  <a:pt x="4606838" y="3207668"/>
                  <a:pt x="4591997" y="3197452"/>
                </a:cubicBezTo>
                <a:close/>
                <a:moveTo>
                  <a:pt x="6452746" y="3122946"/>
                </a:moveTo>
                <a:lnTo>
                  <a:pt x="6453162" y="3130579"/>
                </a:lnTo>
                <a:cubicBezTo>
                  <a:pt x="6454002" y="3144398"/>
                  <a:pt x="6455020" y="3157082"/>
                  <a:pt x="6456587" y="3167050"/>
                </a:cubicBezTo>
                <a:lnTo>
                  <a:pt x="6461451" y="3181937"/>
                </a:lnTo>
                <a:lnTo>
                  <a:pt x="6467043" y="3130919"/>
                </a:lnTo>
                <a:lnTo>
                  <a:pt x="6466334" y="3130706"/>
                </a:lnTo>
                <a:cubicBezTo>
                  <a:pt x="6460900" y="3134825"/>
                  <a:pt x="6459629" y="3169723"/>
                  <a:pt x="6458257" y="3143801"/>
                </a:cubicBezTo>
                <a:cubicBezTo>
                  <a:pt x="6457582" y="3137599"/>
                  <a:pt x="6456467" y="3132892"/>
                  <a:pt x="6455200" y="3129015"/>
                </a:cubicBezTo>
                <a:close/>
                <a:moveTo>
                  <a:pt x="5899755" y="3090904"/>
                </a:moveTo>
                <a:lnTo>
                  <a:pt x="5899749" y="3090971"/>
                </a:lnTo>
                <a:cubicBezTo>
                  <a:pt x="5919838" y="3123943"/>
                  <a:pt x="5908169" y="3206962"/>
                  <a:pt x="5913876" y="3255517"/>
                </a:cubicBezTo>
                <a:cubicBezTo>
                  <a:pt x="5910883" y="3274399"/>
                  <a:pt x="5906986" y="3270802"/>
                  <a:pt x="5902787" y="3259712"/>
                </a:cubicBezTo>
                <a:cubicBezTo>
                  <a:pt x="5907589" y="3285788"/>
                  <a:pt x="5901302" y="3316058"/>
                  <a:pt x="5909097" y="3323253"/>
                </a:cubicBezTo>
                <a:cubicBezTo>
                  <a:pt x="5907008" y="3364613"/>
                  <a:pt x="5904317" y="3390988"/>
                  <a:pt x="5905223" y="3413467"/>
                </a:cubicBezTo>
                <a:cubicBezTo>
                  <a:pt x="5902530" y="3439842"/>
                  <a:pt x="5899538" y="3458724"/>
                  <a:pt x="5889655" y="3492889"/>
                </a:cubicBezTo>
                <a:cubicBezTo>
                  <a:pt x="5882162" y="3493189"/>
                  <a:pt x="5885456" y="3481799"/>
                  <a:pt x="5877964" y="3482098"/>
                </a:cubicBezTo>
                <a:cubicBezTo>
                  <a:pt x="5875272" y="3508474"/>
                  <a:pt x="5874304" y="3531026"/>
                  <a:pt x="5873297" y="3552644"/>
                </a:cubicBezTo>
                <a:lnTo>
                  <a:pt x="5868721" y="3613366"/>
                </a:lnTo>
                <a:lnTo>
                  <a:pt x="5868626" y="3615664"/>
                </a:lnTo>
                <a:cubicBezTo>
                  <a:pt x="5868626" y="3657842"/>
                  <a:pt x="5885498" y="3615664"/>
                  <a:pt x="5902370" y="3649406"/>
                </a:cubicBezTo>
                <a:cubicBezTo>
                  <a:pt x="5893933" y="3691583"/>
                  <a:pt x="5902370" y="3708456"/>
                  <a:pt x="5893933" y="3759069"/>
                </a:cubicBezTo>
                <a:cubicBezTo>
                  <a:pt x="5902370" y="3759071"/>
                  <a:pt x="5910805" y="3742199"/>
                  <a:pt x="5910807" y="3708454"/>
                </a:cubicBezTo>
                <a:cubicBezTo>
                  <a:pt x="5910806" y="3716891"/>
                  <a:pt x="5912915" y="3725327"/>
                  <a:pt x="5913969" y="3735871"/>
                </a:cubicBezTo>
                <a:lnTo>
                  <a:pt x="5913771" y="3738386"/>
                </a:lnTo>
                <a:lnTo>
                  <a:pt x="5919568" y="3702380"/>
                </a:lnTo>
                <a:cubicBezTo>
                  <a:pt x="5922793" y="3683032"/>
                  <a:pt x="5924516" y="3666146"/>
                  <a:pt x="5920803" y="3653480"/>
                </a:cubicBezTo>
                <a:cubicBezTo>
                  <a:pt x="5922843" y="3624570"/>
                  <a:pt x="5929754" y="3637108"/>
                  <a:pt x="5935379" y="3617663"/>
                </a:cubicBezTo>
                <a:cubicBezTo>
                  <a:pt x="5937419" y="3588753"/>
                  <a:pt x="5927953" y="3592333"/>
                  <a:pt x="5927180" y="3573144"/>
                </a:cubicBezTo>
                <a:cubicBezTo>
                  <a:pt x="5938686" y="3540652"/>
                  <a:pt x="5937656" y="3515068"/>
                  <a:pt x="5936885" y="3495878"/>
                </a:cubicBezTo>
                <a:cubicBezTo>
                  <a:pt x="5936112" y="3476689"/>
                  <a:pt x="5932013" y="3454430"/>
                  <a:pt x="5937123" y="3422193"/>
                </a:cubicBezTo>
                <a:cubicBezTo>
                  <a:pt x="5943262" y="3415542"/>
                  <a:pt x="5946073" y="3405820"/>
                  <a:pt x="5949659" y="3415287"/>
                </a:cubicBezTo>
                <a:cubicBezTo>
                  <a:pt x="5952847" y="3375119"/>
                  <a:pt x="5951495" y="3341537"/>
                  <a:pt x="5948577" y="3308820"/>
                </a:cubicBezTo>
                <a:lnTo>
                  <a:pt x="5940173" y="3227623"/>
                </a:lnTo>
                <a:lnTo>
                  <a:pt x="5936112" y="3227623"/>
                </a:lnTo>
                <a:lnTo>
                  <a:pt x="5934113" y="3216005"/>
                </a:lnTo>
                <a:lnTo>
                  <a:pt x="5933300" y="3217735"/>
                </a:lnTo>
                <a:cubicBezTo>
                  <a:pt x="5931445" y="3221411"/>
                  <a:pt x="5929143" y="3223905"/>
                  <a:pt x="5925816" y="3220835"/>
                </a:cubicBezTo>
                <a:cubicBezTo>
                  <a:pt x="5922807" y="3205739"/>
                  <a:pt x="5922115" y="3193554"/>
                  <a:pt x="5922789" y="3182917"/>
                </a:cubicBezTo>
                <a:lnTo>
                  <a:pt x="5925668" y="3166923"/>
                </a:lnTo>
                <a:lnTo>
                  <a:pt x="5922799" y="3150253"/>
                </a:lnTo>
                <a:close/>
                <a:moveTo>
                  <a:pt x="6470079" y="2971783"/>
                </a:moveTo>
                <a:lnTo>
                  <a:pt x="6459848" y="2985189"/>
                </a:lnTo>
                <a:lnTo>
                  <a:pt x="6446665" y="2989730"/>
                </a:lnTo>
                <a:lnTo>
                  <a:pt x="6447438" y="2994236"/>
                </a:lnTo>
                <a:cubicBezTo>
                  <a:pt x="6455446" y="3014611"/>
                  <a:pt x="6450136" y="3019049"/>
                  <a:pt x="6440386" y="3018174"/>
                </a:cubicBezTo>
                <a:cubicBezTo>
                  <a:pt x="6446611" y="3031019"/>
                  <a:pt x="6449095" y="3058268"/>
                  <a:pt x="6450805" y="3087293"/>
                </a:cubicBezTo>
                <a:lnTo>
                  <a:pt x="6451373" y="3097752"/>
                </a:lnTo>
                <a:lnTo>
                  <a:pt x="6456557" y="3096583"/>
                </a:lnTo>
                <a:cubicBezTo>
                  <a:pt x="6460436" y="3093129"/>
                  <a:pt x="6463655" y="3087372"/>
                  <a:pt x="6467490" y="3085383"/>
                </a:cubicBezTo>
                <a:lnTo>
                  <a:pt x="6469775" y="3085600"/>
                </a:lnTo>
                <a:lnTo>
                  <a:pt x="6473655" y="3017169"/>
                </a:lnTo>
                <a:lnTo>
                  <a:pt x="6473968" y="2994029"/>
                </a:lnTo>
                <a:close/>
                <a:moveTo>
                  <a:pt x="5796128" y="2808658"/>
                </a:moveTo>
                <a:lnTo>
                  <a:pt x="5796854" y="2813211"/>
                </a:lnTo>
                <a:cubicBezTo>
                  <a:pt x="5798396" y="2839886"/>
                  <a:pt x="5796605" y="2865287"/>
                  <a:pt x="5790016" y="2888065"/>
                </a:cubicBezTo>
                <a:cubicBezTo>
                  <a:pt x="5810105" y="2921037"/>
                  <a:pt x="5798436" y="3004057"/>
                  <a:pt x="5804143" y="3052612"/>
                </a:cubicBezTo>
                <a:cubicBezTo>
                  <a:pt x="5801150" y="3071493"/>
                  <a:pt x="5797254" y="3067897"/>
                  <a:pt x="5793054" y="3056806"/>
                </a:cubicBezTo>
                <a:cubicBezTo>
                  <a:pt x="5797857" y="3082882"/>
                  <a:pt x="5791569" y="3113152"/>
                  <a:pt x="5799363" y="3120348"/>
                </a:cubicBezTo>
                <a:cubicBezTo>
                  <a:pt x="5797275" y="3161707"/>
                  <a:pt x="5794584" y="3188083"/>
                  <a:pt x="5795489" y="3210561"/>
                </a:cubicBezTo>
                <a:cubicBezTo>
                  <a:pt x="5792798" y="3236936"/>
                  <a:pt x="5789805" y="3255817"/>
                  <a:pt x="5779922" y="3289984"/>
                </a:cubicBezTo>
                <a:cubicBezTo>
                  <a:pt x="5772429" y="3290282"/>
                  <a:pt x="5775723" y="3278894"/>
                  <a:pt x="5768230" y="3279192"/>
                </a:cubicBezTo>
                <a:cubicBezTo>
                  <a:pt x="5762848" y="3331941"/>
                  <a:pt x="5764356" y="3369406"/>
                  <a:pt x="5758672" y="3414663"/>
                </a:cubicBezTo>
                <a:cubicBezTo>
                  <a:pt x="5759576" y="3437141"/>
                  <a:pt x="5758607" y="3459695"/>
                  <a:pt x="5755841" y="3484197"/>
                </a:cubicBezTo>
                <a:lnTo>
                  <a:pt x="5751250" y="3511578"/>
                </a:lnTo>
                <a:lnTo>
                  <a:pt x="5753689" y="3558722"/>
                </a:lnTo>
                <a:cubicBezTo>
                  <a:pt x="5752634" y="3581921"/>
                  <a:pt x="5750526" y="3607228"/>
                  <a:pt x="5750526" y="3632535"/>
                </a:cubicBezTo>
                <a:cubicBezTo>
                  <a:pt x="5792705" y="3674714"/>
                  <a:pt x="5826448" y="3531308"/>
                  <a:pt x="5834884" y="3413208"/>
                </a:cubicBezTo>
                <a:cubicBezTo>
                  <a:pt x="5843319" y="3404771"/>
                  <a:pt x="5851757" y="3413208"/>
                  <a:pt x="5868624" y="3387901"/>
                </a:cubicBezTo>
                <a:cubicBezTo>
                  <a:pt x="5864407" y="3400555"/>
                  <a:pt x="5864408" y="3406882"/>
                  <a:pt x="5866517" y="3410045"/>
                </a:cubicBezTo>
                <a:lnTo>
                  <a:pt x="5867131" y="3410229"/>
                </a:lnTo>
                <a:lnTo>
                  <a:pt x="5872246" y="3386637"/>
                </a:lnTo>
                <a:cubicBezTo>
                  <a:pt x="5873515" y="3371576"/>
                  <a:pt x="5872988" y="3358464"/>
                  <a:pt x="5872535" y="3347224"/>
                </a:cubicBezTo>
                <a:cubicBezTo>
                  <a:pt x="5871631" y="3324746"/>
                  <a:pt x="5866829" y="3298669"/>
                  <a:pt x="5872815" y="3260906"/>
                </a:cubicBezTo>
                <a:cubicBezTo>
                  <a:pt x="5880007" y="3253114"/>
                  <a:pt x="5883301" y="3241726"/>
                  <a:pt x="5887499" y="3252816"/>
                </a:cubicBezTo>
                <a:cubicBezTo>
                  <a:pt x="5893102" y="3182233"/>
                  <a:pt x="5886739" y="3129014"/>
                  <a:pt x="5880163" y="3070525"/>
                </a:cubicBezTo>
                <a:lnTo>
                  <a:pt x="5878087" y="3050101"/>
                </a:lnTo>
                <a:lnTo>
                  <a:pt x="5870867" y="3036635"/>
                </a:lnTo>
                <a:lnTo>
                  <a:pt x="5865140" y="3025482"/>
                </a:lnTo>
                <a:lnTo>
                  <a:pt x="5864600" y="3026174"/>
                </a:lnTo>
                <a:cubicBezTo>
                  <a:pt x="5863166" y="3026994"/>
                  <a:pt x="5861518" y="3026824"/>
                  <a:pt x="5859570" y="3025027"/>
                </a:cubicBezTo>
                <a:lnTo>
                  <a:pt x="5858588" y="3012722"/>
                </a:lnTo>
                <a:lnTo>
                  <a:pt x="5843319" y="2982990"/>
                </a:lnTo>
                <a:cubicBezTo>
                  <a:pt x="5843319" y="2982990"/>
                  <a:pt x="5834884" y="2999862"/>
                  <a:pt x="5834884" y="3016734"/>
                </a:cubicBezTo>
                <a:cubicBezTo>
                  <a:pt x="5818011" y="2982990"/>
                  <a:pt x="5826447" y="2915505"/>
                  <a:pt x="5818012" y="2864891"/>
                </a:cubicBezTo>
                <a:cubicBezTo>
                  <a:pt x="5813794" y="2854346"/>
                  <a:pt x="5809049" y="2842220"/>
                  <a:pt x="5804304" y="2829962"/>
                </a:cubicBezTo>
                <a:close/>
                <a:moveTo>
                  <a:pt x="6508420" y="2779156"/>
                </a:moveTo>
                <a:lnTo>
                  <a:pt x="6507136" y="2780799"/>
                </a:lnTo>
                <a:cubicBezTo>
                  <a:pt x="6504933" y="2782308"/>
                  <a:pt x="6502604" y="2782226"/>
                  <a:pt x="6500134" y="2779246"/>
                </a:cubicBezTo>
                <a:lnTo>
                  <a:pt x="6502399" y="2890359"/>
                </a:lnTo>
                <a:lnTo>
                  <a:pt x="6505686" y="2887611"/>
                </a:lnTo>
                <a:cubicBezTo>
                  <a:pt x="6501246" y="2882298"/>
                  <a:pt x="6502116" y="2872547"/>
                  <a:pt x="6511866" y="2873422"/>
                </a:cubicBezTo>
                <a:lnTo>
                  <a:pt x="6513497" y="2877577"/>
                </a:lnTo>
                <a:lnTo>
                  <a:pt x="6514565" y="2898237"/>
                </a:lnTo>
                <a:cubicBezTo>
                  <a:pt x="6519875" y="2893798"/>
                  <a:pt x="6519875" y="2893798"/>
                  <a:pt x="6519875" y="2893798"/>
                </a:cubicBezTo>
                <a:lnTo>
                  <a:pt x="6513497" y="2877577"/>
                </a:lnTo>
                <a:close/>
                <a:moveTo>
                  <a:pt x="5404661" y="2763661"/>
                </a:moveTo>
                <a:cubicBezTo>
                  <a:pt x="5413098" y="2772097"/>
                  <a:pt x="5413098" y="2780533"/>
                  <a:pt x="5413098" y="2788968"/>
                </a:cubicBezTo>
                <a:lnTo>
                  <a:pt x="5413098" y="2797406"/>
                </a:lnTo>
                <a:lnTo>
                  <a:pt x="5413098" y="2805841"/>
                </a:lnTo>
                <a:lnTo>
                  <a:pt x="5413098" y="2814276"/>
                </a:lnTo>
                <a:cubicBezTo>
                  <a:pt x="5413098" y="2814276"/>
                  <a:pt x="5413098" y="2805841"/>
                  <a:pt x="5404662" y="2797406"/>
                </a:cubicBezTo>
                <a:close/>
                <a:moveTo>
                  <a:pt x="6368014" y="2752114"/>
                </a:moveTo>
                <a:cubicBezTo>
                  <a:pt x="6361883" y="2766999"/>
                  <a:pt x="6357505" y="2781884"/>
                  <a:pt x="6354550" y="2796770"/>
                </a:cubicBezTo>
                <a:lnTo>
                  <a:pt x="6353593" y="2805446"/>
                </a:lnTo>
                <a:lnTo>
                  <a:pt x="6374570" y="2874671"/>
                </a:lnTo>
                <a:cubicBezTo>
                  <a:pt x="6377359" y="2953548"/>
                  <a:pt x="6392599" y="3058113"/>
                  <a:pt x="6409578" y="3143175"/>
                </a:cubicBezTo>
                <a:cubicBezTo>
                  <a:pt x="6409578" y="3143175"/>
                  <a:pt x="6409578" y="3143175"/>
                  <a:pt x="6414888" y="3138739"/>
                </a:cubicBezTo>
                <a:cubicBezTo>
                  <a:pt x="6410448" y="3133425"/>
                  <a:pt x="6411318" y="3123676"/>
                  <a:pt x="6421068" y="3124551"/>
                </a:cubicBezTo>
                <a:lnTo>
                  <a:pt x="6422700" y="3128706"/>
                </a:lnTo>
                <a:lnTo>
                  <a:pt x="6423768" y="3149362"/>
                </a:lnTo>
                <a:cubicBezTo>
                  <a:pt x="6429077" y="3144926"/>
                  <a:pt x="6429077" y="3144926"/>
                  <a:pt x="6429077" y="3144926"/>
                </a:cubicBezTo>
                <a:lnTo>
                  <a:pt x="6422700" y="3128706"/>
                </a:lnTo>
                <a:lnTo>
                  <a:pt x="6417015" y="3018534"/>
                </a:lnTo>
                <a:lnTo>
                  <a:pt x="6414015" y="2972866"/>
                </a:lnTo>
                <a:lnTo>
                  <a:pt x="6406544" y="2951752"/>
                </a:lnTo>
                <a:cubicBezTo>
                  <a:pt x="6399536" y="2902718"/>
                  <a:pt x="6396034" y="2853683"/>
                  <a:pt x="6389030" y="2804652"/>
                </a:cubicBezTo>
                <a:cubicBezTo>
                  <a:pt x="6385527" y="2787139"/>
                  <a:pt x="6378521" y="2769626"/>
                  <a:pt x="6368014" y="2752114"/>
                </a:cubicBezTo>
                <a:close/>
                <a:moveTo>
                  <a:pt x="6478241" y="2723750"/>
                </a:moveTo>
                <a:lnTo>
                  <a:pt x="6481412" y="2772854"/>
                </a:lnTo>
                <a:lnTo>
                  <a:pt x="6481359" y="2778262"/>
                </a:lnTo>
                <a:lnTo>
                  <a:pt x="6492255" y="2843453"/>
                </a:lnTo>
                <a:lnTo>
                  <a:pt x="6492103" y="2836567"/>
                </a:lnTo>
                <a:cubicBezTo>
                  <a:pt x="6492048" y="2801324"/>
                  <a:pt x="6492633" y="2775345"/>
                  <a:pt x="6487688" y="2751180"/>
                </a:cubicBezTo>
                <a:close/>
                <a:moveTo>
                  <a:pt x="6471948" y="2602764"/>
                </a:moveTo>
                <a:lnTo>
                  <a:pt x="6470476" y="2603507"/>
                </a:lnTo>
                <a:lnTo>
                  <a:pt x="6474714" y="2669154"/>
                </a:lnTo>
                <a:lnTo>
                  <a:pt x="6474578" y="2659237"/>
                </a:lnTo>
                <a:cubicBezTo>
                  <a:pt x="6473389" y="2642640"/>
                  <a:pt x="6472642" y="2627182"/>
                  <a:pt x="6476460" y="2609956"/>
                </a:cubicBezTo>
                <a:cubicBezTo>
                  <a:pt x="6474690" y="2605393"/>
                  <a:pt x="6473234" y="2603332"/>
                  <a:pt x="6471948" y="2602764"/>
                </a:cubicBezTo>
                <a:close/>
                <a:moveTo>
                  <a:pt x="6458450" y="2239645"/>
                </a:moveTo>
                <a:cubicBezTo>
                  <a:pt x="6455459" y="2243561"/>
                  <a:pt x="6453724" y="2259548"/>
                  <a:pt x="6450161" y="2257976"/>
                </a:cubicBezTo>
                <a:cubicBezTo>
                  <a:pt x="6441034" y="2261513"/>
                  <a:pt x="6433952" y="2243260"/>
                  <a:pt x="6433952" y="2243260"/>
                </a:cubicBezTo>
                <a:cubicBezTo>
                  <a:pt x="6424825" y="2246796"/>
                  <a:pt x="6430606" y="2302294"/>
                  <a:pt x="6419984" y="2274915"/>
                </a:cubicBezTo>
                <a:lnTo>
                  <a:pt x="6412070" y="2253880"/>
                </a:lnTo>
                <a:lnTo>
                  <a:pt x="6438066" y="2377354"/>
                </a:lnTo>
                <a:lnTo>
                  <a:pt x="6458698" y="2510576"/>
                </a:lnTo>
                <a:lnTo>
                  <a:pt x="6465170" y="2512554"/>
                </a:lnTo>
                <a:cubicBezTo>
                  <a:pt x="6473098" y="2508251"/>
                  <a:pt x="6469603" y="2484017"/>
                  <a:pt x="6466949" y="2477172"/>
                </a:cubicBezTo>
                <a:cubicBezTo>
                  <a:pt x="6485203" y="2470102"/>
                  <a:pt x="6495824" y="2497480"/>
                  <a:pt x="6512779" y="2527655"/>
                </a:cubicBezTo>
                <a:cubicBezTo>
                  <a:pt x="6520415" y="2493203"/>
                  <a:pt x="6487059" y="2380153"/>
                  <a:pt x="6482025" y="2340112"/>
                </a:cubicBezTo>
                <a:cubicBezTo>
                  <a:pt x="6482025" y="2340112"/>
                  <a:pt x="6479231" y="2346442"/>
                  <a:pt x="6479231" y="2346442"/>
                </a:cubicBezTo>
                <a:cubicBezTo>
                  <a:pt x="6482772" y="2355569"/>
                  <a:pt x="6476437" y="2352774"/>
                  <a:pt x="6476437" y="2352774"/>
                </a:cubicBezTo>
                <a:cubicBezTo>
                  <a:pt x="6476437" y="2352774"/>
                  <a:pt x="6472897" y="2343650"/>
                  <a:pt x="6472897" y="2343650"/>
                </a:cubicBezTo>
                <a:cubicBezTo>
                  <a:pt x="6469356" y="2334523"/>
                  <a:pt x="6472151" y="2328192"/>
                  <a:pt x="6472151" y="2328192"/>
                </a:cubicBezTo>
                <a:cubicBezTo>
                  <a:pt x="6472151" y="2328192"/>
                  <a:pt x="6472151" y="2328192"/>
                  <a:pt x="6469356" y="2334523"/>
                </a:cubicBezTo>
                <a:cubicBezTo>
                  <a:pt x="6466563" y="2340854"/>
                  <a:pt x="6454448" y="2282560"/>
                  <a:pt x="6467117" y="2288151"/>
                </a:cubicBezTo>
                <a:cubicBezTo>
                  <a:pt x="6467117" y="2288151"/>
                  <a:pt x="6467117" y="2288151"/>
                  <a:pt x="6460782" y="2285355"/>
                </a:cubicBezTo>
                <a:cubicBezTo>
                  <a:pt x="6460782" y="2285355"/>
                  <a:pt x="6463577" y="2279024"/>
                  <a:pt x="6457242" y="2276229"/>
                </a:cubicBezTo>
                <a:cubicBezTo>
                  <a:pt x="6457242" y="2276229"/>
                  <a:pt x="6460035" y="2269898"/>
                  <a:pt x="6460035" y="2269898"/>
                </a:cubicBezTo>
                <a:cubicBezTo>
                  <a:pt x="6462830" y="2263567"/>
                  <a:pt x="6462830" y="2263567"/>
                  <a:pt x="6462830" y="2263567"/>
                </a:cubicBezTo>
                <a:cubicBezTo>
                  <a:pt x="6462830" y="2263567"/>
                  <a:pt x="6462830" y="2263567"/>
                  <a:pt x="6466369" y="2272693"/>
                </a:cubicBezTo>
                <a:cubicBezTo>
                  <a:pt x="6466369" y="2272693"/>
                  <a:pt x="6466369" y="2272693"/>
                  <a:pt x="6469164" y="2266362"/>
                </a:cubicBezTo>
                <a:cubicBezTo>
                  <a:pt x="6466136" y="2251789"/>
                  <a:pt x="6463830" y="2244153"/>
                  <a:pt x="6461975" y="2240852"/>
                </a:cubicBezTo>
                <a:cubicBezTo>
                  <a:pt x="6460585" y="2238377"/>
                  <a:pt x="6459448" y="2238340"/>
                  <a:pt x="6458450" y="2239645"/>
                </a:cubicBezTo>
                <a:close/>
                <a:moveTo>
                  <a:pt x="6119324" y="1470230"/>
                </a:moveTo>
                <a:cubicBezTo>
                  <a:pt x="6115822" y="1561292"/>
                  <a:pt x="6154350" y="1634845"/>
                  <a:pt x="6182372" y="1708395"/>
                </a:cubicBezTo>
                <a:cubicBezTo>
                  <a:pt x="6189377" y="1722403"/>
                  <a:pt x="6199884" y="1729407"/>
                  <a:pt x="6213896" y="1718901"/>
                </a:cubicBezTo>
                <a:lnTo>
                  <a:pt x="6230856" y="1709003"/>
                </a:lnTo>
                <a:lnTo>
                  <a:pt x="6226890" y="1691895"/>
                </a:lnTo>
                <a:cubicBezTo>
                  <a:pt x="6216009" y="1640162"/>
                  <a:pt x="6210799" y="1608540"/>
                  <a:pt x="6185731" y="1576670"/>
                </a:cubicBezTo>
                <a:cubicBezTo>
                  <a:pt x="6183285" y="1554923"/>
                  <a:pt x="6178063" y="1537891"/>
                  <a:pt x="6173508" y="1521886"/>
                </a:cubicBezTo>
                <a:lnTo>
                  <a:pt x="6172469" y="1515742"/>
                </a:lnTo>
                <a:lnTo>
                  <a:pt x="6170551" y="1514447"/>
                </a:lnTo>
                <a:cubicBezTo>
                  <a:pt x="6154351" y="1500000"/>
                  <a:pt x="6138589" y="1484239"/>
                  <a:pt x="6119324" y="1470230"/>
                </a:cubicBezTo>
                <a:close/>
                <a:moveTo>
                  <a:pt x="6220785" y="1467284"/>
                </a:moveTo>
                <a:lnTo>
                  <a:pt x="6224419" y="1484860"/>
                </a:lnTo>
                <a:cubicBezTo>
                  <a:pt x="6225363" y="1494458"/>
                  <a:pt x="6224677" y="1501829"/>
                  <a:pt x="6221902" y="1506545"/>
                </a:cubicBezTo>
                <a:cubicBezTo>
                  <a:pt x="6228674" y="1507988"/>
                  <a:pt x="6228674" y="1507988"/>
                  <a:pt x="6228674" y="1507988"/>
                </a:cubicBezTo>
                <a:cubicBezTo>
                  <a:pt x="6228674" y="1507988"/>
                  <a:pt x="6228674" y="1507988"/>
                  <a:pt x="6234004" y="1516199"/>
                </a:cubicBezTo>
                <a:cubicBezTo>
                  <a:pt x="6232563" y="1522967"/>
                  <a:pt x="6231122" y="1529734"/>
                  <a:pt x="6229680" y="1536503"/>
                </a:cubicBezTo>
                <a:cubicBezTo>
                  <a:pt x="6229680" y="1536503"/>
                  <a:pt x="6229680" y="1536503"/>
                  <a:pt x="6224350" y="1528292"/>
                </a:cubicBezTo>
                <a:cubicBezTo>
                  <a:pt x="6224350" y="1528292"/>
                  <a:pt x="6224350" y="1528292"/>
                  <a:pt x="6223684" y="1527266"/>
                </a:cubicBezTo>
                <a:lnTo>
                  <a:pt x="6220817" y="1522851"/>
                </a:lnTo>
                <a:lnTo>
                  <a:pt x="6221874" y="1531073"/>
                </a:lnTo>
                <a:lnTo>
                  <a:pt x="6242353" y="1609953"/>
                </a:lnTo>
                <a:cubicBezTo>
                  <a:pt x="6235580" y="1608511"/>
                  <a:pt x="6235144" y="1643795"/>
                  <a:pt x="6223042" y="1634143"/>
                </a:cubicBezTo>
                <a:lnTo>
                  <a:pt x="6239473" y="1705560"/>
                </a:lnTo>
                <a:lnTo>
                  <a:pt x="6250673" y="1702375"/>
                </a:lnTo>
                <a:cubicBezTo>
                  <a:pt x="6280226" y="1699420"/>
                  <a:pt x="6290078" y="1732912"/>
                  <a:pt x="6297961" y="1764435"/>
                </a:cubicBezTo>
                <a:cubicBezTo>
                  <a:pt x="6324230" y="1866004"/>
                  <a:pt x="6349624" y="1967573"/>
                  <a:pt x="6373267" y="2069581"/>
                </a:cubicBezTo>
                <a:lnTo>
                  <a:pt x="6384393" y="2122429"/>
                </a:lnTo>
                <a:lnTo>
                  <a:pt x="6393144" y="2124321"/>
                </a:lnTo>
                <a:cubicBezTo>
                  <a:pt x="6402890" y="2133585"/>
                  <a:pt x="6408237" y="2160056"/>
                  <a:pt x="6418298" y="2175842"/>
                </a:cubicBezTo>
                <a:cubicBezTo>
                  <a:pt x="6424633" y="2178638"/>
                  <a:pt x="6410471" y="2142131"/>
                  <a:pt x="6419599" y="2138595"/>
                </a:cubicBezTo>
                <a:cubicBezTo>
                  <a:pt x="6412518" y="2120343"/>
                  <a:pt x="6408231" y="2095758"/>
                  <a:pt x="6401898" y="2092964"/>
                </a:cubicBezTo>
                <a:cubicBezTo>
                  <a:pt x="6379716" y="1954590"/>
                  <a:pt x="6328103" y="1848610"/>
                  <a:pt x="6319338" y="1731284"/>
                </a:cubicBezTo>
                <a:cubicBezTo>
                  <a:pt x="6308716" y="1703905"/>
                  <a:pt x="6301637" y="1685652"/>
                  <a:pt x="6294555" y="1667400"/>
                </a:cubicBezTo>
                <a:cubicBezTo>
                  <a:pt x="6285979" y="1618233"/>
                  <a:pt x="6286728" y="1633689"/>
                  <a:pt x="6274614" y="1575398"/>
                </a:cubicBezTo>
                <a:cubicBezTo>
                  <a:pt x="6271073" y="1566271"/>
                  <a:pt x="6261945" y="1569807"/>
                  <a:pt x="6261945" y="1569807"/>
                </a:cubicBezTo>
                <a:cubicBezTo>
                  <a:pt x="6246386" y="1536467"/>
                  <a:pt x="6235766" y="1509088"/>
                  <a:pt x="6227264" y="1485482"/>
                </a:cubicBezTo>
                <a:close/>
                <a:moveTo>
                  <a:pt x="6163232" y="1291657"/>
                </a:moveTo>
                <a:lnTo>
                  <a:pt x="6169423" y="1308672"/>
                </a:lnTo>
                <a:lnTo>
                  <a:pt x="6164862" y="1292485"/>
                </a:lnTo>
                <a:close/>
                <a:moveTo>
                  <a:pt x="4999747" y="1084964"/>
                </a:moveTo>
                <a:lnTo>
                  <a:pt x="5004170" y="1092826"/>
                </a:lnTo>
                <a:lnTo>
                  <a:pt x="5000801" y="1092344"/>
                </a:lnTo>
                <a:cubicBezTo>
                  <a:pt x="4999746" y="1091291"/>
                  <a:pt x="4999746" y="1089181"/>
                  <a:pt x="4999747" y="1084964"/>
                </a:cubicBezTo>
                <a:close/>
                <a:moveTo>
                  <a:pt x="4933923" y="1003153"/>
                </a:moveTo>
                <a:lnTo>
                  <a:pt x="4947450" y="1028780"/>
                </a:lnTo>
                <a:lnTo>
                  <a:pt x="4940697" y="1009043"/>
                </a:lnTo>
                <a:close/>
                <a:moveTo>
                  <a:pt x="4932262" y="644497"/>
                </a:moveTo>
                <a:lnTo>
                  <a:pt x="4940697" y="654745"/>
                </a:lnTo>
                <a:lnTo>
                  <a:pt x="4932262" y="646309"/>
                </a:lnTo>
                <a:close/>
                <a:moveTo>
                  <a:pt x="5581482" y="244629"/>
                </a:moveTo>
                <a:cubicBezTo>
                  <a:pt x="5579541" y="245432"/>
                  <a:pt x="5578623" y="247668"/>
                  <a:pt x="5577991" y="250629"/>
                </a:cubicBezTo>
                <a:lnTo>
                  <a:pt x="5577495" y="252297"/>
                </a:lnTo>
                <a:lnTo>
                  <a:pt x="5647778" y="373537"/>
                </a:lnTo>
                <a:cubicBezTo>
                  <a:pt x="5670983" y="417754"/>
                  <a:pt x="5692000" y="463286"/>
                  <a:pt x="5709512" y="510569"/>
                </a:cubicBezTo>
                <a:cubicBezTo>
                  <a:pt x="5776063" y="689191"/>
                  <a:pt x="5863627" y="857308"/>
                  <a:pt x="5951197" y="1025425"/>
                </a:cubicBezTo>
                <a:cubicBezTo>
                  <a:pt x="5956451" y="1006161"/>
                  <a:pt x="5952071" y="961505"/>
                  <a:pt x="5942878" y="913784"/>
                </a:cubicBezTo>
                <a:lnTo>
                  <a:pt x="5930115" y="859785"/>
                </a:lnTo>
                <a:lnTo>
                  <a:pt x="5902782" y="807112"/>
                </a:lnTo>
                <a:cubicBezTo>
                  <a:pt x="5874423" y="753314"/>
                  <a:pt x="5848241" y="701749"/>
                  <a:pt x="5831966" y="645218"/>
                </a:cubicBezTo>
                <a:cubicBezTo>
                  <a:pt x="5815975" y="620586"/>
                  <a:pt x="5805316" y="604166"/>
                  <a:pt x="5794655" y="587744"/>
                </a:cubicBezTo>
                <a:cubicBezTo>
                  <a:pt x="5776216" y="541367"/>
                  <a:pt x="5780106" y="556344"/>
                  <a:pt x="5756339" y="501756"/>
                </a:cubicBezTo>
                <a:cubicBezTo>
                  <a:pt x="5751007" y="493545"/>
                  <a:pt x="5742795" y="498872"/>
                  <a:pt x="5742795" y="498872"/>
                </a:cubicBezTo>
                <a:cubicBezTo>
                  <a:pt x="5698711" y="439955"/>
                  <a:pt x="5678833" y="400346"/>
                  <a:pt x="5657513" y="367504"/>
                </a:cubicBezTo>
                <a:cubicBezTo>
                  <a:pt x="5630862" y="326451"/>
                  <a:pt x="5616312" y="295051"/>
                  <a:pt x="5591104" y="247231"/>
                </a:cubicBezTo>
                <a:cubicBezTo>
                  <a:pt x="5586386" y="244457"/>
                  <a:pt x="5583423" y="243826"/>
                  <a:pt x="5581482" y="244629"/>
                </a:cubicBezTo>
                <a:close/>
                <a:moveTo>
                  <a:pt x="4684964" y="0"/>
                </a:moveTo>
                <a:lnTo>
                  <a:pt x="5380578" y="0"/>
                </a:lnTo>
                <a:lnTo>
                  <a:pt x="5478611" y="117479"/>
                </a:lnTo>
                <a:lnTo>
                  <a:pt x="5500013" y="146283"/>
                </a:lnTo>
                <a:lnTo>
                  <a:pt x="5500055" y="142937"/>
                </a:lnTo>
                <a:cubicBezTo>
                  <a:pt x="5505385" y="151146"/>
                  <a:pt x="5513598" y="145819"/>
                  <a:pt x="5534919" y="178662"/>
                </a:cubicBezTo>
                <a:cubicBezTo>
                  <a:pt x="5515041" y="139053"/>
                  <a:pt x="5481616" y="96559"/>
                  <a:pt x="5448194" y="54062"/>
                </a:cubicBezTo>
                <a:lnTo>
                  <a:pt x="5412460" y="0"/>
                </a:lnTo>
                <a:lnTo>
                  <a:pt x="5476134" y="0"/>
                </a:lnTo>
                <a:lnTo>
                  <a:pt x="5485373" y="12455"/>
                </a:lnTo>
                <a:cubicBezTo>
                  <a:pt x="5516129" y="50844"/>
                  <a:pt x="5544834" y="90565"/>
                  <a:pt x="5571665" y="130771"/>
                </a:cubicBezTo>
                <a:lnTo>
                  <a:pt x="5619902" y="208686"/>
                </a:lnTo>
                <a:lnTo>
                  <a:pt x="5662149" y="253738"/>
                </a:lnTo>
                <a:lnTo>
                  <a:pt x="5686327" y="295355"/>
                </a:lnTo>
                <a:lnTo>
                  <a:pt x="5686913" y="295939"/>
                </a:lnTo>
                <a:lnTo>
                  <a:pt x="5696157" y="311903"/>
                </a:lnTo>
                <a:lnTo>
                  <a:pt x="5731531" y="366614"/>
                </a:lnTo>
                <a:cubicBezTo>
                  <a:pt x="5757825" y="405636"/>
                  <a:pt x="5786052" y="444566"/>
                  <a:pt x="5812509" y="478933"/>
                </a:cubicBezTo>
                <a:cubicBezTo>
                  <a:pt x="5812509" y="478933"/>
                  <a:pt x="5812509" y="478933"/>
                  <a:pt x="5815302" y="472602"/>
                </a:cubicBezTo>
                <a:cubicBezTo>
                  <a:pt x="5808968" y="469807"/>
                  <a:pt x="5805428" y="460680"/>
                  <a:pt x="5814555" y="457145"/>
                </a:cubicBezTo>
                <a:lnTo>
                  <a:pt x="5817860" y="460147"/>
                </a:lnTo>
                <a:lnTo>
                  <a:pt x="5827972" y="478193"/>
                </a:lnTo>
                <a:cubicBezTo>
                  <a:pt x="5830766" y="471862"/>
                  <a:pt x="5830766" y="471862"/>
                  <a:pt x="5830766" y="471862"/>
                </a:cubicBezTo>
                <a:lnTo>
                  <a:pt x="5817860" y="460147"/>
                </a:lnTo>
                <a:lnTo>
                  <a:pt x="5763946" y="363899"/>
                </a:lnTo>
                <a:cubicBezTo>
                  <a:pt x="5742496" y="328904"/>
                  <a:pt x="5723072" y="295751"/>
                  <a:pt x="5712077" y="260643"/>
                </a:cubicBezTo>
                <a:cubicBezTo>
                  <a:pt x="5682453" y="224878"/>
                  <a:pt x="5630286" y="171603"/>
                  <a:pt x="5647795" y="149075"/>
                </a:cubicBezTo>
                <a:cubicBezTo>
                  <a:pt x="5687293" y="196760"/>
                  <a:pt x="5713379" y="223399"/>
                  <a:pt x="5750084" y="277415"/>
                </a:cubicBezTo>
                <a:cubicBezTo>
                  <a:pt x="5743749" y="274620"/>
                  <a:pt x="5740956" y="280951"/>
                  <a:pt x="5737415" y="271824"/>
                </a:cubicBezTo>
                <a:cubicBezTo>
                  <a:pt x="5734621" y="278156"/>
                  <a:pt x="5776912" y="319511"/>
                  <a:pt x="5780454" y="328637"/>
                </a:cubicBezTo>
                <a:cubicBezTo>
                  <a:pt x="5796661" y="343354"/>
                  <a:pt x="5793868" y="349685"/>
                  <a:pt x="5784739" y="353221"/>
                </a:cubicBezTo>
                <a:cubicBezTo>
                  <a:pt x="5807282" y="370734"/>
                  <a:pt x="5841940" y="446537"/>
                  <a:pt x="5865230" y="479507"/>
                </a:cubicBezTo>
                <a:cubicBezTo>
                  <a:pt x="5875105" y="491429"/>
                  <a:pt x="5881440" y="494224"/>
                  <a:pt x="5891313" y="506145"/>
                </a:cubicBezTo>
                <a:cubicBezTo>
                  <a:pt x="5958388" y="611383"/>
                  <a:pt x="6004412" y="730027"/>
                  <a:pt x="6056025" y="836005"/>
                </a:cubicBezTo>
                <a:cubicBezTo>
                  <a:pt x="6076520" y="875305"/>
                  <a:pt x="6122354" y="925785"/>
                  <a:pt x="6104098" y="932857"/>
                </a:cubicBezTo>
                <a:cubicBezTo>
                  <a:pt x="6114718" y="960236"/>
                  <a:pt x="6125341" y="987615"/>
                  <a:pt x="6138008" y="993205"/>
                </a:cubicBezTo>
                <a:cubicBezTo>
                  <a:pt x="6142295" y="1017789"/>
                  <a:pt x="6138754" y="1008663"/>
                  <a:pt x="6123293" y="1009405"/>
                </a:cubicBezTo>
                <a:cubicBezTo>
                  <a:pt x="6079508" y="937134"/>
                  <a:pt x="6046897" y="839540"/>
                  <a:pt x="6012986" y="779192"/>
                </a:cubicBezTo>
                <a:cubicBezTo>
                  <a:pt x="6015781" y="772861"/>
                  <a:pt x="6009445" y="770065"/>
                  <a:pt x="6006652" y="776396"/>
                </a:cubicBezTo>
                <a:cubicBezTo>
                  <a:pt x="6006652" y="776396"/>
                  <a:pt x="6010193" y="785523"/>
                  <a:pt x="6010193" y="785523"/>
                </a:cubicBezTo>
                <a:cubicBezTo>
                  <a:pt x="6020068" y="797446"/>
                  <a:pt x="6017273" y="803776"/>
                  <a:pt x="6014480" y="810107"/>
                </a:cubicBezTo>
                <a:lnTo>
                  <a:pt x="6004788" y="798404"/>
                </a:lnTo>
                <a:lnTo>
                  <a:pt x="6001064" y="789058"/>
                </a:lnTo>
                <a:cubicBezTo>
                  <a:pt x="6004605" y="798185"/>
                  <a:pt x="6004605" y="798185"/>
                  <a:pt x="6004605" y="798185"/>
                </a:cubicBezTo>
                <a:lnTo>
                  <a:pt x="6004788" y="798404"/>
                </a:lnTo>
                <a:lnTo>
                  <a:pt x="6051771" y="916385"/>
                </a:lnTo>
                <a:cubicBezTo>
                  <a:pt x="6070427" y="957710"/>
                  <a:pt x="6090225" y="998593"/>
                  <a:pt x="6109323" y="1041059"/>
                </a:cubicBezTo>
                <a:cubicBezTo>
                  <a:pt x="6153855" y="1128785"/>
                  <a:pt x="6189259" y="1220047"/>
                  <a:pt x="6218330" y="1308516"/>
                </a:cubicBezTo>
                <a:cubicBezTo>
                  <a:pt x="6225408" y="1326767"/>
                  <a:pt x="6235284" y="1338689"/>
                  <a:pt x="6248699" y="1359737"/>
                </a:cubicBezTo>
                <a:cubicBezTo>
                  <a:pt x="6274229" y="1439077"/>
                  <a:pt x="6291930" y="1484709"/>
                  <a:pt x="6317460" y="1564049"/>
                </a:cubicBezTo>
                <a:lnTo>
                  <a:pt x="6327364" y="1565758"/>
                </a:lnTo>
                <a:lnTo>
                  <a:pt x="6405224" y="1840478"/>
                </a:lnTo>
                <a:lnTo>
                  <a:pt x="6402944" y="1841928"/>
                </a:lnTo>
                <a:cubicBezTo>
                  <a:pt x="6401363" y="1841231"/>
                  <a:pt x="6400479" y="1838947"/>
                  <a:pt x="6401876" y="1835782"/>
                </a:cubicBezTo>
                <a:lnTo>
                  <a:pt x="6399693" y="1834088"/>
                </a:lnTo>
                <a:lnTo>
                  <a:pt x="6398335" y="1826656"/>
                </a:lnTo>
                <a:cubicBezTo>
                  <a:pt x="6396938" y="1829822"/>
                  <a:pt x="6397823" y="1832103"/>
                  <a:pt x="6399057" y="1833594"/>
                </a:cubicBezTo>
                <a:lnTo>
                  <a:pt x="6399693" y="1834088"/>
                </a:lnTo>
                <a:lnTo>
                  <a:pt x="6403601" y="1855454"/>
                </a:lnTo>
                <a:cubicBezTo>
                  <a:pt x="6404065" y="1865114"/>
                  <a:pt x="6403741" y="1874425"/>
                  <a:pt x="6404114" y="1882153"/>
                </a:cubicBezTo>
                <a:cubicBezTo>
                  <a:pt x="6426850" y="1967824"/>
                  <a:pt x="6455919" y="2056293"/>
                  <a:pt x="6473067" y="2154626"/>
                </a:cubicBezTo>
                <a:cubicBezTo>
                  <a:pt x="6477354" y="2179210"/>
                  <a:pt x="6481640" y="2203794"/>
                  <a:pt x="6483134" y="2234707"/>
                </a:cubicBezTo>
                <a:cubicBezTo>
                  <a:pt x="6493200" y="2314789"/>
                  <a:pt x="6510347" y="2413122"/>
                  <a:pt x="6520415" y="2493203"/>
                </a:cubicBezTo>
                <a:cubicBezTo>
                  <a:pt x="6527965" y="2553265"/>
                  <a:pt x="6535096" y="2604631"/>
                  <a:pt x="6531980" y="2633394"/>
                </a:cubicBezTo>
                <a:lnTo>
                  <a:pt x="6527593" y="2646575"/>
                </a:lnTo>
                <a:lnTo>
                  <a:pt x="6529126" y="2655889"/>
                </a:lnTo>
                <a:lnTo>
                  <a:pt x="6530629" y="2656552"/>
                </a:lnTo>
                <a:cubicBezTo>
                  <a:pt x="6531421" y="2656903"/>
                  <a:pt x="6531421" y="2656903"/>
                  <a:pt x="6531421" y="2656903"/>
                </a:cubicBezTo>
                <a:cubicBezTo>
                  <a:pt x="6531421" y="2656903"/>
                  <a:pt x="6531421" y="2656903"/>
                  <a:pt x="6534962" y="2666028"/>
                </a:cubicBezTo>
                <a:lnTo>
                  <a:pt x="6531926" y="2672908"/>
                </a:lnTo>
                <a:lnTo>
                  <a:pt x="6533706" y="2683731"/>
                </a:lnTo>
                <a:lnTo>
                  <a:pt x="6528462" y="2680756"/>
                </a:lnTo>
                <a:lnTo>
                  <a:pt x="6526580" y="2685022"/>
                </a:lnTo>
                <a:cubicBezTo>
                  <a:pt x="6526580" y="2685022"/>
                  <a:pt x="6526580" y="2685022"/>
                  <a:pt x="6526136" y="2683881"/>
                </a:cubicBezTo>
                <a:lnTo>
                  <a:pt x="6524812" y="2680466"/>
                </a:lnTo>
                <a:lnTo>
                  <a:pt x="6524804" y="2684545"/>
                </a:lnTo>
                <a:cubicBezTo>
                  <a:pt x="6528033" y="2702572"/>
                  <a:pt x="6538888" y="2735796"/>
                  <a:pt x="6538236" y="2743109"/>
                </a:cubicBezTo>
                <a:cubicBezTo>
                  <a:pt x="6546244" y="2763483"/>
                  <a:pt x="6540935" y="2767921"/>
                  <a:pt x="6531185" y="2767044"/>
                </a:cubicBezTo>
                <a:cubicBezTo>
                  <a:pt x="6543635" y="2792734"/>
                  <a:pt x="6541116" y="2876049"/>
                  <a:pt x="6547385" y="2915923"/>
                </a:cubicBezTo>
                <a:cubicBezTo>
                  <a:pt x="6550954" y="2930986"/>
                  <a:pt x="6555394" y="2936299"/>
                  <a:pt x="6558964" y="2951360"/>
                </a:cubicBezTo>
                <a:cubicBezTo>
                  <a:pt x="6572463" y="3075426"/>
                  <a:pt x="6561154" y="3202178"/>
                  <a:pt x="6560463" y="3320054"/>
                </a:cubicBezTo>
                <a:cubicBezTo>
                  <a:pt x="6561422" y="3364367"/>
                  <a:pt x="6580142" y="3429930"/>
                  <a:pt x="6560643" y="3428182"/>
                </a:cubicBezTo>
                <a:cubicBezTo>
                  <a:pt x="6558034" y="3457430"/>
                  <a:pt x="6555423" y="3486683"/>
                  <a:pt x="6564303" y="3497307"/>
                </a:cubicBezTo>
                <a:cubicBezTo>
                  <a:pt x="6557253" y="3521245"/>
                  <a:pt x="6558122" y="3511495"/>
                  <a:pt x="6543934" y="3505308"/>
                </a:cubicBezTo>
                <a:cubicBezTo>
                  <a:pt x="6536705" y="3421119"/>
                  <a:pt x="6550714" y="3319179"/>
                  <a:pt x="6547053" y="3250053"/>
                </a:cubicBezTo>
                <a:cubicBezTo>
                  <a:pt x="6552364" y="3245615"/>
                  <a:pt x="6547924" y="3240302"/>
                  <a:pt x="6542614" y="3244740"/>
                </a:cubicBezTo>
                <a:cubicBezTo>
                  <a:pt x="6542614" y="3244740"/>
                  <a:pt x="6541744" y="3254490"/>
                  <a:pt x="6541744" y="3254490"/>
                </a:cubicBezTo>
                <a:cubicBezTo>
                  <a:pt x="6545314" y="3269553"/>
                  <a:pt x="6540003" y="3273991"/>
                  <a:pt x="6534694" y="3278429"/>
                </a:cubicBezTo>
                <a:lnTo>
                  <a:pt x="6531190" y="3263643"/>
                </a:lnTo>
                <a:lnTo>
                  <a:pt x="6531994" y="3253615"/>
                </a:lnTo>
                <a:cubicBezTo>
                  <a:pt x="6531124" y="3263366"/>
                  <a:pt x="6531124" y="3263366"/>
                  <a:pt x="6531124" y="3263366"/>
                </a:cubicBezTo>
                <a:lnTo>
                  <a:pt x="6531190" y="3263643"/>
                </a:lnTo>
                <a:lnTo>
                  <a:pt x="6521033" y="3390229"/>
                </a:lnTo>
                <a:cubicBezTo>
                  <a:pt x="6519446" y="3435541"/>
                  <a:pt x="6519078" y="3480963"/>
                  <a:pt x="6517384" y="3527497"/>
                </a:cubicBezTo>
                <a:cubicBezTo>
                  <a:pt x="6518434" y="3625872"/>
                  <a:pt x="6509734" y="3723373"/>
                  <a:pt x="6496595" y="3815563"/>
                </a:cubicBezTo>
                <a:cubicBezTo>
                  <a:pt x="6494852" y="3835063"/>
                  <a:pt x="6498424" y="3850126"/>
                  <a:pt x="6501124" y="3874940"/>
                </a:cubicBezTo>
                <a:cubicBezTo>
                  <a:pt x="6488855" y="3957377"/>
                  <a:pt x="6484504" y="4006129"/>
                  <a:pt x="6472234" y="4088567"/>
                </a:cubicBezTo>
                <a:lnTo>
                  <a:pt x="6480357" y="4094487"/>
                </a:lnTo>
                <a:lnTo>
                  <a:pt x="6428427" y="4375267"/>
                </a:lnTo>
                <a:lnTo>
                  <a:pt x="6425741" y="4375556"/>
                </a:lnTo>
                <a:cubicBezTo>
                  <a:pt x="6424632" y="4374230"/>
                  <a:pt x="6424851" y="4371791"/>
                  <a:pt x="6427506" y="4369573"/>
                </a:cubicBezTo>
                <a:lnTo>
                  <a:pt x="6426300" y="4367087"/>
                </a:lnTo>
                <a:lnTo>
                  <a:pt x="6428376" y="4359822"/>
                </a:lnTo>
                <a:cubicBezTo>
                  <a:pt x="6425720" y="4362041"/>
                  <a:pt x="6425503" y="4364479"/>
                  <a:pt x="6425949" y="4366362"/>
                </a:cubicBezTo>
                <a:lnTo>
                  <a:pt x="6426300" y="4367087"/>
                </a:lnTo>
                <a:lnTo>
                  <a:pt x="6420336" y="4387972"/>
                </a:lnTo>
                <a:cubicBezTo>
                  <a:pt x="6416472" y="4396839"/>
                  <a:pt x="6412054" y="4405041"/>
                  <a:pt x="6408966" y="4412135"/>
                </a:cubicBezTo>
                <a:cubicBezTo>
                  <a:pt x="6391387" y="4499011"/>
                  <a:pt x="6378246" y="4591201"/>
                  <a:pt x="6350047" y="4686953"/>
                </a:cubicBezTo>
                <a:cubicBezTo>
                  <a:pt x="6342997" y="4710891"/>
                  <a:pt x="6335946" y="4734828"/>
                  <a:pt x="6323588" y="4763203"/>
                </a:cubicBezTo>
                <a:cubicBezTo>
                  <a:pt x="6297128" y="4839455"/>
                  <a:pt x="6268928" y="4935206"/>
                  <a:pt x="6242470" y="5011457"/>
                </a:cubicBezTo>
                <a:cubicBezTo>
                  <a:pt x="6229240" y="5049583"/>
                  <a:pt x="6217555" y="5084162"/>
                  <a:pt x="6206632" y="5110210"/>
                </a:cubicBezTo>
                <a:lnTo>
                  <a:pt x="6191507" y="5140673"/>
                </a:lnTo>
                <a:lnTo>
                  <a:pt x="6172300" y="5199455"/>
                </a:lnTo>
                <a:lnTo>
                  <a:pt x="6156345" y="5277115"/>
                </a:lnTo>
                <a:cubicBezTo>
                  <a:pt x="6121202" y="5347784"/>
                  <a:pt x="6084760" y="5446969"/>
                  <a:pt x="6059140" y="5529842"/>
                </a:cubicBezTo>
                <a:cubicBezTo>
                  <a:pt x="6059140" y="5529842"/>
                  <a:pt x="6059140" y="5529842"/>
                  <a:pt x="6065922" y="5528472"/>
                </a:cubicBezTo>
                <a:cubicBezTo>
                  <a:pt x="6064552" y="5521685"/>
                  <a:pt x="6069964" y="5513528"/>
                  <a:pt x="6078119" y="5518945"/>
                </a:cubicBezTo>
                <a:lnTo>
                  <a:pt x="6077573" y="5523376"/>
                </a:lnTo>
                <a:lnTo>
                  <a:pt x="6068664" y="5542046"/>
                </a:lnTo>
                <a:cubicBezTo>
                  <a:pt x="6075448" y="5540675"/>
                  <a:pt x="6075448" y="5540675"/>
                  <a:pt x="6075448" y="5540675"/>
                </a:cubicBezTo>
                <a:lnTo>
                  <a:pt x="6077573" y="5523376"/>
                </a:lnTo>
                <a:lnTo>
                  <a:pt x="6125089" y="5423814"/>
                </a:lnTo>
                <a:cubicBezTo>
                  <a:pt x="6141297" y="5386105"/>
                  <a:pt x="6157174" y="5351113"/>
                  <a:pt x="6179507" y="5321879"/>
                </a:cubicBezTo>
                <a:cubicBezTo>
                  <a:pt x="6191633" y="5277050"/>
                  <a:pt x="6205055" y="5203704"/>
                  <a:pt x="6233557" y="5205010"/>
                </a:cubicBezTo>
                <a:cubicBezTo>
                  <a:pt x="6217393" y="5264783"/>
                  <a:pt x="6210681" y="5301457"/>
                  <a:pt x="6187733" y="5362599"/>
                </a:cubicBezTo>
                <a:cubicBezTo>
                  <a:pt x="6186363" y="5355812"/>
                  <a:pt x="6179580" y="5357183"/>
                  <a:pt x="6184992" y="5349026"/>
                </a:cubicBezTo>
                <a:cubicBezTo>
                  <a:pt x="6178209" y="5350396"/>
                  <a:pt x="6168826" y="5408799"/>
                  <a:pt x="6163414" y="5416956"/>
                </a:cubicBezTo>
                <a:cubicBezTo>
                  <a:pt x="6160743" y="5438684"/>
                  <a:pt x="6153959" y="5440054"/>
                  <a:pt x="6145805" y="5434638"/>
                </a:cubicBezTo>
                <a:cubicBezTo>
                  <a:pt x="6144506" y="5463155"/>
                  <a:pt x="6102581" y="5535195"/>
                  <a:pt x="6089085" y="5573237"/>
                </a:cubicBezTo>
                <a:cubicBezTo>
                  <a:pt x="6085044" y="5588181"/>
                  <a:pt x="6086414" y="5594968"/>
                  <a:pt x="6082373" y="5609909"/>
                </a:cubicBezTo>
                <a:cubicBezTo>
                  <a:pt x="6035107" y="5725408"/>
                  <a:pt x="5964746" y="5831446"/>
                  <a:pt x="5907955" y="5934742"/>
                </a:cubicBezTo>
                <a:cubicBezTo>
                  <a:pt x="5887677" y="5974154"/>
                  <a:pt x="5872883" y="6040713"/>
                  <a:pt x="5856575" y="6029882"/>
                </a:cubicBezTo>
                <a:cubicBezTo>
                  <a:pt x="5840339" y="6054351"/>
                  <a:pt x="5824102" y="6078822"/>
                  <a:pt x="5826843" y="6092393"/>
                </a:cubicBezTo>
                <a:cubicBezTo>
                  <a:pt x="5809236" y="6110077"/>
                  <a:pt x="5814648" y="6101919"/>
                  <a:pt x="5805124" y="6089719"/>
                </a:cubicBezTo>
                <a:cubicBezTo>
                  <a:pt x="5838897" y="6012262"/>
                  <a:pt x="5899801" y="5929325"/>
                  <a:pt x="5929533" y="5866812"/>
                </a:cubicBezTo>
                <a:cubicBezTo>
                  <a:pt x="5936316" y="5865442"/>
                  <a:pt x="5934945" y="5858655"/>
                  <a:pt x="5928163" y="5860025"/>
                </a:cubicBezTo>
                <a:cubicBezTo>
                  <a:pt x="5928163" y="5860025"/>
                  <a:pt x="5922749" y="5868182"/>
                  <a:pt x="5922749" y="5868182"/>
                </a:cubicBezTo>
                <a:cubicBezTo>
                  <a:pt x="5918709" y="5883126"/>
                  <a:pt x="5911926" y="5884496"/>
                  <a:pt x="5905143" y="5885866"/>
                </a:cubicBezTo>
                <a:lnTo>
                  <a:pt x="5909110" y="5871199"/>
                </a:lnTo>
                <a:lnTo>
                  <a:pt x="5914596" y="5862765"/>
                </a:lnTo>
                <a:cubicBezTo>
                  <a:pt x="5909184" y="5870922"/>
                  <a:pt x="5909184" y="5870922"/>
                  <a:pt x="5909184" y="5870922"/>
                </a:cubicBezTo>
                <a:lnTo>
                  <a:pt x="5909110" y="5871199"/>
                </a:lnTo>
                <a:lnTo>
                  <a:pt x="5839843" y="5977637"/>
                </a:lnTo>
                <a:cubicBezTo>
                  <a:pt x="5816850" y="6016715"/>
                  <a:pt x="5794878" y="6056470"/>
                  <a:pt x="5771208" y="6096571"/>
                </a:cubicBezTo>
                <a:cubicBezTo>
                  <a:pt x="5725241" y="6183551"/>
                  <a:pt x="5671120" y="6265118"/>
                  <a:pt x="5615626" y="6339899"/>
                </a:cubicBezTo>
                <a:cubicBezTo>
                  <a:pt x="5604802" y="6356211"/>
                  <a:pt x="5600760" y="6371154"/>
                  <a:pt x="5591306" y="6394255"/>
                </a:cubicBezTo>
                <a:cubicBezTo>
                  <a:pt x="5541227" y="6460877"/>
                  <a:pt x="5514166" y="6501661"/>
                  <a:pt x="5464086" y="6568285"/>
                </a:cubicBezTo>
                <a:lnTo>
                  <a:pt x="5468405" y="6577359"/>
                </a:lnTo>
                <a:lnTo>
                  <a:pt x="5288922" y="6799441"/>
                </a:lnTo>
                <a:lnTo>
                  <a:pt x="5286422" y="6798415"/>
                </a:lnTo>
                <a:cubicBezTo>
                  <a:pt x="5286080" y="6796720"/>
                  <a:pt x="5287433" y="6794680"/>
                  <a:pt x="5290826" y="6793995"/>
                </a:cubicBezTo>
                <a:lnTo>
                  <a:pt x="5290950" y="6791235"/>
                </a:lnTo>
                <a:lnTo>
                  <a:pt x="5296238" y="6785838"/>
                </a:lnTo>
                <a:cubicBezTo>
                  <a:pt x="5292846" y="6786523"/>
                  <a:pt x="5291491" y="6788563"/>
                  <a:pt x="5290987" y="6790431"/>
                </a:cubicBezTo>
                <a:lnTo>
                  <a:pt x="5290950" y="6791235"/>
                </a:lnTo>
                <a:lnTo>
                  <a:pt x="5275753" y="6806752"/>
                </a:lnTo>
                <a:cubicBezTo>
                  <a:pt x="5268129" y="6812705"/>
                  <a:pt x="5260336" y="6817811"/>
                  <a:pt x="5254239" y="6822575"/>
                </a:cubicBezTo>
                <a:lnTo>
                  <a:pt x="5225321" y="6858000"/>
                </a:lnTo>
                <a:lnTo>
                  <a:pt x="5157501" y="6858000"/>
                </a:lnTo>
                <a:lnTo>
                  <a:pt x="5208211" y="6795673"/>
                </a:lnTo>
                <a:cubicBezTo>
                  <a:pt x="5246285" y="6748251"/>
                  <a:pt x="5283178" y="6703716"/>
                  <a:pt x="5328568" y="6666293"/>
                </a:cubicBezTo>
                <a:cubicBezTo>
                  <a:pt x="5344804" y="6641822"/>
                  <a:pt x="5355629" y="6625510"/>
                  <a:pt x="5366453" y="6609197"/>
                </a:cubicBezTo>
                <a:cubicBezTo>
                  <a:pt x="5401667" y="6573829"/>
                  <a:pt x="5389473" y="6583356"/>
                  <a:pt x="5430099" y="6539833"/>
                </a:cubicBezTo>
                <a:cubicBezTo>
                  <a:pt x="5435512" y="6531676"/>
                  <a:pt x="5427358" y="6526259"/>
                  <a:pt x="5427358" y="6526259"/>
                </a:cubicBezTo>
                <a:cubicBezTo>
                  <a:pt x="5463873" y="6462376"/>
                  <a:pt x="5492303" y="6428381"/>
                  <a:pt x="5513952" y="6395753"/>
                </a:cubicBezTo>
                <a:cubicBezTo>
                  <a:pt x="5541014" y="6354970"/>
                  <a:pt x="5564033" y="6329129"/>
                  <a:pt x="5597877" y="6286977"/>
                </a:cubicBezTo>
                <a:cubicBezTo>
                  <a:pt x="5599212" y="6276112"/>
                  <a:pt x="5595478" y="6275100"/>
                  <a:pt x="5589542" y="6276299"/>
                </a:cubicBezTo>
                <a:cubicBezTo>
                  <a:pt x="5586574" y="6276898"/>
                  <a:pt x="5583056" y="6278050"/>
                  <a:pt x="5579347" y="6278801"/>
                </a:cubicBezTo>
                <a:lnTo>
                  <a:pt x="5572013" y="6278854"/>
                </a:lnTo>
                <a:lnTo>
                  <a:pt x="5561199" y="6297181"/>
                </a:lnTo>
                <a:cubicBezTo>
                  <a:pt x="5561198" y="6290257"/>
                  <a:pt x="5554278" y="6290256"/>
                  <a:pt x="5561199" y="6283333"/>
                </a:cubicBezTo>
                <a:cubicBezTo>
                  <a:pt x="5554278" y="6283333"/>
                  <a:pt x="5533518" y="6338722"/>
                  <a:pt x="5526598" y="6345645"/>
                </a:cubicBezTo>
                <a:cubicBezTo>
                  <a:pt x="5519678" y="6366415"/>
                  <a:pt x="5512758" y="6366415"/>
                  <a:pt x="5505837" y="6359491"/>
                </a:cubicBezTo>
                <a:cubicBezTo>
                  <a:pt x="5498917" y="6387186"/>
                  <a:pt x="5443558" y="6449499"/>
                  <a:pt x="5422797" y="6484116"/>
                </a:cubicBezTo>
                <a:cubicBezTo>
                  <a:pt x="5415877" y="6497964"/>
                  <a:pt x="5415878" y="6504888"/>
                  <a:pt x="5408957" y="6518733"/>
                </a:cubicBezTo>
                <a:cubicBezTo>
                  <a:pt x="5339758" y="6622587"/>
                  <a:pt x="5249796" y="6712595"/>
                  <a:pt x="5173676" y="6802601"/>
                </a:cubicBezTo>
                <a:cubicBezTo>
                  <a:pt x="5166756" y="6811255"/>
                  <a:pt x="5159836" y="6821640"/>
                  <a:pt x="5153132" y="6832134"/>
                </a:cubicBezTo>
                <a:lnTo>
                  <a:pt x="5136638" y="6858000"/>
                </a:lnTo>
                <a:lnTo>
                  <a:pt x="5106051" y="6858000"/>
                </a:lnTo>
                <a:lnTo>
                  <a:pt x="5127832" y="6832026"/>
                </a:lnTo>
                <a:cubicBezTo>
                  <a:pt x="5158107" y="6799139"/>
                  <a:pt x="5187517" y="6767983"/>
                  <a:pt x="5208277" y="6740288"/>
                </a:cubicBezTo>
                <a:cubicBezTo>
                  <a:pt x="5215197" y="6740288"/>
                  <a:pt x="5215197" y="6733364"/>
                  <a:pt x="5208277" y="6733364"/>
                </a:cubicBezTo>
                <a:cubicBezTo>
                  <a:pt x="5208277" y="6733364"/>
                  <a:pt x="5201357" y="6740288"/>
                  <a:pt x="5201357" y="6740288"/>
                </a:cubicBezTo>
                <a:cubicBezTo>
                  <a:pt x="5194437" y="6754136"/>
                  <a:pt x="5187517" y="6754136"/>
                  <a:pt x="5180596" y="6754136"/>
                </a:cubicBezTo>
                <a:lnTo>
                  <a:pt x="5187389" y="6740544"/>
                </a:lnTo>
                <a:lnTo>
                  <a:pt x="5194437" y="6733364"/>
                </a:lnTo>
                <a:cubicBezTo>
                  <a:pt x="5187516" y="6740288"/>
                  <a:pt x="5187516" y="6740288"/>
                  <a:pt x="5187516" y="6740288"/>
                </a:cubicBezTo>
                <a:lnTo>
                  <a:pt x="5187389" y="6740544"/>
                </a:lnTo>
                <a:lnTo>
                  <a:pt x="5098421" y="6831161"/>
                </a:lnTo>
                <a:lnTo>
                  <a:pt x="5074751" y="6858000"/>
                </a:lnTo>
                <a:lnTo>
                  <a:pt x="4627783" y="6858000"/>
                </a:lnTo>
                <a:lnTo>
                  <a:pt x="4759894" y="6716663"/>
                </a:lnTo>
                <a:cubicBezTo>
                  <a:pt x="5450268" y="5934815"/>
                  <a:pt x="5893935" y="4941647"/>
                  <a:pt x="5986727" y="3868735"/>
                </a:cubicBezTo>
                <a:cubicBezTo>
                  <a:pt x="5995162" y="3759071"/>
                  <a:pt x="6003598" y="3657840"/>
                  <a:pt x="6003597" y="3548178"/>
                </a:cubicBezTo>
                <a:cubicBezTo>
                  <a:pt x="6003597" y="3548178"/>
                  <a:pt x="6012034" y="3548178"/>
                  <a:pt x="6012034" y="3539742"/>
                </a:cubicBezTo>
                <a:lnTo>
                  <a:pt x="6012033" y="3514433"/>
                </a:lnTo>
                <a:lnTo>
                  <a:pt x="6003597" y="3506001"/>
                </a:lnTo>
                <a:lnTo>
                  <a:pt x="6003597" y="3269799"/>
                </a:lnTo>
                <a:cubicBezTo>
                  <a:pt x="5995162" y="3084217"/>
                  <a:pt x="5978291" y="2907070"/>
                  <a:pt x="5952984" y="2721484"/>
                </a:cubicBezTo>
                <a:cubicBezTo>
                  <a:pt x="5868626" y="2122549"/>
                  <a:pt x="5683041" y="1557361"/>
                  <a:pt x="5404662" y="1051221"/>
                </a:cubicBezTo>
                <a:cubicBezTo>
                  <a:pt x="5261257" y="764409"/>
                  <a:pt x="5075668" y="486032"/>
                  <a:pt x="4873211" y="224525"/>
                </a:cubicBezTo>
                <a:cubicBezTo>
                  <a:pt x="4881646" y="232961"/>
                  <a:pt x="4881646" y="232961"/>
                  <a:pt x="4890083" y="232961"/>
                </a:cubicBezTo>
                <a:cubicBezTo>
                  <a:pt x="4873213" y="207654"/>
                  <a:pt x="4831032" y="157040"/>
                  <a:pt x="4797289" y="114861"/>
                </a:cubicBezTo>
                <a:cubicBezTo>
                  <a:pt x="4771984" y="89556"/>
                  <a:pt x="4755110" y="64247"/>
                  <a:pt x="4738239" y="55811"/>
                </a:cubicBezTo>
                <a:close/>
                <a:moveTo>
                  <a:pt x="0" y="0"/>
                </a:moveTo>
                <a:lnTo>
                  <a:pt x="4229922" y="0"/>
                </a:lnTo>
                <a:lnTo>
                  <a:pt x="4372273" y="157015"/>
                </a:lnTo>
                <a:cubicBezTo>
                  <a:pt x="4431688" y="226187"/>
                  <a:pt x="4489090" y="297230"/>
                  <a:pt x="4543809" y="370769"/>
                </a:cubicBezTo>
                <a:cubicBezTo>
                  <a:pt x="4656128" y="524172"/>
                  <a:pt x="4758013" y="681691"/>
                  <a:pt x="4849592" y="843375"/>
                </a:cubicBezTo>
                <a:lnTo>
                  <a:pt x="4914877" y="967066"/>
                </a:lnTo>
                <a:lnTo>
                  <a:pt x="4925933" y="979122"/>
                </a:lnTo>
                <a:cubicBezTo>
                  <a:pt x="4944916" y="1006408"/>
                  <a:pt x="4963897" y="1049113"/>
                  <a:pt x="4982878" y="1068093"/>
                </a:cubicBezTo>
                <a:cubicBezTo>
                  <a:pt x="4982877" y="1070904"/>
                  <a:pt x="4982877" y="1073716"/>
                  <a:pt x="4982876" y="1076527"/>
                </a:cubicBezTo>
                <a:lnTo>
                  <a:pt x="4982876" y="1084962"/>
                </a:lnTo>
                <a:lnTo>
                  <a:pt x="4991312" y="1084964"/>
                </a:lnTo>
                <a:cubicBezTo>
                  <a:pt x="5008182" y="1110271"/>
                  <a:pt x="4999747" y="1110271"/>
                  <a:pt x="5008183" y="1127139"/>
                </a:cubicBezTo>
                <a:lnTo>
                  <a:pt x="5008183" y="1135577"/>
                </a:lnTo>
                <a:lnTo>
                  <a:pt x="5016618" y="1144015"/>
                </a:lnTo>
                <a:lnTo>
                  <a:pt x="5016619" y="1135576"/>
                </a:lnTo>
                <a:cubicBezTo>
                  <a:pt x="5041926" y="1177757"/>
                  <a:pt x="5050362" y="1203064"/>
                  <a:pt x="5075670" y="1228369"/>
                </a:cubicBezTo>
                <a:lnTo>
                  <a:pt x="5067232" y="1228371"/>
                </a:lnTo>
                <a:lnTo>
                  <a:pt x="5067232" y="1236805"/>
                </a:lnTo>
                <a:cubicBezTo>
                  <a:pt x="5067235" y="1245241"/>
                  <a:pt x="5075669" y="1245241"/>
                  <a:pt x="5075669" y="1245241"/>
                </a:cubicBezTo>
                <a:lnTo>
                  <a:pt x="5084105" y="1245241"/>
                </a:lnTo>
                <a:cubicBezTo>
                  <a:pt x="5084106" y="1248053"/>
                  <a:pt x="5084106" y="1250866"/>
                  <a:pt x="5084107" y="1253677"/>
                </a:cubicBezTo>
                <a:cubicBezTo>
                  <a:pt x="5100976" y="1278984"/>
                  <a:pt x="5092540" y="1287420"/>
                  <a:pt x="5100976" y="1304291"/>
                </a:cubicBezTo>
                <a:cubicBezTo>
                  <a:pt x="5109412" y="1304291"/>
                  <a:pt x="5109411" y="1295855"/>
                  <a:pt x="5117847" y="1312726"/>
                </a:cubicBezTo>
                <a:cubicBezTo>
                  <a:pt x="5117848" y="1321162"/>
                  <a:pt x="5126283" y="1321162"/>
                  <a:pt x="5126282" y="1329598"/>
                </a:cubicBezTo>
                <a:cubicBezTo>
                  <a:pt x="5117847" y="1329598"/>
                  <a:pt x="5117847" y="1329598"/>
                  <a:pt x="5117847" y="1338033"/>
                </a:cubicBezTo>
                <a:lnTo>
                  <a:pt x="5126283" y="1346469"/>
                </a:lnTo>
                <a:cubicBezTo>
                  <a:pt x="5126283" y="1346469"/>
                  <a:pt x="5126285" y="1354905"/>
                  <a:pt x="5134719" y="1354905"/>
                </a:cubicBezTo>
                <a:cubicBezTo>
                  <a:pt x="5143154" y="1371778"/>
                  <a:pt x="5185333" y="1439263"/>
                  <a:pt x="5176898" y="1430824"/>
                </a:cubicBezTo>
                <a:cubicBezTo>
                  <a:pt x="5193769" y="1422391"/>
                  <a:pt x="5151590" y="1405518"/>
                  <a:pt x="5168461" y="1397082"/>
                </a:cubicBezTo>
                <a:cubicBezTo>
                  <a:pt x="5160025" y="1388648"/>
                  <a:pt x="5151590" y="1380211"/>
                  <a:pt x="5143155" y="1363341"/>
                </a:cubicBezTo>
                <a:lnTo>
                  <a:pt x="5143154" y="1354903"/>
                </a:lnTo>
                <a:lnTo>
                  <a:pt x="5143155" y="1346469"/>
                </a:lnTo>
                <a:cubicBezTo>
                  <a:pt x="5143155" y="1338034"/>
                  <a:pt x="5134719" y="1329598"/>
                  <a:pt x="5134719" y="1329598"/>
                </a:cubicBezTo>
                <a:cubicBezTo>
                  <a:pt x="5134719" y="1304291"/>
                  <a:pt x="5109411" y="1295855"/>
                  <a:pt x="5092539" y="1262112"/>
                </a:cubicBezTo>
                <a:cubicBezTo>
                  <a:pt x="5100976" y="1262115"/>
                  <a:pt x="5100976" y="1253677"/>
                  <a:pt x="5092540" y="1245241"/>
                </a:cubicBezTo>
                <a:lnTo>
                  <a:pt x="5092539" y="1236803"/>
                </a:lnTo>
                <a:lnTo>
                  <a:pt x="5092539" y="1219933"/>
                </a:lnTo>
                <a:cubicBezTo>
                  <a:pt x="5084107" y="1219935"/>
                  <a:pt x="5084105" y="1211496"/>
                  <a:pt x="5084107" y="1219935"/>
                </a:cubicBezTo>
                <a:lnTo>
                  <a:pt x="5075668" y="1219935"/>
                </a:lnTo>
                <a:cubicBezTo>
                  <a:pt x="5075669" y="1194627"/>
                  <a:pt x="5058796" y="1203064"/>
                  <a:pt x="5050362" y="1186189"/>
                </a:cubicBezTo>
                <a:cubicBezTo>
                  <a:pt x="5041926" y="1160885"/>
                  <a:pt x="5033490" y="1144012"/>
                  <a:pt x="5025055" y="1135578"/>
                </a:cubicBezTo>
                <a:lnTo>
                  <a:pt x="5025054" y="1127141"/>
                </a:lnTo>
                <a:lnTo>
                  <a:pt x="5025055" y="1118707"/>
                </a:lnTo>
                <a:cubicBezTo>
                  <a:pt x="5016619" y="1110270"/>
                  <a:pt x="5012403" y="1106052"/>
                  <a:pt x="5009238" y="1101833"/>
                </a:cubicBezTo>
                <a:lnTo>
                  <a:pt x="5004170" y="1092826"/>
                </a:lnTo>
                <a:lnTo>
                  <a:pt x="5008183" y="1093400"/>
                </a:lnTo>
                <a:lnTo>
                  <a:pt x="5008182" y="1084964"/>
                </a:lnTo>
                <a:lnTo>
                  <a:pt x="4999746" y="1076527"/>
                </a:lnTo>
                <a:lnTo>
                  <a:pt x="4991312" y="1068091"/>
                </a:lnTo>
                <a:cubicBezTo>
                  <a:pt x="4991314" y="1059657"/>
                  <a:pt x="4991314" y="1059657"/>
                  <a:pt x="4982876" y="1042786"/>
                </a:cubicBezTo>
                <a:cubicBezTo>
                  <a:pt x="4982876" y="1051221"/>
                  <a:pt x="4974440" y="1042787"/>
                  <a:pt x="4966004" y="1025912"/>
                </a:cubicBezTo>
                <a:cubicBezTo>
                  <a:pt x="4974440" y="1025914"/>
                  <a:pt x="4974440" y="1034350"/>
                  <a:pt x="4982876" y="1034349"/>
                </a:cubicBezTo>
                <a:cubicBezTo>
                  <a:pt x="4966005" y="1009043"/>
                  <a:pt x="4966004" y="1025912"/>
                  <a:pt x="4957571" y="1009043"/>
                </a:cubicBezTo>
                <a:cubicBezTo>
                  <a:pt x="4949132" y="983737"/>
                  <a:pt x="4957569" y="1000607"/>
                  <a:pt x="4932262" y="966864"/>
                </a:cubicBezTo>
                <a:cubicBezTo>
                  <a:pt x="4940697" y="958427"/>
                  <a:pt x="4949132" y="966864"/>
                  <a:pt x="4957569" y="966864"/>
                </a:cubicBezTo>
                <a:lnTo>
                  <a:pt x="4923825" y="933123"/>
                </a:lnTo>
                <a:lnTo>
                  <a:pt x="4932261" y="933122"/>
                </a:lnTo>
                <a:lnTo>
                  <a:pt x="4932262" y="924686"/>
                </a:lnTo>
                <a:cubicBezTo>
                  <a:pt x="4932262" y="924686"/>
                  <a:pt x="4923828" y="924686"/>
                  <a:pt x="4923825" y="916250"/>
                </a:cubicBezTo>
                <a:cubicBezTo>
                  <a:pt x="4915392" y="907814"/>
                  <a:pt x="4906952" y="890943"/>
                  <a:pt x="4898518" y="890943"/>
                </a:cubicBezTo>
                <a:cubicBezTo>
                  <a:pt x="4898518" y="890943"/>
                  <a:pt x="4890085" y="882507"/>
                  <a:pt x="4890083" y="874073"/>
                </a:cubicBezTo>
                <a:lnTo>
                  <a:pt x="4881646" y="865638"/>
                </a:lnTo>
                <a:lnTo>
                  <a:pt x="4881647" y="874073"/>
                </a:lnTo>
                <a:lnTo>
                  <a:pt x="4881647" y="882507"/>
                </a:lnTo>
                <a:cubicBezTo>
                  <a:pt x="4856340" y="857200"/>
                  <a:pt x="4847904" y="831895"/>
                  <a:pt x="4839470" y="815023"/>
                </a:cubicBezTo>
                <a:cubicBezTo>
                  <a:pt x="4847904" y="815024"/>
                  <a:pt x="4856341" y="823461"/>
                  <a:pt x="4864776" y="823459"/>
                </a:cubicBezTo>
                <a:cubicBezTo>
                  <a:pt x="4839469" y="781279"/>
                  <a:pt x="4814160" y="739104"/>
                  <a:pt x="4814160" y="772843"/>
                </a:cubicBezTo>
                <a:cubicBezTo>
                  <a:pt x="4797289" y="730666"/>
                  <a:pt x="4797289" y="730666"/>
                  <a:pt x="4771982" y="705360"/>
                </a:cubicBezTo>
                <a:cubicBezTo>
                  <a:pt x="4771982" y="705360"/>
                  <a:pt x="4780421" y="705359"/>
                  <a:pt x="4780419" y="713795"/>
                </a:cubicBezTo>
                <a:lnTo>
                  <a:pt x="4788853" y="713795"/>
                </a:lnTo>
                <a:cubicBezTo>
                  <a:pt x="4797291" y="722229"/>
                  <a:pt x="4797292" y="713795"/>
                  <a:pt x="4797292" y="713795"/>
                </a:cubicBezTo>
                <a:cubicBezTo>
                  <a:pt x="4797289" y="705360"/>
                  <a:pt x="4797289" y="705360"/>
                  <a:pt x="4788854" y="696923"/>
                </a:cubicBezTo>
                <a:lnTo>
                  <a:pt x="4797290" y="696923"/>
                </a:lnTo>
                <a:lnTo>
                  <a:pt x="4805728" y="705359"/>
                </a:lnTo>
                <a:cubicBezTo>
                  <a:pt x="4805727" y="708171"/>
                  <a:pt x="4805727" y="710983"/>
                  <a:pt x="4805726" y="713795"/>
                </a:cubicBezTo>
                <a:lnTo>
                  <a:pt x="4814160" y="722229"/>
                </a:lnTo>
                <a:lnTo>
                  <a:pt x="4822596" y="730666"/>
                </a:lnTo>
                <a:cubicBezTo>
                  <a:pt x="4881647" y="823459"/>
                  <a:pt x="4932262" y="907814"/>
                  <a:pt x="4991311" y="1000607"/>
                </a:cubicBezTo>
                <a:lnTo>
                  <a:pt x="4991312" y="1009043"/>
                </a:lnTo>
                <a:lnTo>
                  <a:pt x="4999746" y="1017476"/>
                </a:lnTo>
                <a:cubicBezTo>
                  <a:pt x="5025057" y="1042786"/>
                  <a:pt x="5016619" y="1042785"/>
                  <a:pt x="5033490" y="1068093"/>
                </a:cubicBezTo>
                <a:cubicBezTo>
                  <a:pt x="5033490" y="1076527"/>
                  <a:pt x="5033489" y="1084964"/>
                  <a:pt x="5041925" y="1093401"/>
                </a:cubicBezTo>
                <a:lnTo>
                  <a:pt x="5050362" y="1101835"/>
                </a:lnTo>
                <a:cubicBezTo>
                  <a:pt x="5067233" y="1127141"/>
                  <a:pt x="5075669" y="1152450"/>
                  <a:pt x="5092540" y="1160885"/>
                </a:cubicBezTo>
                <a:lnTo>
                  <a:pt x="5100975" y="1169321"/>
                </a:lnTo>
                <a:lnTo>
                  <a:pt x="5100976" y="1194627"/>
                </a:lnTo>
                <a:cubicBezTo>
                  <a:pt x="5109412" y="1194627"/>
                  <a:pt x="5126283" y="1236805"/>
                  <a:pt x="5143155" y="1253676"/>
                </a:cubicBezTo>
                <a:lnTo>
                  <a:pt x="5151590" y="1262112"/>
                </a:lnTo>
                <a:lnTo>
                  <a:pt x="5151590" y="1270548"/>
                </a:lnTo>
                <a:cubicBezTo>
                  <a:pt x="5185332" y="1346469"/>
                  <a:pt x="5219076" y="1430825"/>
                  <a:pt x="5261254" y="1506748"/>
                </a:cubicBezTo>
                <a:cubicBezTo>
                  <a:pt x="5261255" y="1515180"/>
                  <a:pt x="5269690" y="1523617"/>
                  <a:pt x="5278126" y="1532055"/>
                </a:cubicBezTo>
                <a:cubicBezTo>
                  <a:pt x="5278126" y="1540489"/>
                  <a:pt x="5278125" y="1548926"/>
                  <a:pt x="5278128" y="1557362"/>
                </a:cubicBezTo>
                <a:cubicBezTo>
                  <a:pt x="5278125" y="1548926"/>
                  <a:pt x="5286562" y="1557361"/>
                  <a:pt x="5294998" y="1557362"/>
                </a:cubicBezTo>
                <a:cubicBezTo>
                  <a:pt x="5294997" y="1565794"/>
                  <a:pt x="5303433" y="1574233"/>
                  <a:pt x="5303433" y="1574233"/>
                </a:cubicBezTo>
                <a:cubicBezTo>
                  <a:pt x="5320305" y="1616412"/>
                  <a:pt x="5328741" y="1658590"/>
                  <a:pt x="5345614" y="1692332"/>
                </a:cubicBezTo>
                <a:cubicBezTo>
                  <a:pt x="5345613" y="1695144"/>
                  <a:pt x="5345613" y="1697956"/>
                  <a:pt x="5345612" y="1700767"/>
                </a:cubicBezTo>
                <a:lnTo>
                  <a:pt x="5345612" y="1717637"/>
                </a:lnTo>
                <a:lnTo>
                  <a:pt x="5354048" y="1717639"/>
                </a:lnTo>
                <a:cubicBezTo>
                  <a:pt x="5379355" y="1768251"/>
                  <a:pt x="5404662" y="1810432"/>
                  <a:pt x="5413098" y="1844173"/>
                </a:cubicBezTo>
                <a:cubicBezTo>
                  <a:pt x="5438404" y="1869479"/>
                  <a:pt x="5455275" y="1945401"/>
                  <a:pt x="5480584" y="2012887"/>
                </a:cubicBezTo>
                <a:cubicBezTo>
                  <a:pt x="5497455" y="2029761"/>
                  <a:pt x="5505890" y="2088808"/>
                  <a:pt x="5514328" y="2105680"/>
                </a:cubicBezTo>
                <a:lnTo>
                  <a:pt x="5514328" y="2114117"/>
                </a:lnTo>
                <a:lnTo>
                  <a:pt x="5514327" y="2122551"/>
                </a:lnTo>
                <a:lnTo>
                  <a:pt x="5514328" y="2130987"/>
                </a:lnTo>
                <a:cubicBezTo>
                  <a:pt x="5522762" y="2139423"/>
                  <a:pt x="5522762" y="2139423"/>
                  <a:pt x="5522762" y="2130987"/>
                </a:cubicBezTo>
                <a:cubicBezTo>
                  <a:pt x="5531197" y="2156294"/>
                  <a:pt x="5531198" y="2139423"/>
                  <a:pt x="5539633" y="2139424"/>
                </a:cubicBezTo>
                <a:cubicBezTo>
                  <a:pt x="5531196" y="2164730"/>
                  <a:pt x="5556505" y="2164730"/>
                  <a:pt x="5556503" y="2198472"/>
                </a:cubicBezTo>
                <a:cubicBezTo>
                  <a:pt x="5564941" y="2190038"/>
                  <a:pt x="5564939" y="2215344"/>
                  <a:pt x="5573376" y="2215344"/>
                </a:cubicBezTo>
                <a:cubicBezTo>
                  <a:pt x="5556504" y="2181601"/>
                  <a:pt x="5548068" y="2122551"/>
                  <a:pt x="5531197" y="2114117"/>
                </a:cubicBezTo>
                <a:lnTo>
                  <a:pt x="5531198" y="2097245"/>
                </a:lnTo>
                <a:lnTo>
                  <a:pt x="5522762" y="2088808"/>
                </a:lnTo>
                <a:cubicBezTo>
                  <a:pt x="5522762" y="2038194"/>
                  <a:pt x="5497455" y="1996017"/>
                  <a:pt x="5480583" y="1953837"/>
                </a:cubicBezTo>
                <a:cubicBezTo>
                  <a:pt x="5438405" y="1844173"/>
                  <a:pt x="5404661" y="1734510"/>
                  <a:pt x="5362484" y="1641717"/>
                </a:cubicBezTo>
                <a:cubicBezTo>
                  <a:pt x="5328740" y="1565794"/>
                  <a:pt x="5294998" y="1447698"/>
                  <a:pt x="5235948" y="1346470"/>
                </a:cubicBezTo>
                <a:cubicBezTo>
                  <a:pt x="5227512" y="1329599"/>
                  <a:pt x="5210641" y="1321163"/>
                  <a:pt x="5210643" y="1304291"/>
                </a:cubicBezTo>
                <a:cubicBezTo>
                  <a:pt x="5168462" y="1228369"/>
                  <a:pt x="5143155" y="1152450"/>
                  <a:pt x="5109412" y="1093400"/>
                </a:cubicBezTo>
                <a:cubicBezTo>
                  <a:pt x="5075669" y="1051221"/>
                  <a:pt x="5092540" y="1076527"/>
                  <a:pt x="5067234" y="1025914"/>
                </a:cubicBezTo>
                <a:cubicBezTo>
                  <a:pt x="5041926" y="966866"/>
                  <a:pt x="5008183" y="916250"/>
                  <a:pt x="4974440" y="882507"/>
                </a:cubicBezTo>
                <a:cubicBezTo>
                  <a:pt x="4940696" y="806586"/>
                  <a:pt x="4856339" y="705359"/>
                  <a:pt x="4814162" y="637873"/>
                </a:cubicBezTo>
                <a:cubicBezTo>
                  <a:pt x="4797289" y="612566"/>
                  <a:pt x="4788854" y="621003"/>
                  <a:pt x="4771983" y="595695"/>
                </a:cubicBezTo>
                <a:cubicBezTo>
                  <a:pt x="4788854" y="587259"/>
                  <a:pt x="4755109" y="545082"/>
                  <a:pt x="4729804" y="519774"/>
                </a:cubicBezTo>
                <a:cubicBezTo>
                  <a:pt x="4729804" y="519774"/>
                  <a:pt x="4721369" y="519774"/>
                  <a:pt x="4712933" y="511338"/>
                </a:cubicBezTo>
                <a:cubicBezTo>
                  <a:pt x="4687626" y="486033"/>
                  <a:pt x="4670753" y="426982"/>
                  <a:pt x="4628576" y="393238"/>
                </a:cubicBezTo>
                <a:cubicBezTo>
                  <a:pt x="4620140" y="384804"/>
                  <a:pt x="4611704" y="393238"/>
                  <a:pt x="4594833" y="376368"/>
                </a:cubicBezTo>
                <a:cubicBezTo>
                  <a:pt x="4594833" y="376368"/>
                  <a:pt x="4594833" y="351062"/>
                  <a:pt x="4577960" y="342623"/>
                </a:cubicBezTo>
                <a:cubicBezTo>
                  <a:pt x="4510475" y="249831"/>
                  <a:pt x="4400810" y="148604"/>
                  <a:pt x="4324890" y="72683"/>
                </a:cubicBezTo>
                <a:cubicBezTo>
                  <a:pt x="4308018" y="55812"/>
                  <a:pt x="4291147" y="36832"/>
                  <a:pt x="4273221" y="16797"/>
                </a:cubicBezTo>
                <a:lnTo>
                  <a:pt x="4257562" y="0"/>
                </a:lnTo>
                <a:lnTo>
                  <a:pt x="4303981" y="0"/>
                </a:lnTo>
                <a:lnTo>
                  <a:pt x="4319485" y="14161"/>
                </a:lnTo>
                <a:cubicBezTo>
                  <a:pt x="4325944" y="20488"/>
                  <a:pt x="4333325" y="28396"/>
                  <a:pt x="4341761" y="38940"/>
                </a:cubicBezTo>
                <a:lnTo>
                  <a:pt x="4333323" y="38940"/>
                </a:lnTo>
                <a:lnTo>
                  <a:pt x="4341761" y="47377"/>
                </a:lnTo>
                <a:cubicBezTo>
                  <a:pt x="4341762" y="64247"/>
                  <a:pt x="4324890" y="38940"/>
                  <a:pt x="4316454" y="38940"/>
                </a:cubicBezTo>
                <a:cubicBezTo>
                  <a:pt x="4333323" y="64247"/>
                  <a:pt x="4341762" y="64247"/>
                  <a:pt x="4358630" y="64247"/>
                </a:cubicBezTo>
                <a:cubicBezTo>
                  <a:pt x="4358633" y="72683"/>
                  <a:pt x="4358633" y="72683"/>
                  <a:pt x="4367067" y="81121"/>
                </a:cubicBezTo>
                <a:cubicBezTo>
                  <a:pt x="4367069" y="89554"/>
                  <a:pt x="4375504" y="89556"/>
                  <a:pt x="4375504" y="89556"/>
                </a:cubicBezTo>
                <a:lnTo>
                  <a:pt x="4383940" y="81120"/>
                </a:lnTo>
                <a:cubicBezTo>
                  <a:pt x="4392373" y="114861"/>
                  <a:pt x="4409246" y="89554"/>
                  <a:pt x="4434553" y="131733"/>
                </a:cubicBezTo>
                <a:lnTo>
                  <a:pt x="4442990" y="140168"/>
                </a:lnTo>
                <a:lnTo>
                  <a:pt x="4451426" y="140168"/>
                </a:lnTo>
                <a:cubicBezTo>
                  <a:pt x="4510474" y="207654"/>
                  <a:pt x="4561090" y="258268"/>
                  <a:pt x="4611704" y="300447"/>
                </a:cubicBezTo>
                <a:cubicBezTo>
                  <a:pt x="4603266" y="300447"/>
                  <a:pt x="4603267" y="334190"/>
                  <a:pt x="4620140" y="325755"/>
                </a:cubicBezTo>
                <a:cubicBezTo>
                  <a:pt x="4611704" y="308881"/>
                  <a:pt x="4628575" y="317318"/>
                  <a:pt x="4637011" y="334188"/>
                </a:cubicBezTo>
                <a:cubicBezTo>
                  <a:pt x="4662316" y="367932"/>
                  <a:pt x="4712933" y="418545"/>
                  <a:pt x="4755110" y="477595"/>
                </a:cubicBezTo>
                <a:cubicBezTo>
                  <a:pt x="4797290" y="528209"/>
                  <a:pt x="4839469" y="587259"/>
                  <a:pt x="4873211" y="629438"/>
                </a:cubicBezTo>
                <a:cubicBezTo>
                  <a:pt x="4864775" y="621002"/>
                  <a:pt x="4873211" y="654745"/>
                  <a:pt x="4881646" y="654745"/>
                </a:cubicBezTo>
                <a:cubicBezTo>
                  <a:pt x="4873211" y="637873"/>
                  <a:pt x="4881647" y="637873"/>
                  <a:pt x="4890082" y="646309"/>
                </a:cubicBezTo>
                <a:cubicBezTo>
                  <a:pt x="4890083" y="663180"/>
                  <a:pt x="4923827" y="705359"/>
                  <a:pt x="4949133" y="739102"/>
                </a:cubicBezTo>
                <a:cubicBezTo>
                  <a:pt x="4974440" y="772843"/>
                  <a:pt x="4999747" y="798150"/>
                  <a:pt x="4991312" y="798150"/>
                </a:cubicBezTo>
                <a:cubicBezTo>
                  <a:pt x="5025055" y="831895"/>
                  <a:pt x="5041926" y="865638"/>
                  <a:pt x="5058797" y="899380"/>
                </a:cubicBezTo>
                <a:cubicBezTo>
                  <a:pt x="5084104" y="941557"/>
                  <a:pt x="5100976" y="983736"/>
                  <a:pt x="5143155" y="1034350"/>
                </a:cubicBezTo>
                <a:lnTo>
                  <a:pt x="5143154" y="1051222"/>
                </a:lnTo>
                <a:cubicBezTo>
                  <a:pt x="5176898" y="1059657"/>
                  <a:pt x="5202205" y="1169322"/>
                  <a:pt x="5227512" y="1203064"/>
                </a:cubicBezTo>
                <a:cubicBezTo>
                  <a:pt x="5235949" y="1211497"/>
                  <a:pt x="5235950" y="1203065"/>
                  <a:pt x="5244383" y="1219935"/>
                </a:cubicBezTo>
                <a:cubicBezTo>
                  <a:pt x="5261254" y="1245241"/>
                  <a:pt x="5261256" y="1270548"/>
                  <a:pt x="5278126" y="1295855"/>
                </a:cubicBezTo>
                <a:cubicBezTo>
                  <a:pt x="5286561" y="1312728"/>
                  <a:pt x="5295000" y="1321162"/>
                  <a:pt x="5311869" y="1338033"/>
                </a:cubicBezTo>
                <a:cubicBezTo>
                  <a:pt x="5337176" y="1388648"/>
                  <a:pt x="5354048" y="1464569"/>
                  <a:pt x="5379354" y="1523620"/>
                </a:cubicBezTo>
                <a:cubicBezTo>
                  <a:pt x="5413098" y="1591105"/>
                  <a:pt x="5446840" y="1692332"/>
                  <a:pt x="5480584" y="1768253"/>
                </a:cubicBezTo>
                <a:cubicBezTo>
                  <a:pt x="5489019" y="1793560"/>
                  <a:pt x="5505891" y="1818865"/>
                  <a:pt x="5514328" y="1835738"/>
                </a:cubicBezTo>
                <a:lnTo>
                  <a:pt x="5505890" y="1827301"/>
                </a:lnTo>
                <a:cubicBezTo>
                  <a:pt x="5514327" y="1861046"/>
                  <a:pt x="5531197" y="1894789"/>
                  <a:pt x="5539634" y="1920094"/>
                </a:cubicBezTo>
                <a:lnTo>
                  <a:pt x="5539634" y="1945401"/>
                </a:lnTo>
                <a:cubicBezTo>
                  <a:pt x="5564941" y="2029760"/>
                  <a:pt x="5598683" y="2139423"/>
                  <a:pt x="5623989" y="2215343"/>
                </a:cubicBezTo>
                <a:lnTo>
                  <a:pt x="5615554" y="2215342"/>
                </a:lnTo>
                <a:lnTo>
                  <a:pt x="5615555" y="2223779"/>
                </a:lnTo>
                <a:lnTo>
                  <a:pt x="5623988" y="2232216"/>
                </a:lnTo>
                <a:cubicBezTo>
                  <a:pt x="5632426" y="2257524"/>
                  <a:pt x="5640861" y="2350315"/>
                  <a:pt x="5649298" y="2325008"/>
                </a:cubicBezTo>
                <a:lnTo>
                  <a:pt x="5649298" y="2333444"/>
                </a:lnTo>
                <a:lnTo>
                  <a:pt x="5649298" y="2341878"/>
                </a:lnTo>
                <a:lnTo>
                  <a:pt x="5657733" y="2341879"/>
                </a:lnTo>
                <a:lnTo>
                  <a:pt x="5657733" y="2333443"/>
                </a:lnTo>
                <a:cubicBezTo>
                  <a:pt x="5674605" y="2325008"/>
                  <a:pt x="5666171" y="2358751"/>
                  <a:pt x="5666169" y="2367185"/>
                </a:cubicBezTo>
                <a:cubicBezTo>
                  <a:pt x="5674605" y="2350315"/>
                  <a:pt x="5691476" y="2400928"/>
                  <a:pt x="5683040" y="2367183"/>
                </a:cubicBezTo>
                <a:cubicBezTo>
                  <a:pt x="5674605" y="2367186"/>
                  <a:pt x="5674605" y="2341878"/>
                  <a:pt x="5674605" y="2341878"/>
                </a:cubicBezTo>
                <a:cubicBezTo>
                  <a:pt x="5683041" y="2358751"/>
                  <a:pt x="5683041" y="2350315"/>
                  <a:pt x="5683040" y="2341879"/>
                </a:cubicBezTo>
                <a:cubicBezTo>
                  <a:pt x="5666171" y="2333443"/>
                  <a:pt x="5666171" y="2299699"/>
                  <a:pt x="5649298" y="2274394"/>
                </a:cubicBezTo>
                <a:lnTo>
                  <a:pt x="5649298" y="2257524"/>
                </a:lnTo>
                <a:lnTo>
                  <a:pt x="5649298" y="2249087"/>
                </a:lnTo>
                <a:lnTo>
                  <a:pt x="5649297" y="2240649"/>
                </a:lnTo>
                <a:lnTo>
                  <a:pt x="5640860" y="2240651"/>
                </a:lnTo>
                <a:cubicBezTo>
                  <a:pt x="5640862" y="2232213"/>
                  <a:pt x="5640862" y="2232213"/>
                  <a:pt x="5640862" y="2223779"/>
                </a:cubicBezTo>
                <a:cubicBezTo>
                  <a:pt x="5649297" y="2215342"/>
                  <a:pt x="5649296" y="2232217"/>
                  <a:pt x="5657734" y="2232217"/>
                </a:cubicBezTo>
                <a:cubicBezTo>
                  <a:pt x="5657734" y="2215345"/>
                  <a:pt x="5649297" y="2215342"/>
                  <a:pt x="5649298" y="2206908"/>
                </a:cubicBezTo>
                <a:lnTo>
                  <a:pt x="5649298" y="2198470"/>
                </a:lnTo>
                <a:lnTo>
                  <a:pt x="5649297" y="2190035"/>
                </a:lnTo>
                <a:lnTo>
                  <a:pt x="5649298" y="2181601"/>
                </a:lnTo>
                <a:lnTo>
                  <a:pt x="5640859" y="2147859"/>
                </a:lnTo>
                <a:lnTo>
                  <a:pt x="5632426" y="2139423"/>
                </a:lnTo>
                <a:cubicBezTo>
                  <a:pt x="5615553" y="2088809"/>
                  <a:pt x="5615555" y="2105681"/>
                  <a:pt x="5607121" y="2055067"/>
                </a:cubicBezTo>
                <a:cubicBezTo>
                  <a:pt x="5607121" y="2046628"/>
                  <a:pt x="5607121" y="2046628"/>
                  <a:pt x="5607118" y="2038194"/>
                </a:cubicBezTo>
                <a:cubicBezTo>
                  <a:pt x="5598683" y="2029760"/>
                  <a:pt x="5598683" y="2029760"/>
                  <a:pt x="5598684" y="2038192"/>
                </a:cubicBezTo>
                <a:cubicBezTo>
                  <a:pt x="5598684" y="2012887"/>
                  <a:pt x="5590248" y="1970710"/>
                  <a:pt x="5573377" y="1962273"/>
                </a:cubicBezTo>
                <a:cubicBezTo>
                  <a:pt x="5581812" y="1979144"/>
                  <a:pt x="5573375" y="1979146"/>
                  <a:pt x="5564941" y="1962273"/>
                </a:cubicBezTo>
                <a:lnTo>
                  <a:pt x="5564941" y="1953837"/>
                </a:lnTo>
                <a:lnTo>
                  <a:pt x="5573376" y="1953838"/>
                </a:lnTo>
                <a:cubicBezTo>
                  <a:pt x="5573375" y="1951025"/>
                  <a:pt x="5573377" y="1948213"/>
                  <a:pt x="5573377" y="1945401"/>
                </a:cubicBezTo>
                <a:lnTo>
                  <a:pt x="5564941" y="1936967"/>
                </a:lnTo>
                <a:cubicBezTo>
                  <a:pt x="5564941" y="1886353"/>
                  <a:pt x="5505889" y="1759817"/>
                  <a:pt x="5489019" y="1700769"/>
                </a:cubicBezTo>
                <a:cubicBezTo>
                  <a:pt x="5480583" y="1667026"/>
                  <a:pt x="5489018" y="1658589"/>
                  <a:pt x="5472148" y="1633282"/>
                </a:cubicBezTo>
                <a:cubicBezTo>
                  <a:pt x="5472148" y="1616412"/>
                  <a:pt x="5455276" y="1607977"/>
                  <a:pt x="5446841" y="1591103"/>
                </a:cubicBezTo>
                <a:cubicBezTo>
                  <a:pt x="5438404" y="1557360"/>
                  <a:pt x="5438404" y="1532053"/>
                  <a:pt x="5413098" y="1523619"/>
                </a:cubicBezTo>
                <a:cubicBezTo>
                  <a:pt x="5362483" y="1363341"/>
                  <a:pt x="5269690" y="1186189"/>
                  <a:pt x="5176900" y="1034350"/>
                </a:cubicBezTo>
                <a:cubicBezTo>
                  <a:pt x="5185335" y="1025912"/>
                  <a:pt x="5185335" y="1025912"/>
                  <a:pt x="5185333" y="1017477"/>
                </a:cubicBezTo>
                <a:cubicBezTo>
                  <a:pt x="5185334" y="1020289"/>
                  <a:pt x="5185334" y="1023100"/>
                  <a:pt x="5185335" y="1025912"/>
                </a:cubicBezTo>
                <a:lnTo>
                  <a:pt x="5193769" y="1025914"/>
                </a:lnTo>
                <a:cubicBezTo>
                  <a:pt x="5193769" y="1025914"/>
                  <a:pt x="5193768" y="1017477"/>
                  <a:pt x="5185332" y="1009044"/>
                </a:cubicBezTo>
                <a:lnTo>
                  <a:pt x="5185332" y="983737"/>
                </a:lnTo>
                <a:cubicBezTo>
                  <a:pt x="5176898" y="992171"/>
                  <a:pt x="5168462" y="983736"/>
                  <a:pt x="5151590" y="958427"/>
                </a:cubicBezTo>
                <a:lnTo>
                  <a:pt x="5151589" y="949995"/>
                </a:lnTo>
                <a:cubicBezTo>
                  <a:pt x="5151589" y="949995"/>
                  <a:pt x="5143156" y="949995"/>
                  <a:pt x="5143155" y="941557"/>
                </a:cubicBezTo>
                <a:lnTo>
                  <a:pt x="5143155" y="933122"/>
                </a:lnTo>
                <a:lnTo>
                  <a:pt x="5134718" y="933123"/>
                </a:lnTo>
                <a:cubicBezTo>
                  <a:pt x="5134719" y="924686"/>
                  <a:pt x="5134719" y="924686"/>
                  <a:pt x="5126283" y="916250"/>
                </a:cubicBezTo>
                <a:cubicBezTo>
                  <a:pt x="5134721" y="899379"/>
                  <a:pt x="5100976" y="874073"/>
                  <a:pt x="5109414" y="874074"/>
                </a:cubicBezTo>
                <a:lnTo>
                  <a:pt x="5117847" y="874073"/>
                </a:lnTo>
                <a:lnTo>
                  <a:pt x="5126285" y="882507"/>
                </a:lnTo>
                <a:cubicBezTo>
                  <a:pt x="5126283" y="874073"/>
                  <a:pt x="5117847" y="874073"/>
                  <a:pt x="5117848" y="865636"/>
                </a:cubicBezTo>
                <a:lnTo>
                  <a:pt x="5109412" y="857200"/>
                </a:lnTo>
                <a:cubicBezTo>
                  <a:pt x="5100976" y="840329"/>
                  <a:pt x="5092540" y="823459"/>
                  <a:pt x="5084104" y="823460"/>
                </a:cubicBezTo>
                <a:lnTo>
                  <a:pt x="5084105" y="815023"/>
                </a:lnTo>
                <a:cubicBezTo>
                  <a:pt x="5084105" y="815023"/>
                  <a:pt x="5084105" y="806586"/>
                  <a:pt x="5075670" y="798150"/>
                </a:cubicBezTo>
                <a:lnTo>
                  <a:pt x="5067233" y="798150"/>
                </a:lnTo>
                <a:lnTo>
                  <a:pt x="5067232" y="806587"/>
                </a:lnTo>
                <a:cubicBezTo>
                  <a:pt x="5067233" y="798150"/>
                  <a:pt x="5067233" y="789717"/>
                  <a:pt x="5058798" y="781279"/>
                </a:cubicBezTo>
                <a:cubicBezTo>
                  <a:pt x="5058797" y="789717"/>
                  <a:pt x="5050364" y="789716"/>
                  <a:pt x="5041925" y="781279"/>
                </a:cubicBezTo>
                <a:cubicBezTo>
                  <a:pt x="5050361" y="781278"/>
                  <a:pt x="5041928" y="772846"/>
                  <a:pt x="5041926" y="764409"/>
                </a:cubicBezTo>
                <a:lnTo>
                  <a:pt x="5033489" y="755973"/>
                </a:lnTo>
                <a:lnTo>
                  <a:pt x="5033489" y="747536"/>
                </a:lnTo>
                <a:lnTo>
                  <a:pt x="5025055" y="747536"/>
                </a:lnTo>
                <a:lnTo>
                  <a:pt x="5025055" y="755973"/>
                </a:lnTo>
                <a:cubicBezTo>
                  <a:pt x="4999747" y="713795"/>
                  <a:pt x="4974442" y="671616"/>
                  <a:pt x="4957570" y="663182"/>
                </a:cubicBezTo>
                <a:cubicBezTo>
                  <a:pt x="4949133" y="654745"/>
                  <a:pt x="4949133" y="654745"/>
                  <a:pt x="4949133" y="646309"/>
                </a:cubicBezTo>
                <a:cubicBezTo>
                  <a:pt x="4940697" y="637873"/>
                  <a:pt x="4940697" y="637873"/>
                  <a:pt x="4932264" y="637873"/>
                </a:cubicBezTo>
                <a:cubicBezTo>
                  <a:pt x="4932263" y="640081"/>
                  <a:pt x="4932263" y="642288"/>
                  <a:pt x="4932262" y="644497"/>
                </a:cubicBezTo>
                <a:lnTo>
                  <a:pt x="4910645" y="618234"/>
                </a:lnTo>
                <a:cubicBezTo>
                  <a:pt x="4886921" y="587787"/>
                  <a:pt x="4877430" y="570388"/>
                  <a:pt x="4839468" y="519774"/>
                </a:cubicBezTo>
                <a:cubicBezTo>
                  <a:pt x="4814159" y="502903"/>
                  <a:pt x="4805728" y="494466"/>
                  <a:pt x="4797289" y="494466"/>
                </a:cubicBezTo>
                <a:lnTo>
                  <a:pt x="4797289" y="469162"/>
                </a:lnTo>
                <a:cubicBezTo>
                  <a:pt x="4780419" y="469159"/>
                  <a:pt x="4780419" y="443852"/>
                  <a:pt x="4755109" y="418545"/>
                </a:cubicBezTo>
                <a:cubicBezTo>
                  <a:pt x="4729804" y="393238"/>
                  <a:pt x="4746678" y="435418"/>
                  <a:pt x="4721368" y="401675"/>
                </a:cubicBezTo>
                <a:cubicBezTo>
                  <a:pt x="4746676" y="418545"/>
                  <a:pt x="4721369" y="384804"/>
                  <a:pt x="4696060" y="359495"/>
                </a:cubicBezTo>
                <a:lnTo>
                  <a:pt x="4704496" y="359495"/>
                </a:lnTo>
                <a:cubicBezTo>
                  <a:pt x="4712932" y="367932"/>
                  <a:pt x="4721370" y="376368"/>
                  <a:pt x="4721369" y="367932"/>
                </a:cubicBezTo>
                <a:cubicBezTo>
                  <a:pt x="4721369" y="367932"/>
                  <a:pt x="4721369" y="359495"/>
                  <a:pt x="4712933" y="351061"/>
                </a:cubicBezTo>
                <a:lnTo>
                  <a:pt x="4704497" y="342625"/>
                </a:lnTo>
                <a:cubicBezTo>
                  <a:pt x="4712932" y="342625"/>
                  <a:pt x="4721369" y="367932"/>
                  <a:pt x="4729804" y="359495"/>
                </a:cubicBezTo>
                <a:cubicBezTo>
                  <a:pt x="4712932" y="342625"/>
                  <a:pt x="4704497" y="325754"/>
                  <a:pt x="4696060" y="325754"/>
                </a:cubicBezTo>
                <a:cubicBezTo>
                  <a:pt x="4687627" y="325755"/>
                  <a:pt x="4687627" y="325755"/>
                  <a:pt x="4687626" y="317318"/>
                </a:cubicBezTo>
                <a:cubicBezTo>
                  <a:pt x="4679192" y="308881"/>
                  <a:pt x="4670753" y="300448"/>
                  <a:pt x="4662317" y="300447"/>
                </a:cubicBezTo>
                <a:cubicBezTo>
                  <a:pt x="4662317" y="300447"/>
                  <a:pt x="4662317" y="308882"/>
                  <a:pt x="4670754" y="317320"/>
                </a:cubicBezTo>
                <a:lnTo>
                  <a:pt x="4670753" y="325755"/>
                </a:lnTo>
                <a:cubicBezTo>
                  <a:pt x="4653882" y="317319"/>
                  <a:pt x="4653882" y="334188"/>
                  <a:pt x="4645447" y="300448"/>
                </a:cubicBezTo>
                <a:cubicBezTo>
                  <a:pt x="4637010" y="308882"/>
                  <a:pt x="4653883" y="325754"/>
                  <a:pt x="4653882" y="334188"/>
                </a:cubicBezTo>
                <a:cubicBezTo>
                  <a:pt x="4628576" y="300447"/>
                  <a:pt x="4637009" y="292011"/>
                  <a:pt x="4620140" y="275141"/>
                </a:cubicBezTo>
                <a:cubicBezTo>
                  <a:pt x="4628578" y="275140"/>
                  <a:pt x="4628578" y="283575"/>
                  <a:pt x="4628578" y="283575"/>
                </a:cubicBezTo>
                <a:cubicBezTo>
                  <a:pt x="4637009" y="292011"/>
                  <a:pt x="4637009" y="292011"/>
                  <a:pt x="4645446" y="283575"/>
                </a:cubicBezTo>
                <a:lnTo>
                  <a:pt x="4628576" y="266706"/>
                </a:lnTo>
                <a:cubicBezTo>
                  <a:pt x="4645447" y="275142"/>
                  <a:pt x="4645447" y="266704"/>
                  <a:pt x="4628576" y="258268"/>
                </a:cubicBezTo>
                <a:cubicBezTo>
                  <a:pt x="4628577" y="255456"/>
                  <a:pt x="4628577" y="252643"/>
                  <a:pt x="4628578" y="249831"/>
                </a:cubicBezTo>
                <a:cubicBezTo>
                  <a:pt x="4637010" y="258268"/>
                  <a:pt x="4637010" y="249831"/>
                  <a:pt x="4637010" y="249831"/>
                </a:cubicBezTo>
                <a:cubicBezTo>
                  <a:pt x="4628575" y="241395"/>
                  <a:pt x="4628575" y="241395"/>
                  <a:pt x="4620140" y="241397"/>
                </a:cubicBezTo>
                <a:lnTo>
                  <a:pt x="4611704" y="232961"/>
                </a:lnTo>
                <a:lnTo>
                  <a:pt x="4594835" y="199218"/>
                </a:lnTo>
                <a:lnTo>
                  <a:pt x="4603267" y="207654"/>
                </a:lnTo>
                <a:cubicBezTo>
                  <a:pt x="4611703" y="216090"/>
                  <a:pt x="4620140" y="216090"/>
                  <a:pt x="4620140" y="216090"/>
                </a:cubicBezTo>
                <a:cubicBezTo>
                  <a:pt x="4620139" y="207656"/>
                  <a:pt x="4611704" y="199218"/>
                  <a:pt x="4603267" y="190783"/>
                </a:cubicBezTo>
                <a:lnTo>
                  <a:pt x="4594832" y="182347"/>
                </a:lnTo>
                <a:lnTo>
                  <a:pt x="4586397" y="173911"/>
                </a:lnTo>
                <a:cubicBezTo>
                  <a:pt x="4577961" y="165475"/>
                  <a:pt x="4569526" y="165475"/>
                  <a:pt x="4569526" y="173913"/>
                </a:cubicBezTo>
                <a:cubicBezTo>
                  <a:pt x="4569526" y="173913"/>
                  <a:pt x="4569525" y="182347"/>
                  <a:pt x="4577960" y="190784"/>
                </a:cubicBezTo>
                <a:lnTo>
                  <a:pt x="4586396" y="190783"/>
                </a:lnTo>
                <a:lnTo>
                  <a:pt x="4594835" y="199218"/>
                </a:lnTo>
                <a:cubicBezTo>
                  <a:pt x="4552654" y="182347"/>
                  <a:pt x="4586399" y="207656"/>
                  <a:pt x="4603267" y="232961"/>
                </a:cubicBezTo>
                <a:lnTo>
                  <a:pt x="4594833" y="224525"/>
                </a:lnTo>
                <a:cubicBezTo>
                  <a:pt x="4594833" y="227338"/>
                  <a:pt x="4594833" y="230149"/>
                  <a:pt x="4594835" y="232961"/>
                </a:cubicBezTo>
                <a:cubicBezTo>
                  <a:pt x="4594833" y="235772"/>
                  <a:pt x="4594834" y="238584"/>
                  <a:pt x="4594833" y="241395"/>
                </a:cubicBezTo>
                <a:lnTo>
                  <a:pt x="4603266" y="241396"/>
                </a:lnTo>
                <a:lnTo>
                  <a:pt x="4611704" y="249833"/>
                </a:lnTo>
                <a:lnTo>
                  <a:pt x="4603267" y="249831"/>
                </a:lnTo>
                <a:lnTo>
                  <a:pt x="4611704" y="258268"/>
                </a:lnTo>
                <a:lnTo>
                  <a:pt x="4611703" y="266704"/>
                </a:lnTo>
                <a:cubicBezTo>
                  <a:pt x="4586397" y="258268"/>
                  <a:pt x="4577960" y="241397"/>
                  <a:pt x="4552654" y="207654"/>
                </a:cubicBezTo>
                <a:lnTo>
                  <a:pt x="4561090" y="207654"/>
                </a:lnTo>
                <a:lnTo>
                  <a:pt x="4569525" y="207654"/>
                </a:lnTo>
                <a:lnTo>
                  <a:pt x="4561090" y="199218"/>
                </a:lnTo>
                <a:lnTo>
                  <a:pt x="4552654" y="199219"/>
                </a:lnTo>
                <a:lnTo>
                  <a:pt x="4544217" y="190783"/>
                </a:lnTo>
                <a:cubicBezTo>
                  <a:pt x="4535785" y="182348"/>
                  <a:pt x="4544217" y="173913"/>
                  <a:pt x="4527347" y="157040"/>
                </a:cubicBezTo>
                <a:lnTo>
                  <a:pt x="4527346" y="148604"/>
                </a:lnTo>
                <a:cubicBezTo>
                  <a:pt x="4518911" y="148604"/>
                  <a:pt x="4518910" y="140168"/>
                  <a:pt x="4518910" y="140168"/>
                </a:cubicBezTo>
                <a:lnTo>
                  <a:pt x="4510474" y="140168"/>
                </a:lnTo>
                <a:lnTo>
                  <a:pt x="4510474" y="148604"/>
                </a:lnTo>
                <a:cubicBezTo>
                  <a:pt x="4493604" y="131734"/>
                  <a:pt x="4493604" y="106427"/>
                  <a:pt x="4476732" y="106427"/>
                </a:cubicBezTo>
                <a:cubicBezTo>
                  <a:pt x="4476732" y="106427"/>
                  <a:pt x="4468297" y="106427"/>
                  <a:pt x="4468297" y="97990"/>
                </a:cubicBezTo>
                <a:lnTo>
                  <a:pt x="4459861" y="97990"/>
                </a:lnTo>
                <a:lnTo>
                  <a:pt x="4459861" y="106428"/>
                </a:lnTo>
                <a:cubicBezTo>
                  <a:pt x="4426117" y="47377"/>
                  <a:pt x="4442992" y="89554"/>
                  <a:pt x="4426117" y="89554"/>
                </a:cubicBezTo>
                <a:cubicBezTo>
                  <a:pt x="4421899" y="72683"/>
                  <a:pt x="4407137" y="51593"/>
                  <a:pt x="4388156" y="29450"/>
                </a:cubicBezTo>
                <a:lnTo>
                  <a:pt x="4360109" y="0"/>
                </a:lnTo>
                <a:lnTo>
                  <a:pt x="4638592" y="0"/>
                </a:lnTo>
                <a:lnTo>
                  <a:pt x="4699158" y="62995"/>
                </a:lnTo>
                <a:cubicBezTo>
                  <a:pt x="4971672" y="360550"/>
                  <a:pt x="5209586" y="692705"/>
                  <a:pt x="5404662" y="1051221"/>
                </a:cubicBezTo>
                <a:cubicBezTo>
                  <a:pt x="5699912" y="1626956"/>
                  <a:pt x="5885366" y="2260817"/>
                  <a:pt x="5938418" y="2935851"/>
                </a:cubicBezTo>
                <a:lnTo>
                  <a:pt x="5947253" y="3112842"/>
                </a:lnTo>
                <a:lnTo>
                  <a:pt x="5951125" y="3133338"/>
                </a:lnTo>
                <a:cubicBezTo>
                  <a:pt x="5947799" y="3130267"/>
                  <a:pt x="5947799" y="3130267"/>
                  <a:pt x="5950868" y="3126941"/>
                </a:cubicBezTo>
                <a:cubicBezTo>
                  <a:pt x="5950611" y="3120546"/>
                  <a:pt x="5953680" y="3117220"/>
                  <a:pt x="5953938" y="3123616"/>
                </a:cubicBezTo>
                <a:cubicBezTo>
                  <a:pt x="5953938" y="3123616"/>
                  <a:pt x="5957523" y="3133084"/>
                  <a:pt x="5954453" y="3136408"/>
                </a:cubicBezTo>
                <a:cubicBezTo>
                  <a:pt x="5954453" y="3136408"/>
                  <a:pt x="5957779" y="3139480"/>
                  <a:pt x="5957779" y="3139480"/>
                </a:cubicBezTo>
                <a:cubicBezTo>
                  <a:pt x="5957779" y="3139480"/>
                  <a:pt x="5957779" y="3139480"/>
                  <a:pt x="5954710" y="3142804"/>
                </a:cubicBezTo>
                <a:cubicBezTo>
                  <a:pt x="5966236" y="3190395"/>
                  <a:pt x="5971363" y="3238241"/>
                  <a:pt x="5960116" y="3277128"/>
                </a:cubicBezTo>
                <a:cubicBezTo>
                  <a:pt x="5977265" y="3305275"/>
                  <a:pt x="5967303" y="3376144"/>
                  <a:pt x="5972174" y="3417593"/>
                </a:cubicBezTo>
                <a:cubicBezTo>
                  <a:pt x="5969620" y="3433712"/>
                  <a:pt x="5966293" y="3430640"/>
                  <a:pt x="5962709" y="3421173"/>
                </a:cubicBezTo>
                <a:cubicBezTo>
                  <a:pt x="5966808" y="3443433"/>
                  <a:pt x="5961440" y="3469273"/>
                  <a:pt x="5968094" y="3475415"/>
                </a:cubicBezTo>
                <a:cubicBezTo>
                  <a:pt x="5966312" y="3510722"/>
                  <a:pt x="5964014" y="3533237"/>
                  <a:pt x="5964787" y="3552426"/>
                </a:cubicBezTo>
                <a:cubicBezTo>
                  <a:pt x="5962490" y="3574940"/>
                  <a:pt x="5959935" y="3591059"/>
                  <a:pt x="5951498" y="3620225"/>
                </a:cubicBezTo>
                <a:cubicBezTo>
                  <a:pt x="5945102" y="3620480"/>
                  <a:pt x="5947914" y="3610758"/>
                  <a:pt x="5941518" y="3611013"/>
                </a:cubicBezTo>
                <a:cubicBezTo>
                  <a:pt x="5936923" y="3656042"/>
                  <a:pt x="5938210" y="3688023"/>
                  <a:pt x="5933358" y="3726657"/>
                </a:cubicBezTo>
                <a:lnTo>
                  <a:pt x="5932401" y="3750159"/>
                </a:lnTo>
                <a:lnTo>
                  <a:pt x="5936112" y="3742197"/>
                </a:lnTo>
                <a:lnTo>
                  <a:pt x="5931041" y="3783572"/>
                </a:lnTo>
                <a:lnTo>
                  <a:pt x="5930942" y="3786013"/>
                </a:lnTo>
                <a:lnTo>
                  <a:pt x="5930199" y="3790443"/>
                </a:lnTo>
                <a:lnTo>
                  <a:pt x="5909750" y="3957308"/>
                </a:lnTo>
                <a:cubicBezTo>
                  <a:pt x="5900259" y="4029011"/>
                  <a:pt x="5889716" y="4100713"/>
                  <a:pt x="5877062" y="4172416"/>
                </a:cubicBezTo>
                <a:cubicBezTo>
                  <a:pt x="5877062" y="4189290"/>
                  <a:pt x="5877061" y="4206160"/>
                  <a:pt x="5868625" y="4214595"/>
                </a:cubicBezTo>
                <a:cubicBezTo>
                  <a:pt x="5811685" y="4534097"/>
                  <a:pt x="5724197" y="4842625"/>
                  <a:pt x="5609277" y="5137233"/>
                </a:cubicBezTo>
                <a:lnTo>
                  <a:pt x="5491924" y="5411666"/>
                </a:lnTo>
                <a:lnTo>
                  <a:pt x="5491547" y="5414872"/>
                </a:lnTo>
                <a:cubicBezTo>
                  <a:pt x="5490882" y="5418118"/>
                  <a:pt x="5489618" y="5421648"/>
                  <a:pt x="5487221" y="5422780"/>
                </a:cubicBezTo>
                <a:cubicBezTo>
                  <a:pt x="5487221" y="5422780"/>
                  <a:pt x="5489486" y="5427576"/>
                  <a:pt x="5489486" y="5427576"/>
                </a:cubicBezTo>
                <a:cubicBezTo>
                  <a:pt x="5489486" y="5427576"/>
                  <a:pt x="5489486" y="5427576"/>
                  <a:pt x="5484693" y="5429840"/>
                </a:cubicBezTo>
                <a:cubicBezTo>
                  <a:pt x="5476322" y="5486587"/>
                  <a:pt x="5460891" y="5540803"/>
                  <a:pt x="5431604" y="5578103"/>
                </a:cubicBezTo>
                <a:cubicBezTo>
                  <a:pt x="5437875" y="5616199"/>
                  <a:pt x="5395949" y="5688799"/>
                  <a:pt x="5383045" y="5735954"/>
                </a:cubicBezTo>
                <a:cubicBezTo>
                  <a:pt x="5373196" y="5752339"/>
                  <a:pt x="5370931" y="5747543"/>
                  <a:pt x="5371193" y="5735689"/>
                </a:cubicBezTo>
                <a:cubicBezTo>
                  <a:pt x="5365875" y="5761664"/>
                  <a:pt x="5348704" y="5787374"/>
                  <a:pt x="5353234" y="5796964"/>
                </a:cubicBezTo>
                <a:cubicBezTo>
                  <a:pt x="5335800" y="5834529"/>
                  <a:pt x="5323423" y="5857974"/>
                  <a:pt x="5315838" y="5879154"/>
                </a:cubicBezTo>
                <a:cubicBezTo>
                  <a:pt x="5303461" y="5902599"/>
                  <a:pt x="5293610" y="5918984"/>
                  <a:pt x="5271646" y="5946958"/>
                </a:cubicBezTo>
                <a:cubicBezTo>
                  <a:pt x="5264588" y="5944427"/>
                  <a:pt x="5271909" y="5935102"/>
                  <a:pt x="5264849" y="5932571"/>
                </a:cubicBezTo>
                <a:cubicBezTo>
                  <a:pt x="5240094" y="5979461"/>
                  <a:pt x="5227454" y="6014761"/>
                  <a:pt x="5205226" y="6054591"/>
                </a:cubicBezTo>
                <a:cubicBezTo>
                  <a:pt x="5190059" y="6096952"/>
                  <a:pt x="5167831" y="6136781"/>
                  <a:pt x="5133488" y="6188200"/>
                </a:cubicBezTo>
                <a:cubicBezTo>
                  <a:pt x="5148394" y="6157694"/>
                  <a:pt x="5131486" y="6171548"/>
                  <a:pt x="5117105" y="6178342"/>
                </a:cubicBezTo>
                <a:cubicBezTo>
                  <a:pt x="5112311" y="6180607"/>
                  <a:pt x="5109783" y="6187667"/>
                  <a:pt x="5104989" y="6189932"/>
                </a:cubicBezTo>
                <a:cubicBezTo>
                  <a:pt x="5104989" y="6189932"/>
                  <a:pt x="5102724" y="6185136"/>
                  <a:pt x="5105252" y="6178076"/>
                </a:cubicBezTo>
                <a:cubicBezTo>
                  <a:pt x="5105252" y="6178076"/>
                  <a:pt x="5105252" y="6178076"/>
                  <a:pt x="5107780" y="6171017"/>
                </a:cubicBezTo>
                <a:cubicBezTo>
                  <a:pt x="5102724" y="6185136"/>
                  <a:pt x="5095927" y="6170750"/>
                  <a:pt x="5110570" y="6152101"/>
                </a:cubicBezTo>
                <a:cubicBezTo>
                  <a:pt x="5110570" y="6152101"/>
                  <a:pt x="5110570" y="6152101"/>
                  <a:pt x="5117630" y="6154631"/>
                </a:cubicBezTo>
                <a:cubicBezTo>
                  <a:pt x="5122423" y="6152366"/>
                  <a:pt x="5124951" y="6145306"/>
                  <a:pt x="5124951" y="6145306"/>
                </a:cubicBezTo>
                <a:cubicBezTo>
                  <a:pt x="5132010" y="6147837"/>
                  <a:pt x="5127217" y="6150102"/>
                  <a:pt x="5124689" y="6157162"/>
                </a:cubicBezTo>
                <a:cubicBezTo>
                  <a:pt x="5124689" y="6157162"/>
                  <a:pt x="5124689" y="6157162"/>
                  <a:pt x="5122160" y="6164222"/>
                </a:cubicBezTo>
                <a:cubicBezTo>
                  <a:pt x="5141597" y="6143308"/>
                  <a:pt x="5166353" y="6096419"/>
                  <a:pt x="5161821" y="6086827"/>
                </a:cubicBezTo>
                <a:cubicBezTo>
                  <a:pt x="5186577" y="6039938"/>
                  <a:pt x="5220658" y="6000375"/>
                  <a:pt x="5223710" y="5969604"/>
                </a:cubicBezTo>
                <a:cubicBezTo>
                  <a:pt x="5238616" y="5939099"/>
                  <a:pt x="5240620" y="5955750"/>
                  <a:pt x="5255262" y="5937100"/>
                </a:cubicBezTo>
                <a:cubicBezTo>
                  <a:pt x="5270168" y="5906595"/>
                  <a:pt x="5258316" y="5906330"/>
                  <a:pt x="5265899" y="5885149"/>
                </a:cubicBezTo>
                <a:cubicBezTo>
                  <a:pt x="5292658" y="5854910"/>
                  <a:pt x="5302771" y="5826670"/>
                  <a:pt x="5310355" y="5805490"/>
                </a:cubicBezTo>
                <a:cubicBezTo>
                  <a:pt x="5317939" y="5784310"/>
                  <a:pt x="5323258" y="5758334"/>
                  <a:pt x="5342957" y="5725565"/>
                </a:cubicBezTo>
                <a:cubicBezTo>
                  <a:pt x="5352544" y="5721035"/>
                  <a:pt x="5359865" y="5711711"/>
                  <a:pt x="5359603" y="5723566"/>
                </a:cubicBezTo>
                <a:cubicBezTo>
                  <a:pt x="5380698" y="5681339"/>
                  <a:pt x="5393970" y="5644274"/>
                  <a:pt x="5405162" y="5607458"/>
                </a:cubicBezTo>
                <a:lnTo>
                  <a:pt x="5419834" y="5556614"/>
                </a:lnTo>
                <a:lnTo>
                  <a:pt x="5343783" y="5707015"/>
                </a:lnTo>
                <a:cubicBezTo>
                  <a:pt x="5137377" y="6084780"/>
                  <a:pt x="4883032" y="6432513"/>
                  <a:pt x="4588841" y="6742552"/>
                </a:cubicBezTo>
                <a:lnTo>
                  <a:pt x="4469515" y="6858000"/>
                </a:lnTo>
                <a:lnTo>
                  <a:pt x="4102414" y="6858000"/>
                </a:lnTo>
                <a:lnTo>
                  <a:pt x="4156175" y="6787476"/>
                </a:lnTo>
                <a:cubicBezTo>
                  <a:pt x="4215224" y="6694684"/>
                  <a:pt x="4274274" y="6610327"/>
                  <a:pt x="4333324" y="6525971"/>
                </a:cubicBezTo>
                <a:cubicBezTo>
                  <a:pt x="4350199" y="6525971"/>
                  <a:pt x="4350197" y="6534407"/>
                  <a:pt x="4350197" y="6551277"/>
                </a:cubicBezTo>
                <a:cubicBezTo>
                  <a:pt x="4392373" y="6475355"/>
                  <a:pt x="4426118" y="6424743"/>
                  <a:pt x="4451424" y="6365693"/>
                </a:cubicBezTo>
                <a:cubicBezTo>
                  <a:pt x="4476730" y="6321404"/>
                  <a:pt x="4497293" y="6277118"/>
                  <a:pt x="4527346" y="6225714"/>
                </a:cubicBezTo>
                <a:lnTo>
                  <a:pt x="4556321" y="6179312"/>
                </a:lnTo>
                <a:lnTo>
                  <a:pt x="4561089" y="6180105"/>
                </a:lnTo>
                <a:cubicBezTo>
                  <a:pt x="4561089" y="6180105"/>
                  <a:pt x="4569528" y="6180107"/>
                  <a:pt x="4577961" y="6171673"/>
                </a:cubicBezTo>
                <a:lnTo>
                  <a:pt x="4586396" y="6171671"/>
                </a:lnTo>
                <a:cubicBezTo>
                  <a:pt x="4594833" y="6154801"/>
                  <a:pt x="4611704" y="6137929"/>
                  <a:pt x="4603267" y="6129493"/>
                </a:cubicBezTo>
                <a:cubicBezTo>
                  <a:pt x="4611704" y="6129493"/>
                  <a:pt x="4620140" y="6121059"/>
                  <a:pt x="4620139" y="6112623"/>
                </a:cubicBezTo>
                <a:lnTo>
                  <a:pt x="4620140" y="6104185"/>
                </a:lnTo>
                <a:lnTo>
                  <a:pt x="4611704" y="6104186"/>
                </a:lnTo>
                <a:cubicBezTo>
                  <a:pt x="4628575" y="6083098"/>
                  <a:pt x="4637011" y="6066227"/>
                  <a:pt x="4645446" y="6049356"/>
                </a:cubicBezTo>
                <a:lnTo>
                  <a:pt x="4658579" y="6024607"/>
                </a:lnTo>
                <a:lnTo>
                  <a:pt x="4657191" y="6022823"/>
                </a:lnTo>
                <a:cubicBezTo>
                  <a:pt x="4653015" y="6023181"/>
                  <a:pt x="4645022" y="6028074"/>
                  <a:pt x="4637720" y="6031225"/>
                </a:cubicBezTo>
                <a:cubicBezTo>
                  <a:pt x="4632853" y="6033324"/>
                  <a:pt x="4630086" y="6040295"/>
                  <a:pt x="4625218" y="6042395"/>
                </a:cubicBezTo>
                <a:lnTo>
                  <a:pt x="4625358" y="6039920"/>
                </a:lnTo>
                <a:lnTo>
                  <a:pt x="4603267" y="6062007"/>
                </a:lnTo>
                <a:cubicBezTo>
                  <a:pt x="4611704" y="6053573"/>
                  <a:pt x="4620140" y="6045137"/>
                  <a:pt x="4620139" y="6036700"/>
                </a:cubicBezTo>
                <a:cubicBezTo>
                  <a:pt x="4586397" y="6078878"/>
                  <a:pt x="4544217" y="6129493"/>
                  <a:pt x="4502039" y="6188543"/>
                </a:cubicBezTo>
                <a:cubicBezTo>
                  <a:pt x="4459860" y="6247593"/>
                  <a:pt x="4417681" y="6306643"/>
                  <a:pt x="4383940" y="6357257"/>
                </a:cubicBezTo>
                <a:cubicBezTo>
                  <a:pt x="4383939" y="6348819"/>
                  <a:pt x="4375504" y="6348821"/>
                  <a:pt x="4367067" y="6357256"/>
                </a:cubicBezTo>
                <a:cubicBezTo>
                  <a:pt x="4324889" y="6407871"/>
                  <a:pt x="4291146" y="6450050"/>
                  <a:pt x="4240530" y="6492227"/>
                </a:cubicBezTo>
                <a:cubicBezTo>
                  <a:pt x="4248967" y="6509098"/>
                  <a:pt x="4206790" y="6525971"/>
                  <a:pt x="4189918" y="6542842"/>
                </a:cubicBezTo>
                <a:cubicBezTo>
                  <a:pt x="4181480" y="6551277"/>
                  <a:pt x="4189918" y="6559714"/>
                  <a:pt x="4173045" y="6568148"/>
                </a:cubicBezTo>
                <a:cubicBezTo>
                  <a:pt x="4173044" y="6576584"/>
                  <a:pt x="4147738" y="6585021"/>
                  <a:pt x="4130868" y="6601891"/>
                </a:cubicBezTo>
                <a:cubicBezTo>
                  <a:pt x="4105561" y="6627198"/>
                  <a:pt x="4080254" y="6660939"/>
                  <a:pt x="4054944" y="6686246"/>
                </a:cubicBezTo>
                <a:cubicBezTo>
                  <a:pt x="4021201" y="6719991"/>
                  <a:pt x="4021201" y="6728426"/>
                  <a:pt x="3979024" y="6762169"/>
                </a:cubicBezTo>
                <a:cubicBezTo>
                  <a:pt x="3960044" y="6783258"/>
                  <a:pt x="3938427" y="6803820"/>
                  <a:pt x="3916151" y="6823459"/>
                </a:cubicBezTo>
                <a:lnTo>
                  <a:pt x="3874750" y="6858000"/>
                </a:lnTo>
                <a:lnTo>
                  <a:pt x="3809992" y="6858000"/>
                </a:lnTo>
                <a:lnTo>
                  <a:pt x="3835617" y="6838089"/>
                </a:lnTo>
                <a:cubicBezTo>
                  <a:pt x="3945281" y="6753734"/>
                  <a:pt x="4046511" y="6660941"/>
                  <a:pt x="4139304" y="6576584"/>
                </a:cubicBezTo>
                <a:cubicBezTo>
                  <a:pt x="4113995" y="6576584"/>
                  <a:pt x="4080253" y="6635634"/>
                  <a:pt x="4046510" y="6652505"/>
                </a:cubicBezTo>
                <a:cubicBezTo>
                  <a:pt x="4046511" y="6660941"/>
                  <a:pt x="4029637" y="6660942"/>
                  <a:pt x="4021202" y="6660941"/>
                </a:cubicBezTo>
                <a:cubicBezTo>
                  <a:pt x="3962152" y="6711555"/>
                  <a:pt x="3886231" y="6779041"/>
                  <a:pt x="3810311" y="6829655"/>
                </a:cubicBezTo>
                <a:lnTo>
                  <a:pt x="3774445" y="6858000"/>
                </a:lnTo>
                <a:lnTo>
                  <a:pt x="3720522" y="6858000"/>
                </a:lnTo>
                <a:lnTo>
                  <a:pt x="3734388" y="6846525"/>
                </a:lnTo>
                <a:cubicBezTo>
                  <a:pt x="3759695" y="6829655"/>
                  <a:pt x="3785001" y="6821219"/>
                  <a:pt x="3768132" y="6821217"/>
                </a:cubicBezTo>
                <a:cubicBezTo>
                  <a:pt x="3793438" y="6795912"/>
                  <a:pt x="3827182" y="6770605"/>
                  <a:pt x="3869358" y="6745298"/>
                </a:cubicBezTo>
                <a:cubicBezTo>
                  <a:pt x="3877794" y="6736862"/>
                  <a:pt x="3894670" y="6719991"/>
                  <a:pt x="3911538" y="6711555"/>
                </a:cubicBezTo>
                <a:lnTo>
                  <a:pt x="3919975" y="6711555"/>
                </a:lnTo>
                <a:lnTo>
                  <a:pt x="3928411" y="6703118"/>
                </a:lnTo>
                <a:lnTo>
                  <a:pt x="3928411" y="6694684"/>
                </a:lnTo>
                <a:lnTo>
                  <a:pt x="3936845" y="6694684"/>
                </a:lnTo>
                <a:cubicBezTo>
                  <a:pt x="3995895" y="6644071"/>
                  <a:pt x="4054944" y="6593455"/>
                  <a:pt x="4097124" y="6551277"/>
                </a:cubicBezTo>
                <a:cubicBezTo>
                  <a:pt x="4105561" y="6551277"/>
                  <a:pt x="4113995" y="6551277"/>
                  <a:pt x="4113995" y="6542841"/>
                </a:cubicBezTo>
                <a:lnTo>
                  <a:pt x="4122431" y="6542841"/>
                </a:lnTo>
                <a:cubicBezTo>
                  <a:pt x="4122431" y="6542841"/>
                  <a:pt x="4130867" y="6542841"/>
                  <a:pt x="4130869" y="6534407"/>
                </a:cubicBezTo>
                <a:cubicBezTo>
                  <a:pt x="4130868" y="6531595"/>
                  <a:pt x="4130867" y="6528783"/>
                  <a:pt x="4130868" y="6525971"/>
                </a:cubicBezTo>
                <a:cubicBezTo>
                  <a:pt x="4156175" y="6500664"/>
                  <a:pt x="4215225" y="6450050"/>
                  <a:pt x="4189919" y="6458484"/>
                </a:cubicBezTo>
                <a:lnTo>
                  <a:pt x="4198354" y="6450050"/>
                </a:lnTo>
                <a:cubicBezTo>
                  <a:pt x="4206788" y="6450048"/>
                  <a:pt x="4206790" y="6433178"/>
                  <a:pt x="4206790" y="6433178"/>
                </a:cubicBezTo>
                <a:lnTo>
                  <a:pt x="4190270" y="6433178"/>
                </a:lnTo>
                <a:lnTo>
                  <a:pt x="4207843" y="6416307"/>
                </a:lnTo>
                <a:lnTo>
                  <a:pt x="4215199" y="6391088"/>
                </a:lnTo>
                <a:cubicBezTo>
                  <a:pt x="4215259" y="6391032"/>
                  <a:pt x="4215318" y="6390975"/>
                  <a:pt x="4215378" y="6390919"/>
                </a:cubicBezTo>
                <a:lnTo>
                  <a:pt x="4244751" y="6375183"/>
                </a:lnTo>
                <a:cubicBezTo>
                  <a:pt x="4253186" y="6365692"/>
                  <a:pt x="4261622" y="6353038"/>
                  <a:pt x="4274275" y="6340386"/>
                </a:cubicBezTo>
                <a:lnTo>
                  <a:pt x="4282710" y="6340386"/>
                </a:lnTo>
                <a:cubicBezTo>
                  <a:pt x="4282712" y="6331950"/>
                  <a:pt x="4291146" y="6331950"/>
                  <a:pt x="4282712" y="6331950"/>
                </a:cubicBezTo>
                <a:cubicBezTo>
                  <a:pt x="4282712" y="6329138"/>
                  <a:pt x="4282711" y="6326326"/>
                  <a:pt x="4282711" y="6323514"/>
                </a:cubicBezTo>
                <a:cubicBezTo>
                  <a:pt x="4291147" y="6315079"/>
                  <a:pt x="4299581" y="6315079"/>
                  <a:pt x="4308018" y="6315078"/>
                </a:cubicBezTo>
                <a:lnTo>
                  <a:pt x="4299581" y="6323514"/>
                </a:lnTo>
                <a:cubicBezTo>
                  <a:pt x="4291146" y="6331950"/>
                  <a:pt x="4291147" y="6340386"/>
                  <a:pt x="4291147" y="6340386"/>
                </a:cubicBezTo>
                <a:cubicBezTo>
                  <a:pt x="4299583" y="6340386"/>
                  <a:pt x="4308017" y="6340384"/>
                  <a:pt x="4308019" y="6331950"/>
                </a:cubicBezTo>
                <a:lnTo>
                  <a:pt x="4316453" y="6331950"/>
                </a:lnTo>
                <a:cubicBezTo>
                  <a:pt x="4316454" y="6340386"/>
                  <a:pt x="4274274" y="6365693"/>
                  <a:pt x="4282711" y="6374128"/>
                </a:cubicBezTo>
                <a:cubicBezTo>
                  <a:pt x="4358631" y="6289771"/>
                  <a:pt x="4459860" y="6196979"/>
                  <a:pt x="4544217" y="6104187"/>
                </a:cubicBezTo>
                <a:cubicBezTo>
                  <a:pt x="4552653" y="6095750"/>
                  <a:pt x="4561090" y="6078880"/>
                  <a:pt x="4569526" y="6070442"/>
                </a:cubicBezTo>
                <a:lnTo>
                  <a:pt x="4577961" y="6062009"/>
                </a:lnTo>
                <a:cubicBezTo>
                  <a:pt x="4611704" y="6024048"/>
                  <a:pt x="4647556" y="5979761"/>
                  <a:pt x="4683408" y="5931256"/>
                </a:cubicBezTo>
                <a:lnTo>
                  <a:pt x="4748312" y="5835198"/>
                </a:lnTo>
                <a:lnTo>
                  <a:pt x="4751363" y="5826231"/>
                </a:lnTo>
                <a:cubicBezTo>
                  <a:pt x="4759329" y="5811241"/>
                  <a:pt x="4763672" y="5807923"/>
                  <a:pt x="4767931" y="5806085"/>
                </a:cubicBezTo>
                <a:lnTo>
                  <a:pt x="4768003" y="5806053"/>
                </a:lnTo>
                <a:lnTo>
                  <a:pt x="4788853" y="5775196"/>
                </a:lnTo>
                <a:lnTo>
                  <a:pt x="4792070" y="5772856"/>
                </a:lnTo>
                <a:lnTo>
                  <a:pt x="4793063" y="5765638"/>
                </a:lnTo>
                <a:cubicBezTo>
                  <a:pt x="4793133" y="5759110"/>
                  <a:pt x="4792249" y="5753715"/>
                  <a:pt x="4796398" y="5743259"/>
                </a:cubicBezTo>
                <a:cubicBezTo>
                  <a:pt x="4824170" y="5713949"/>
                  <a:pt x="4835236" y="5686068"/>
                  <a:pt x="4843536" y="5665159"/>
                </a:cubicBezTo>
                <a:cubicBezTo>
                  <a:pt x="4851836" y="5644248"/>
                  <a:pt x="4858035" y="5618468"/>
                  <a:pt x="4878837" y="5586387"/>
                </a:cubicBezTo>
                <a:cubicBezTo>
                  <a:pt x="4888572" y="5582186"/>
                  <a:pt x="4896207" y="5573116"/>
                  <a:pt x="4895541" y="5584956"/>
                </a:cubicBezTo>
                <a:cubicBezTo>
                  <a:pt x="4940577" y="5501985"/>
                  <a:pt x="4953640" y="5438585"/>
                  <a:pt x="4981973" y="5357045"/>
                </a:cubicBezTo>
                <a:cubicBezTo>
                  <a:pt x="4977105" y="5359145"/>
                  <a:pt x="4966704" y="5375186"/>
                  <a:pt x="4962502" y="5365447"/>
                </a:cubicBezTo>
                <a:cubicBezTo>
                  <a:pt x="4978331" y="5295077"/>
                  <a:pt x="5011740" y="5292214"/>
                  <a:pt x="5038742" y="5234354"/>
                </a:cubicBezTo>
                <a:cubicBezTo>
                  <a:pt x="5047812" y="5241993"/>
                  <a:pt x="5029775" y="5267103"/>
                  <a:pt x="5031211" y="5283813"/>
                </a:cubicBezTo>
                <a:cubicBezTo>
                  <a:pt x="5029110" y="5278944"/>
                  <a:pt x="5029110" y="5278944"/>
                  <a:pt x="5033979" y="5276843"/>
                </a:cubicBezTo>
                <a:cubicBezTo>
                  <a:pt x="5036744" y="5269873"/>
                  <a:pt x="5041612" y="5267773"/>
                  <a:pt x="5038846" y="5274743"/>
                </a:cubicBezTo>
                <a:cubicBezTo>
                  <a:pt x="5038846" y="5274743"/>
                  <a:pt x="5038180" y="5286582"/>
                  <a:pt x="5033312" y="5288683"/>
                </a:cubicBezTo>
                <a:cubicBezTo>
                  <a:pt x="5033312" y="5288683"/>
                  <a:pt x="5035413" y="5293552"/>
                  <a:pt x="5035413" y="5293552"/>
                </a:cubicBezTo>
                <a:cubicBezTo>
                  <a:pt x="5035413" y="5293552"/>
                  <a:pt x="5035413" y="5293552"/>
                  <a:pt x="5030545" y="5295653"/>
                </a:cubicBezTo>
                <a:cubicBezTo>
                  <a:pt x="5020249" y="5352082"/>
                  <a:pt x="5002985" y="5405743"/>
                  <a:pt x="4972446" y="5442024"/>
                </a:cubicBezTo>
                <a:cubicBezTo>
                  <a:pt x="4977419" y="5480313"/>
                  <a:pt x="4933047" y="5551444"/>
                  <a:pt x="4918549" y="5598134"/>
                </a:cubicBezTo>
                <a:cubicBezTo>
                  <a:pt x="4908148" y="5614175"/>
                  <a:pt x="4906047" y="5609305"/>
                  <a:pt x="4906713" y="5597465"/>
                </a:cubicBezTo>
                <a:cubicBezTo>
                  <a:pt x="4900514" y="5623245"/>
                  <a:pt x="4882478" y="5648356"/>
                  <a:pt x="4886681" y="5658095"/>
                </a:cubicBezTo>
                <a:cubicBezTo>
                  <a:pt x="4867979" y="5695045"/>
                  <a:pt x="4854812" y="5718056"/>
                  <a:pt x="4846511" y="5738966"/>
                </a:cubicBezTo>
                <a:cubicBezTo>
                  <a:pt x="4833344" y="5761976"/>
                  <a:pt x="4822943" y="5778017"/>
                  <a:pt x="4800039" y="5805228"/>
                </a:cubicBezTo>
                <a:cubicBezTo>
                  <a:pt x="4796555" y="5803844"/>
                  <a:pt x="4796721" y="5800883"/>
                  <a:pt x="4796888" y="5797923"/>
                </a:cubicBezTo>
                <a:lnTo>
                  <a:pt x="4793961" y="5791139"/>
                </a:lnTo>
                <a:lnTo>
                  <a:pt x="4788854" y="5800502"/>
                </a:lnTo>
                <a:lnTo>
                  <a:pt x="4788524" y="5800530"/>
                </a:lnTo>
                <a:lnTo>
                  <a:pt x="4772434" y="5831127"/>
                </a:lnTo>
                <a:lnTo>
                  <a:pt x="4771983" y="5834245"/>
                </a:lnTo>
                <a:lnTo>
                  <a:pt x="4770615" y="5834587"/>
                </a:lnTo>
                <a:lnTo>
                  <a:pt x="4763546" y="5848027"/>
                </a:lnTo>
                <a:lnTo>
                  <a:pt x="4763547" y="5851116"/>
                </a:lnTo>
                <a:cubicBezTo>
                  <a:pt x="4755109" y="5876421"/>
                  <a:pt x="4721369" y="5935473"/>
                  <a:pt x="4729804" y="5927037"/>
                </a:cubicBezTo>
                <a:cubicBezTo>
                  <a:pt x="4729804" y="5918602"/>
                  <a:pt x="4738242" y="5918602"/>
                  <a:pt x="4738240" y="5910164"/>
                </a:cubicBezTo>
                <a:cubicBezTo>
                  <a:pt x="4738242" y="5918602"/>
                  <a:pt x="4738240" y="5927039"/>
                  <a:pt x="4738240" y="5927039"/>
                </a:cubicBezTo>
                <a:cubicBezTo>
                  <a:pt x="4738240" y="5927039"/>
                  <a:pt x="4746676" y="5927038"/>
                  <a:pt x="4755110" y="5918603"/>
                </a:cubicBezTo>
                <a:cubicBezTo>
                  <a:pt x="4755110" y="5921414"/>
                  <a:pt x="4755110" y="5924227"/>
                  <a:pt x="4755112" y="5927039"/>
                </a:cubicBezTo>
                <a:cubicBezTo>
                  <a:pt x="4755112" y="5927039"/>
                  <a:pt x="4746676" y="5927038"/>
                  <a:pt x="4746676" y="5935473"/>
                </a:cubicBezTo>
                <a:cubicBezTo>
                  <a:pt x="4746676" y="5938284"/>
                  <a:pt x="4746677" y="5941096"/>
                  <a:pt x="4746678" y="5943907"/>
                </a:cubicBezTo>
                <a:cubicBezTo>
                  <a:pt x="4729804" y="5969216"/>
                  <a:pt x="4721369" y="5986087"/>
                  <a:pt x="4721368" y="5994521"/>
                </a:cubicBezTo>
                <a:lnTo>
                  <a:pt x="4721369" y="6002959"/>
                </a:lnTo>
                <a:lnTo>
                  <a:pt x="4729804" y="5994523"/>
                </a:lnTo>
                <a:cubicBezTo>
                  <a:pt x="4721369" y="6002959"/>
                  <a:pt x="4729804" y="6002959"/>
                  <a:pt x="4738240" y="5994523"/>
                </a:cubicBezTo>
                <a:cubicBezTo>
                  <a:pt x="4696060" y="6053573"/>
                  <a:pt x="4679190" y="6095752"/>
                  <a:pt x="4653883" y="6146366"/>
                </a:cubicBezTo>
                <a:cubicBezTo>
                  <a:pt x="4628575" y="6188543"/>
                  <a:pt x="4603266" y="6230723"/>
                  <a:pt x="4561090" y="6289771"/>
                </a:cubicBezTo>
                <a:cubicBezTo>
                  <a:pt x="4569526" y="6281334"/>
                  <a:pt x="4569526" y="6289770"/>
                  <a:pt x="4561089" y="6298205"/>
                </a:cubicBezTo>
                <a:lnTo>
                  <a:pt x="4552654" y="6298207"/>
                </a:lnTo>
                <a:lnTo>
                  <a:pt x="4552653" y="6306643"/>
                </a:lnTo>
                <a:lnTo>
                  <a:pt x="4544217" y="6315080"/>
                </a:lnTo>
                <a:lnTo>
                  <a:pt x="4527347" y="6340384"/>
                </a:lnTo>
                <a:cubicBezTo>
                  <a:pt x="4535782" y="6340386"/>
                  <a:pt x="4527347" y="6348821"/>
                  <a:pt x="4527349" y="6357257"/>
                </a:cubicBezTo>
                <a:cubicBezTo>
                  <a:pt x="4544217" y="6340387"/>
                  <a:pt x="4535782" y="6340386"/>
                  <a:pt x="4544216" y="6323514"/>
                </a:cubicBezTo>
                <a:lnTo>
                  <a:pt x="4552655" y="6323514"/>
                </a:lnTo>
                <a:cubicBezTo>
                  <a:pt x="4552655" y="6326326"/>
                  <a:pt x="4552654" y="6329138"/>
                  <a:pt x="4552653" y="6331950"/>
                </a:cubicBezTo>
                <a:cubicBezTo>
                  <a:pt x="4561090" y="6331950"/>
                  <a:pt x="4561089" y="6323512"/>
                  <a:pt x="4561089" y="6323512"/>
                </a:cubicBezTo>
                <a:lnTo>
                  <a:pt x="4561090" y="6315079"/>
                </a:lnTo>
                <a:lnTo>
                  <a:pt x="4569526" y="6306641"/>
                </a:lnTo>
                <a:cubicBezTo>
                  <a:pt x="4577961" y="6298207"/>
                  <a:pt x="4577961" y="6272900"/>
                  <a:pt x="4586397" y="6281336"/>
                </a:cubicBezTo>
                <a:cubicBezTo>
                  <a:pt x="4603267" y="6272900"/>
                  <a:pt x="4577961" y="6272900"/>
                  <a:pt x="4586397" y="6264464"/>
                </a:cubicBezTo>
                <a:cubicBezTo>
                  <a:pt x="4594833" y="6256029"/>
                  <a:pt x="4594833" y="6264464"/>
                  <a:pt x="4603267" y="6264464"/>
                </a:cubicBezTo>
                <a:cubicBezTo>
                  <a:pt x="4611704" y="6247593"/>
                  <a:pt x="4628576" y="6205416"/>
                  <a:pt x="4628576" y="6205416"/>
                </a:cubicBezTo>
                <a:cubicBezTo>
                  <a:pt x="4645449" y="6171671"/>
                  <a:pt x="4687626" y="6121059"/>
                  <a:pt x="4696061" y="6104186"/>
                </a:cubicBezTo>
                <a:cubicBezTo>
                  <a:pt x="4704497" y="6095752"/>
                  <a:pt x="4696061" y="6104186"/>
                  <a:pt x="4687626" y="6104185"/>
                </a:cubicBezTo>
                <a:cubicBezTo>
                  <a:pt x="4696061" y="6104186"/>
                  <a:pt x="4704496" y="6087316"/>
                  <a:pt x="4704496" y="6087316"/>
                </a:cubicBezTo>
                <a:lnTo>
                  <a:pt x="4704497" y="6070444"/>
                </a:lnTo>
                <a:cubicBezTo>
                  <a:pt x="4712933" y="6062009"/>
                  <a:pt x="4712935" y="6078880"/>
                  <a:pt x="4712933" y="6070444"/>
                </a:cubicBezTo>
                <a:cubicBezTo>
                  <a:pt x="4729803" y="6062009"/>
                  <a:pt x="4712933" y="6045137"/>
                  <a:pt x="4729804" y="6053573"/>
                </a:cubicBezTo>
                <a:cubicBezTo>
                  <a:pt x="4736130" y="6028266"/>
                  <a:pt x="4751949" y="5983979"/>
                  <a:pt x="4770138" y="5956299"/>
                </a:cubicBezTo>
                <a:lnTo>
                  <a:pt x="4783304" y="5941648"/>
                </a:lnTo>
                <a:lnTo>
                  <a:pt x="4783581" y="5941799"/>
                </a:lnTo>
                <a:cubicBezTo>
                  <a:pt x="4786745" y="5941800"/>
                  <a:pt x="4788854" y="5939691"/>
                  <a:pt x="4788853" y="5935473"/>
                </a:cubicBezTo>
                <a:lnTo>
                  <a:pt x="4783304" y="5941648"/>
                </a:lnTo>
                <a:lnTo>
                  <a:pt x="4771983" y="5935471"/>
                </a:lnTo>
                <a:cubicBezTo>
                  <a:pt x="4814160" y="5876423"/>
                  <a:pt x="4864778" y="5783632"/>
                  <a:pt x="4873212" y="5749889"/>
                </a:cubicBezTo>
                <a:cubicBezTo>
                  <a:pt x="4881647" y="5733018"/>
                  <a:pt x="4949133" y="5640225"/>
                  <a:pt x="4949133" y="5598046"/>
                </a:cubicBezTo>
                <a:cubicBezTo>
                  <a:pt x="4957569" y="5581173"/>
                  <a:pt x="4949133" y="5598046"/>
                  <a:pt x="4957571" y="5598047"/>
                </a:cubicBezTo>
                <a:cubicBezTo>
                  <a:pt x="4957571" y="5572739"/>
                  <a:pt x="4991311" y="5522125"/>
                  <a:pt x="5008183" y="5496818"/>
                </a:cubicBezTo>
                <a:cubicBezTo>
                  <a:pt x="5008183" y="5496818"/>
                  <a:pt x="4999747" y="5513691"/>
                  <a:pt x="5008182" y="5522123"/>
                </a:cubicBezTo>
                <a:cubicBezTo>
                  <a:pt x="5025054" y="5463075"/>
                  <a:pt x="5016619" y="5479947"/>
                  <a:pt x="4999747" y="5488384"/>
                </a:cubicBezTo>
                <a:cubicBezTo>
                  <a:pt x="5033490" y="5420898"/>
                  <a:pt x="5033490" y="5412461"/>
                  <a:pt x="5067232" y="5378718"/>
                </a:cubicBezTo>
                <a:lnTo>
                  <a:pt x="5075669" y="5370283"/>
                </a:lnTo>
                <a:lnTo>
                  <a:pt x="5075669" y="5361848"/>
                </a:lnTo>
                <a:lnTo>
                  <a:pt x="5067234" y="5361848"/>
                </a:lnTo>
                <a:cubicBezTo>
                  <a:pt x="5067234" y="5361848"/>
                  <a:pt x="5067233" y="5353409"/>
                  <a:pt x="5075669" y="5344976"/>
                </a:cubicBezTo>
                <a:cubicBezTo>
                  <a:pt x="5075670" y="5347788"/>
                  <a:pt x="5075670" y="5350600"/>
                  <a:pt x="5075671" y="5353411"/>
                </a:cubicBezTo>
                <a:lnTo>
                  <a:pt x="5084105" y="5353411"/>
                </a:lnTo>
                <a:lnTo>
                  <a:pt x="5084105" y="5336541"/>
                </a:lnTo>
                <a:lnTo>
                  <a:pt x="5092541" y="5328103"/>
                </a:lnTo>
                <a:cubicBezTo>
                  <a:pt x="5100976" y="5319670"/>
                  <a:pt x="5117848" y="5277491"/>
                  <a:pt x="5092541" y="5302798"/>
                </a:cubicBezTo>
                <a:cubicBezTo>
                  <a:pt x="5100976" y="5294363"/>
                  <a:pt x="5100976" y="5294363"/>
                  <a:pt x="5100978" y="5285927"/>
                </a:cubicBezTo>
                <a:cubicBezTo>
                  <a:pt x="5100978" y="5285927"/>
                  <a:pt x="5092539" y="5285927"/>
                  <a:pt x="5092541" y="5294363"/>
                </a:cubicBezTo>
                <a:cubicBezTo>
                  <a:pt x="5092541" y="5294363"/>
                  <a:pt x="5084105" y="5294363"/>
                  <a:pt x="5084105" y="5302796"/>
                </a:cubicBezTo>
                <a:lnTo>
                  <a:pt x="5084105" y="5285927"/>
                </a:lnTo>
                <a:cubicBezTo>
                  <a:pt x="5092540" y="5277491"/>
                  <a:pt x="5100976" y="5260620"/>
                  <a:pt x="5109412" y="5235313"/>
                </a:cubicBezTo>
                <a:cubicBezTo>
                  <a:pt x="5126283" y="5201570"/>
                  <a:pt x="5143156" y="5167827"/>
                  <a:pt x="5151589" y="5142520"/>
                </a:cubicBezTo>
                <a:lnTo>
                  <a:pt x="5160025" y="5134084"/>
                </a:lnTo>
                <a:lnTo>
                  <a:pt x="5160025" y="5125649"/>
                </a:lnTo>
                <a:cubicBezTo>
                  <a:pt x="5160025" y="5108777"/>
                  <a:pt x="5168461" y="5091906"/>
                  <a:pt x="5176898" y="5083470"/>
                </a:cubicBezTo>
                <a:cubicBezTo>
                  <a:pt x="5176897" y="5075036"/>
                  <a:pt x="5185332" y="5058163"/>
                  <a:pt x="5185333" y="5049729"/>
                </a:cubicBezTo>
                <a:cubicBezTo>
                  <a:pt x="5193769" y="5032856"/>
                  <a:pt x="5210641" y="5007550"/>
                  <a:pt x="5219076" y="4990679"/>
                </a:cubicBezTo>
                <a:lnTo>
                  <a:pt x="5227514" y="4990679"/>
                </a:lnTo>
                <a:cubicBezTo>
                  <a:pt x="5227512" y="4982241"/>
                  <a:pt x="5227512" y="4982241"/>
                  <a:pt x="5227511" y="4973806"/>
                </a:cubicBezTo>
                <a:lnTo>
                  <a:pt x="5227512" y="4965372"/>
                </a:lnTo>
                <a:lnTo>
                  <a:pt x="5219077" y="4973806"/>
                </a:lnTo>
                <a:cubicBezTo>
                  <a:pt x="5227512" y="4956934"/>
                  <a:pt x="5252821" y="4931627"/>
                  <a:pt x="5244383" y="4914756"/>
                </a:cubicBezTo>
                <a:cubicBezTo>
                  <a:pt x="5252819" y="4914756"/>
                  <a:pt x="5252819" y="4914756"/>
                  <a:pt x="5252819" y="4906320"/>
                </a:cubicBezTo>
                <a:cubicBezTo>
                  <a:pt x="5261255" y="4897886"/>
                  <a:pt x="5252821" y="4897886"/>
                  <a:pt x="5252821" y="4897886"/>
                </a:cubicBezTo>
                <a:cubicBezTo>
                  <a:pt x="5269693" y="4872579"/>
                  <a:pt x="5252819" y="4847272"/>
                  <a:pt x="5269691" y="4838836"/>
                </a:cubicBezTo>
                <a:lnTo>
                  <a:pt x="5269691" y="4847272"/>
                </a:lnTo>
                <a:cubicBezTo>
                  <a:pt x="5261255" y="4864143"/>
                  <a:pt x="5261255" y="4872579"/>
                  <a:pt x="5269693" y="4872579"/>
                </a:cubicBezTo>
                <a:cubicBezTo>
                  <a:pt x="5269693" y="4872579"/>
                  <a:pt x="5278127" y="4864143"/>
                  <a:pt x="5278126" y="4855707"/>
                </a:cubicBezTo>
                <a:lnTo>
                  <a:pt x="5286562" y="4847272"/>
                </a:lnTo>
                <a:cubicBezTo>
                  <a:pt x="5303433" y="4847270"/>
                  <a:pt x="5294998" y="4872579"/>
                  <a:pt x="5278125" y="4881015"/>
                </a:cubicBezTo>
                <a:cubicBezTo>
                  <a:pt x="5294998" y="4872579"/>
                  <a:pt x="5286561" y="4914756"/>
                  <a:pt x="5294998" y="4889450"/>
                </a:cubicBezTo>
                <a:cubicBezTo>
                  <a:pt x="5278126" y="4872579"/>
                  <a:pt x="5328740" y="4864144"/>
                  <a:pt x="5320304" y="4830400"/>
                </a:cubicBezTo>
                <a:lnTo>
                  <a:pt x="5328741" y="4821963"/>
                </a:lnTo>
                <a:lnTo>
                  <a:pt x="5328741" y="4813530"/>
                </a:lnTo>
                <a:lnTo>
                  <a:pt x="5328741" y="4805093"/>
                </a:lnTo>
                <a:lnTo>
                  <a:pt x="5320305" y="4813527"/>
                </a:lnTo>
                <a:cubicBezTo>
                  <a:pt x="5320304" y="4805093"/>
                  <a:pt x="5328740" y="4788222"/>
                  <a:pt x="5320305" y="4788222"/>
                </a:cubicBezTo>
                <a:lnTo>
                  <a:pt x="5311868" y="4779784"/>
                </a:lnTo>
                <a:cubicBezTo>
                  <a:pt x="5303434" y="4796658"/>
                  <a:pt x="5303433" y="4805093"/>
                  <a:pt x="5294998" y="4821963"/>
                </a:cubicBezTo>
                <a:lnTo>
                  <a:pt x="5294998" y="4813529"/>
                </a:lnTo>
                <a:cubicBezTo>
                  <a:pt x="5294997" y="4805093"/>
                  <a:pt x="5294998" y="4796657"/>
                  <a:pt x="5286562" y="4796658"/>
                </a:cubicBezTo>
                <a:lnTo>
                  <a:pt x="5279291" y="4811201"/>
                </a:lnTo>
                <a:lnTo>
                  <a:pt x="5280235" y="4795603"/>
                </a:lnTo>
                <a:cubicBezTo>
                  <a:pt x="5284454" y="4784004"/>
                  <a:pt x="5290780" y="4771350"/>
                  <a:pt x="5294997" y="4754479"/>
                </a:cubicBezTo>
                <a:cubicBezTo>
                  <a:pt x="5261254" y="4805093"/>
                  <a:pt x="5286562" y="4746045"/>
                  <a:pt x="5269690" y="4729170"/>
                </a:cubicBezTo>
                <a:lnTo>
                  <a:pt x="5278128" y="4737607"/>
                </a:lnTo>
                <a:lnTo>
                  <a:pt x="5286561" y="4737608"/>
                </a:lnTo>
                <a:cubicBezTo>
                  <a:pt x="5286562" y="4746045"/>
                  <a:pt x="5286562" y="4746045"/>
                  <a:pt x="5294998" y="4737608"/>
                </a:cubicBezTo>
                <a:cubicBezTo>
                  <a:pt x="5294998" y="4737608"/>
                  <a:pt x="5294997" y="4729170"/>
                  <a:pt x="5294999" y="4720736"/>
                </a:cubicBezTo>
                <a:lnTo>
                  <a:pt x="5295000" y="4712301"/>
                </a:lnTo>
                <a:cubicBezTo>
                  <a:pt x="5303434" y="4703863"/>
                  <a:pt x="5311869" y="4712299"/>
                  <a:pt x="5311869" y="4695429"/>
                </a:cubicBezTo>
                <a:lnTo>
                  <a:pt x="5311869" y="4712299"/>
                </a:lnTo>
                <a:cubicBezTo>
                  <a:pt x="5311869" y="4720736"/>
                  <a:pt x="5320306" y="4720735"/>
                  <a:pt x="5320307" y="4712301"/>
                </a:cubicBezTo>
                <a:cubicBezTo>
                  <a:pt x="5328740" y="4712301"/>
                  <a:pt x="5328743" y="4703863"/>
                  <a:pt x="5328740" y="4695429"/>
                </a:cubicBezTo>
                <a:lnTo>
                  <a:pt x="5328740" y="4678557"/>
                </a:lnTo>
                <a:cubicBezTo>
                  <a:pt x="5328741" y="4661688"/>
                  <a:pt x="5320305" y="4644813"/>
                  <a:pt x="5311871" y="4661688"/>
                </a:cubicBezTo>
                <a:cubicBezTo>
                  <a:pt x="5311869" y="4653253"/>
                  <a:pt x="5311869" y="4653253"/>
                  <a:pt x="5303433" y="4653252"/>
                </a:cubicBezTo>
                <a:lnTo>
                  <a:pt x="5294998" y="4661688"/>
                </a:lnTo>
                <a:cubicBezTo>
                  <a:pt x="5294999" y="4653250"/>
                  <a:pt x="5303434" y="4636379"/>
                  <a:pt x="5303432" y="4619508"/>
                </a:cubicBezTo>
                <a:cubicBezTo>
                  <a:pt x="5303434" y="4636379"/>
                  <a:pt x="5294999" y="4653250"/>
                  <a:pt x="5303432" y="4644816"/>
                </a:cubicBezTo>
                <a:cubicBezTo>
                  <a:pt x="5320304" y="4636382"/>
                  <a:pt x="5303432" y="4619508"/>
                  <a:pt x="5320305" y="4611072"/>
                </a:cubicBezTo>
                <a:lnTo>
                  <a:pt x="5328743" y="4611070"/>
                </a:lnTo>
                <a:cubicBezTo>
                  <a:pt x="5328741" y="4608259"/>
                  <a:pt x="5328742" y="4605448"/>
                  <a:pt x="5328741" y="4602637"/>
                </a:cubicBezTo>
                <a:lnTo>
                  <a:pt x="5328741" y="4594202"/>
                </a:lnTo>
                <a:lnTo>
                  <a:pt x="5320304" y="4594202"/>
                </a:lnTo>
                <a:lnTo>
                  <a:pt x="5337175" y="4577331"/>
                </a:lnTo>
                <a:cubicBezTo>
                  <a:pt x="5328740" y="4560457"/>
                  <a:pt x="5337176" y="4543586"/>
                  <a:pt x="5337175" y="4526717"/>
                </a:cubicBezTo>
                <a:cubicBezTo>
                  <a:pt x="5337178" y="4535152"/>
                  <a:pt x="5337176" y="4543586"/>
                  <a:pt x="5337176" y="4543586"/>
                </a:cubicBezTo>
                <a:cubicBezTo>
                  <a:pt x="5345612" y="4509845"/>
                  <a:pt x="5337176" y="4518279"/>
                  <a:pt x="5354048" y="4492974"/>
                </a:cubicBezTo>
                <a:lnTo>
                  <a:pt x="5362484" y="4501408"/>
                </a:lnTo>
                <a:lnTo>
                  <a:pt x="5362484" y="4492972"/>
                </a:lnTo>
                <a:lnTo>
                  <a:pt x="5370918" y="4492974"/>
                </a:lnTo>
                <a:cubicBezTo>
                  <a:pt x="5354048" y="4543588"/>
                  <a:pt x="5370919" y="4501408"/>
                  <a:pt x="5379355" y="4501407"/>
                </a:cubicBezTo>
                <a:cubicBezTo>
                  <a:pt x="5370919" y="4526717"/>
                  <a:pt x="5362484" y="4552024"/>
                  <a:pt x="5362484" y="4577331"/>
                </a:cubicBezTo>
                <a:lnTo>
                  <a:pt x="5354048" y="4577331"/>
                </a:lnTo>
                <a:cubicBezTo>
                  <a:pt x="5345611" y="4594200"/>
                  <a:pt x="5345612" y="4602638"/>
                  <a:pt x="5345612" y="4611072"/>
                </a:cubicBezTo>
                <a:cubicBezTo>
                  <a:pt x="5354048" y="4594202"/>
                  <a:pt x="5354048" y="4585765"/>
                  <a:pt x="5362483" y="4585763"/>
                </a:cubicBezTo>
                <a:cubicBezTo>
                  <a:pt x="5354048" y="4611072"/>
                  <a:pt x="5362483" y="4611070"/>
                  <a:pt x="5354047" y="4627944"/>
                </a:cubicBezTo>
                <a:lnTo>
                  <a:pt x="5345611" y="4636382"/>
                </a:lnTo>
                <a:lnTo>
                  <a:pt x="5345612" y="4644813"/>
                </a:lnTo>
                <a:lnTo>
                  <a:pt x="5354047" y="4653250"/>
                </a:lnTo>
                <a:lnTo>
                  <a:pt x="5362483" y="4644815"/>
                </a:lnTo>
                <a:cubicBezTo>
                  <a:pt x="5370917" y="4644815"/>
                  <a:pt x="5370918" y="4636379"/>
                  <a:pt x="5370919" y="4627945"/>
                </a:cubicBezTo>
                <a:lnTo>
                  <a:pt x="5370919" y="4619508"/>
                </a:lnTo>
                <a:lnTo>
                  <a:pt x="5362483" y="4619508"/>
                </a:lnTo>
                <a:cubicBezTo>
                  <a:pt x="5362484" y="4594202"/>
                  <a:pt x="5387791" y="4535150"/>
                  <a:pt x="5387791" y="4501408"/>
                </a:cubicBezTo>
                <a:lnTo>
                  <a:pt x="5396225" y="4492972"/>
                </a:lnTo>
                <a:cubicBezTo>
                  <a:pt x="5396224" y="4490161"/>
                  <a:pt x="5396224" y="4487349"/>
                  <a:pt x="5396224" y="4484538"/>
                </a:cubicBezTo>
                <a:cubicBezTo>
                  <a:pt x="5396224" y="4481726"/>
                  <a:pt x="5396224" y="4478914"/>
                  <a:pt x="5396225" y="4476102"/>
                </a:cubicBezTo>
                <a:cubicBezTo>
                  <a:pt x="5396226" y="4459231"/>
                  <a:pt x="5404662" y="4433924"/>
                  <a:pt x="5413098" y="4425488"/>
                </a:cubicBezTo>
                <a:lnTo>
                  <a:pt x="5404662" y="4425486"/>
                </a:lnTo>
                <a:lnTo>
                  <a:pt x="5413098" y="4417053"/>
                </a:lnTo>
                <a:cubicBezTo>
                  <a:pt x="5413098" y="4417053"/>
                  <a:pt x="5421534" y="4408617"/>
                  <a:pt x="5421533" y="4400179"/>
                </a:cubicBezTo>
                <a:lnTo>
                  <a:pt x="5413097" y="4391743"/>
                </a:lnTo>
                <a:cubicBezTo>
                  <a:pt x="5415207" y="4370655"/>
                  <a:pt x="5418370" y="4352203"/>
                  <a:pt x="5421797" y="4335463"/>
                </a:cubicBezTo>
                <a:lnTo>
                  <a:pt x="5430069" y="4298454"/>
                </a:lnTo>
                <a:lnTo>
                  <a:pt x="5422231" y="4304885"/>
                </a:lnTo>
                <a:cubicBezTo>
                  <a:pt x="5417998" y="4308077"/>
                  <a:pt x="5416957" y="4315503"/>
                  <a:pt x="5412724" y="4318695"/>
                </a:cubicBezTo>
                <a:cubicBezTo>
                  <a:pt x="5412724" y="4318695"/>
                  <a:pt x="5409531" y="4314460"/>
                  <a:pt x="5410571" y="4307033"/>
                </a:cubicBezTo>
                <a:cubicBezTo>
                  <a:pt x="5410571" y="4307033"/>
                  <a:pt x="5410571" y="4307033"/>
                  <a:pt x="5411613" y="4299607"/>
                </a:cubicBezTo>
                <a:cubicBezTo>
                  <a:pt x="5409531" y="4314460"/>
                  <a:pt x="5399952" y="4301755"/>
                  <a:pt x="5410500" y="4280519"/>
                </a:cubicBezTo>
                <a:cubicBezTo>
                  <a:pt x="5410500" y="4280519"/>
                  <a:pt x="5410500" y="4280519"/>
                  <a:pt x="5417926" y="4281562"/>
                </a:cubicBezTo>
                <a:cubicBezTo>
                  <a:pt x="5422159" y="4278371"/>
                  <a:pt x="5423199" y="4270944"/>
                  <a:pt x="5423199" y="4270944"/>
                </a:cubicBezTo>
                <a:cubicBezTo>
                  <a:pt x="5430626" y="4271987"/>
                  <a:pt x="5426393" y="4275179"/>
                  <a:pt x="5425352" y="4282606"/>
                </a:cubicBezTo>
                <a:cubicBezTo>
                  <a:pt x="5425352" y="4282606"/>
                  <a:pt x="5425352" y="4282606"/>
                  <a:pt x="5424312" y="4290032"/>
                </a:cubicBezTo>
                <a:cubicBezTo>
                  <a:pt x="5428006" y="4283925"/>
                  <a:pt x="5431697" y="4276161"/>
                  <a:pt x="5435055" y="4267818"/>
                </a:cubicBezTo>
                <a:lnTo>
                  <a:pt x="5436591" y="4263308"/>
                </a:lnTo>
                <a:lnTo>
                  <a:pt x="5439195" y="4248207"/>
                </a:lnTo>
                <a:cubicBezTo>
                  <a:pt x="5440513" y="4234630"/>
                  <a:pt x="5440514" y="4220923"/>
                  <a:pt x="5438405" y="4206160"/>
                </a:cubicBezTo>
                <a:cubicBezTo>
                  <a:pt x="5446840" y="4206161"/>
                  <a:pt x="5446841" y="4197726"/>
                  <a:pt x="5446841" y="4189290"/>
                </a:cubicBezTo>
                <a:lnTo>
                  <a:pt x="5446841" y="4180852"/>
                </a:lnTo>
                <a:lnTo>
                  <a:pt x="5438404" y="4180854"/>
                </a:lnTo>
                <a:cubicBezTo>
                  <a:pt x="5455276" y="4172417"/>
                  <a:pt x="5455276" y="4147110"/>
                  <a:pt x="5455276" y="4130240"/>
                </a:cubicBezTo>
                <a:lnTo>
                  <a:pt x="5455276" y="4121804"/>
                </a:lnTo>
                <a:lnTo>
                  <a:pt x="5455276" y="4104933"/>
                </a:lnTo>
                <a:lnTo>
                  <a:pt x="5455276" y="4096497"/>
                </a:lnTo>
                <a:cubicBezTo>
                  <a:pt x="5455276" y="4096497"/>
                  <a:pt x="5463712" y="4096495"/>
                  <a:pt x="5463712" y="4088062"/>
                </a:cubicBezTo>
                <a:cubicBezTo>
                  <a:pt x="5463710" y="4085250"/>
                  <a:pt x="5463710" y="4082438"/>
                  <a:pt x="5463710" y="4079626"/>
                </a:cubicBezTo>
                <a:cubicBezTo>
                  <a:pt x="5455276" y="4062752"/>
                  <a:pt x="5480584" y="4029012"/>
                  <a:pt x="5463711" y="4029012"/>
                </a:cubicBezTo>
                <a:lnTo>
                  <a:pt x="5463712" y="4020574"/>
                </a:lnTo>
                <a:lnTo>
                  <a:pt x="5463712" y="4003705"/>
                </a:lnTo>
                <a:lnTo>
                  <a:pt x="5463712" y="3995269"/>
                </a:lnTo>
                <a:cubicBezTo>
                  <a:pt x="5480584" y="3986830"/>
                  <a:pt x="5463712" y="3953088"/>
                  <a:pt x="5463711" y="3936219"/>
                </a:cubicBezTo>
                <a:cubicBezTo>
                  <a:pt x="5463711" y="3910912"/>
                  <a:pt x="5480584" y="3927783"/>
                  <a:pt x="5480582" y="3902476"/>
                </a:cubicBezTo>
                <a:cubicBezTo>
                  <a:pt x="5480582" y="3902476"/>
                  <a:pt x="5480584" y="3894040"/>
                  <a:pt x="5489019" y="3894042"/>
                </a:cubicBezTo>
                <a:lnTo>
                  <a:pt x="5489019" y="3885606"/>
                </a:lnTo>
                <a:cubicBezTo>
                  <a:pt x="5489019" y="3877167"/>
                  <a:pt x="5489019" y="3877167"/>
                  <a:pt x="5480583" y="3885606"/>
                </a:cubicBezTo>
                <a:lnTo>
                  <a:pt x="5480584" y="3894040"/>
                </a:lnTo>
                <a:cubicBezTo>
                  <a:pt x="5472148" y="3877169"/>
                  <a:pt x="5480583" y="3860299"/>
                  <a:pt x="5472148" y="3860298"/>
                </a:cubicBezTo>
                <a:cubicBezTo>
                  <a:pt x="5480582" y="3834992"/>
                  <a:pt x="5480583" y="3860299"/>
                  <a:pt x="5489019" y="3860299"/>
                </a:cubicBezTo>
                <a:lnTo>
                  <a:pt x="5496941" y="3868220"/>
                </a:lnTo>
                <a:lnTo>
                  <a:pt x="5493896" y="3915262"/>
                </a:lnTo>
                <a:cubicBezTo>
                  <a:pt x="5492709" y="3963109"/>
                  <a:pt x="5497455" y="3993159"/>
                  <a:pt x="5497452" y="4037447"/>
                </a:cubicBezTo>
                <a:cubicBezTo>
                  <a:pt x="5497452" y="4037447"/>
                  <a:pt x="5489019" y="4037445"/>
                  <a:pt x="5489016" y="4045883"/>
                </a:cubicBezTo>
                <a:cubicBezTo>
                  <a:pt x="5489018" y="4048695"/>
                  <a:pt x="5489018" y="4051507"/>
                  <a:pt x="5489019" y="4054319"/>
                </a:cubicBezTo>
                <a:lnTo>
                  <a:pt x="5489386" y="4063858"/>
                </a:lnTo>
                <a:lnTo>
                  <a:pt x="5490041" y="4061970"/>
                </a:lnTo>
                <a:cubicBezTo>
                  <a:pt x="5495580" y="4051566"/>
                  <a:pt x="5500564" y="4056526"/>
                  <a:pt x="5508475" y="4040599"/>
                </a:cubicBezTo>
                <a:cubicBezTo>
                  <a:pt x="5516870" y="4007701"/>
                  <a:pt x="5505210" y="4009850"/>
                  <a:pt x="5508331" y="3987570"/>
                </a:cubicBezTo>
                <a:cubicBezTo>
                  <a:pt x="5528386" y="3952524"/>
                  <a:pt x="5532548" y="3922818"/>
                  <a:pt x="5535669" y="3900538"/>
                </a:cubicBezTo>
                <a:cubicBezTo>
                  <a:pt x="5538790" y="3878259"/>
                  <a:pt x="5538719" y="3851745"/>
                  <a:pt x="5551347" y="3815654"/>
                </a:cubicBezTo>
                <a:cubicBezTo>
                  <a:pt x="5559813" y="3809271"/>
                  <a:pt x="5565086" y="3798653"/>
                  <a:pt x="5567239" y="3810315"/>
                </a:cubicBezTo>
                <a:cubicBezTo>
                  <a:pt x="5591384" y="3719048"/>
                  <a:pt x="5589087" y="3654357"/>
                  <a:pt x="5597339" y="3568431"/>
                </a:cubicBezTo>
                <a:cubicBezTo>
                  <a:pt x="5593106" y="3571622"/>
                  <a:pt x="5586792" y="3589667"/>
                  <a:pt x="5580406" y="3581198"/>
                </a:cubicBezTo>
                <a:cubicBezTo>
                  <a:pt x="5579150" y="3509080"/>
                  <a:pt x="5610936" y="3498401"/>
                  <a:pt x="5623492" y="3435797"/>
                </a:cubicBezTo>
                <a:cubicBezTo>
                  <a:pt x="5634111" y="3441075"/>
                  <a:pt x="5622523" y="3469738"/>
                  <a:pt x="5627870" y="3485634"/>
                </a:cubicBezTo>
                <a:cubicBezTo>
                  <a:pt x="5624676" y="3481400"/>
                  <a:pt x="5624676" y="3481400"/>
                  <a:pt x="5628909" y="3478208"/>
                </a:cubicBezTo>
                <a:cubicBezTo>
                  <a:pt x="5629950" y="3470782"/>
                  <a:pt x="5634183" y="3467589"/>
                  <a:pt x="5633142" y="3475016"/>
                </a:cubicBezTo>
                <a:cubicBezTo>
                  <a:pt x="5633142" y="3475016"/>
                  <a:pt x="5635295" y="3486677"/>
                  <a:pt x="5631062" y="3489870"/>
                </a:cubicBezTo>
                <a:cubicBezTo>
                  <a:pt x="5631062" y="3489870"/>
                  <a:pt x="5634255" y="3494104"/>
                  <a:pt x="5634255" y="3494104"/>
                </a:cubicBezTo>
                <a:cubicBezTo>
                  <a:pt x="5634255" y="3494104"/>
                  <a:pt x="5634255" y="3494104"/>
                  <a:pt x="5630021" y="3497296"/>
                </a:cubicBezTo>
                <a:cubicBezTo>
                  <a:pt x="5633357" y="3554560"/>
                  <a:pt x="5629268" y="3610781"/>
                  <a:pt x="5608173" y="3653253"/>
                </a:cubicBezTo>
                <a:cubicBezTo>
                  <a:pt x="5622056" y="3689281"/>
                  <a:pt x="5595760" y="3768886"/>
                  <a:pt x="5592710" y="3817680"/>
                </a:cubicBezTo>
                <a:cubicBezTo>
                  <a:pt x="5586396" y="3835725"/>
                  <a:pt x="5583204" y="3831490"/>
                  <a:pt x="5581051" y="3819828"/>
                </a:cubicBezTo>
                <a:cubicBezTo>
                  <a:pt x="5581123" y="3846343"/>
                  <a:pt x="5569535" y="3875005"/>
                  <a:pt x="5575920" y="3883475"/>
                </a:cubicBezTo>
                <a:cubicBezTo>
                  <a:pt x="5571203" y="3903637"/>
                  <a:pt x="5567006" y="3920086"/>
                  <a:pt x="5563598" y="3934280"/>
                </a:cubicBezTo>
                <a:lnTo>
                  <a:pt x="5562972" y="3937349"/>
                </a:lnTo>
                <a:lnTo>
                  <a:pt x="5571794" y="3923038"/>
                </a:lnTo>
                <a:cubicBezTo>
                  <a:pt x="5593939" y="3878751"/>
                  <a:pt x="5611337" y="3820229"/>
                  <a:pt x="5623989" y="3775941"/>
                </a:cubicBezTo>
                <a:lnTo>
                  <a:pt x="5632426" y="3767506"/>
                </a:lnTo>
                <a:cubicBezTo>
                  <a:pt x="5632426" y="3767506"/>
                  <a:pt x="5640861" y="3767506"/>
                  <a:pt x="5640861" y="3759071"/>
                </a:cubicBezTo>
                <a:lnTo>
                  <a:pt x="5649298" y="3767505"/>
                </a:lnTo>
                <a:lnTo>
                  <a:pt x="5649298" y="3742197"/>
                </a:lnTo>
                <a:cubicBezTo>
                  <a:pt x="5666171" y="3691585"/>
                  <a:pt x="5674605" y="3624099"/>
                  <a:pt x="5683041" y="3581921"/>
                </a:cubicBezTo>
                <a:cubicBezTo>
                  <a:pt x="5691475" y="3573485"/>
                  <a:pt x="5691476" y="3590358"/>
                  <a:pt x="5691475" y="3598792"/>
                </a:cubicBezTo>
                <a:cubicBezTo>
                  <a:pt x="5698857" y="3576649"/>
                  <a:pt x="5712697" y="3496378"/>
                  <a:pt x="5732996" y="3493610"/>
                </a:cubicBezTo>
                <a:lnTo>
                  <a:pt x="5733449" y="3493806"/>
                </a:lnTo>
                <a:lnTo>
                  <a:pt x="5734014" y="3473633"/>
                </a:lnTo>
                <a:cubicBezTo>
                  <a:pt x="5733582" y="3467260"/>
                  <a:pt x="5732457" y="3462613"/>
                  <a:pt x="5730509" y="3460815"/>
                </a:cubicBezTo>
                <a:cubicBezTo>
                  <a:pt x="5735891" y="3408066"/>
                  <a:pt x="5752664" y="3358615"/>
                  <a:pt x="5743964" y="3328941"/>
                </a:cubicBezTo>
                <a:cubicBezTo>
                  <a:pt x="5746354" y="3295074"/>
                  <a:pt x="5754450" y="3309761"/>
                  <a:pt x="5761038" y="3286983"/>
                </a:cubicBezTo>
                <a:cubicBezTo>
                  <a:pt x="5763428" y="3253117"/>
                  <a:pt x="5752340" y="3257310"/>
                  <a:pt x="5751435" y="3234831"/>
                </a:cubicBezTo>
                <a:cubicBezTo>
                  <a:pt x="5764914" y="3196770"/>
                  <a:pt x="5763707" y="3166797"/>
                  <a:pt x="5762802" y="3144319"/>
                </a:cubicBezTo>
                <a:cubicBezTo>
                  <a:pt x="5761898" y="3121840"/>
                  <a:pt x="5757096" y="3095764"/>
                  <a:pt x="5763082" y="3058000"/>
                </a:cubicBezTo>
                <a:cubicBezTo>
                  <a:pt x="5770274" y="3050209"/>
                  <a:pt x="5773568" y="3038820"/>
                  <a:pt x="5777766" y="3049910"/>
                </a:cubicBezTo>
                <a:cubicBezTo>
                  <a:pt x="5785236" y="2955800"/>
                  <a:pt x="5771435" y="2892557"/>
                  <a:pt x="5764220" y="2806537"/>
                </a:cubicBezTo>
                <a:lnTo>
                  <a:pt x="5759877" y="2815776"/>
                </a:lnTo>
                <a:lnTo>
                  <a:pt x="5758962" y="2839583"/>
                </a:lnTo>
                <a:cubicBezTo>
                  <a:pt x="5750526" y="2839583"/>
                  <a:pt x="5750526" y="2831148"/>
                  <a:pt x="5750526" y="2831148"/>
                </a:cubicBezTo>
                <a:lnTo>
                  <a:pt x="5750526" y="2822713"/>
                </a:lnTo>
                <a:lnTo>
                  <a:pt x="5750526" y="2822277"/>
                </a:lnTo>
                <a:lnTo>
                  <a:pt x="5749837" y="2822120"/>
                </a:lnTo>
                <a:lnTo>
                  <a:pt x="5747894" y="2797782"/>
                </a:lnTo>
                <a:lnTo>
                  <a:pt x="5743144" y="2798460"/>
                </a:lnTo>
                <a:cubicBezTo>
                  <a:pt x="5742089" y="2799515"/>
                  <a:pt x="5742090" y="2801624"/>
                  <a:pt x="5742091" y="2805842"/>
                </a:cubicBezTo>
                <a:lnTo>
                  <a:pt x="5742091" y="2814279"/>
                </a:lnTo>
                <a:lnTo>
                  <a:pt x="5742090" y="2822713"/>
                </a:lnTo>
                <a:cubicBezTo>
                  <a:pt x="5725221" y="2772097"/>
                  <a:pt x="5725221" y="2839583"/>
                  <a:pt x="5733655" y="2848019"/>
                </a:cubicBezTo>
                <a:lnTo>
                  <a:pt x="5742090" y="2856452"/>
                </a:lnTo>
                <a:lnTo>
                  <a:pt x="5742091" y="2848019"/>
                </a:lnTo>
                <a:lnTo>
                  <a:pt x="5750526" y="2839583"/>
                </a:lnTo>
                <a:lnTo>
                  <a:pt x="5750526" y="2864888"/>
                </a:lnTo>
                <a:lnTo>
                  <a:pt x="5750525" y="2873326"/>
                </a:lnTo>
                <a:cubicBezTo>
                  <a:pt x="5750526" y="2932374"/>
                  <a:pt x="5733655" y="2974554"/>
                  <a:pt x="5708345" y="2940812"/>
                </a:cubicBezTo>
                <a:cubicBezTo>
                  <a:pt x="5708348" y="2898633"/>
                  <a:pt x="5699912" y="2898632"/>
                  <a:pt x="5699912" y="2839583"/>
                </a:cubicBezTo>
                <a:cubicBezTo>
                  <a:pt x="5695694" y="2837474"/>
                  <a:pt x="5692531" y="2838002"/>
                  <a:pt x="5689894" y="2840110"/>
                </a:cubicBezTo>
                <a:lnTo>
                  <a:pt x="5683185" y="2849917"/>
                </a:lnTo>
                <a:lnTo>
                  <a:pt x="5682885" y="2853046"/>
                </a:lnTo>
                <a:cubicBezTo>
                  <a:pt x="5682333" y="2855285"/>
                  <a:pt x="5681574" y="2856372"/>
                  <a:pt x="5680651" y="2856536"/>
                </a:cubicBezTo>
                <a:lnTo>
                  <a:pt x="5680060" y="2855859"/>
                </a:lnTo>
                <a:lnTo>
                  <a:pt x="5676293" y="2863103"/>
                </a:lnTo>
                <a:lnTo>
                  <a:pt x="5680760" y="2886509"/>
                </a:lnTo>
                <a:cubicBezTo>
                  <a:pt x="5682357" y="2898126"/>
                  <a:pt x="5684002" y="2907354"/>
                  <a:pt x="5688352" y="2910389"/>
                </a:cubicBezTo>
                <a:cubicBezTo>
                  <a:pt x="5691903" y="2951650"/>
                  <a:pt x="5692821" y="2978146"/>
                  <a:pt x="5696772" y="3000293"/>
                </a:cubicBezTo>
                <a:cubicBezTo>
                  <a:pt x="5697689" y="3026790"/>
                  <a:pt x="5697290" y="3045902"/>
                  <a:pt x="5692141" y="3081094"/>
                </a:cubicBezTo>
                <a:cubicBezTo>
                  <a:pt x="5684759" y="3082408"/>
                  <a:pt x="5686474" y="3070677"/>
                  <a:pt x="5679091" y="3071991"/>
                </a:cubicBezTo>
                <a:cubicBezTo>
                  <a:pt x="5680926" y="3124983"/>
                  <a:pt x="5687511" y="3161895"/>
                  <a:pt x="5688029" y="3207504"/>
                </a:cubicBezTo>
                <a:cubicBezTo>
                  <a:pt x="5695930" y="3251800"/>
                  <a:pt x="5696448" y="3297408"/>
                  <a:pt x="5692217" y="3359096"/>
                </a:cubicBezTo>
                <a:cubicBezTo>
                  <a:pt x="5689982" y="3325218"/>
                  <a:pt x="5682200" y="3345644"/>
                  <a:pt x="5673101" y="3358689"/>
                </a:cubicBezTo>
                <a:cubicBezTo>
                  <a:pt x="5670067" y="3363038"/>
                  <a:pt x="5671384" y="3370421"/>
                  <a:pt x="5668351" y="3374768"/>
                </a:cubicBezTo>
                <a:cubicBezTo>
                  <a:pt x="5668351" y="3374768"/>
                  <a:pt x="5664001" y="3371734"/>
                  <a:pt x="5662684" y="3364351"/>
                </a:cubicBezTo>
                <a:cubicBezTo>
                  <a:pt x="5662684" y="3364351"/>
                  <a:pt x="5662684" y="3364351"/>
                  <a:pt x="5661368" y="3356969"/>
                </a:cubicBezTo>
                <a:cubicBezTo>
                  <a:pt x="5664001" y="3371734"/>
                  <a:pt x="5650952" y="3362631"/>
                  <a:pt x="5654384" y="3339170"/>
                </a:cubicBezTo>
                <a:cubicBezTo>
                  <a:pt x="5654384" y="3339170"/>
                  <a:pt x="5654384" y="3339170"/>
                  <a:pt x="5661768" y="3337856"/>
                </a:cubicBezTo>
                <a:cubicBezTo>
                  <a:pt x="5664800" y="3333508"/>
                  <a:pt x="5663483" y="3326125"/>
                  <a:pt x="5663483" y="3326125"/>
                </a:cubicBezTo>
                <a:cubicBezTo>
                  <a:pt x="5670866" y="3324812"/>
                  <a:pt x="5667833" y="3329160"/>
                  <a:pt x="5669150" y="3336542"/>
                </a:cubicBezTo>
                <a:cubicBezTo>
                  <a:pt x="5669150" y="3336542"/>
                  <a:pt x="5669150" y="3336542"/>
                  <a:pt x="5670467" y="3343924"/>
                </a:cubicBezTo>
                <a:cubicBezTo>
                  <a:pt x="5676933" y="3316115"/>
                  <a:pt x="5675097" y="3263123"/>
                  <a:pt x="5666398" y="3257055"/>
                </a:cubicBezTo>
                <a:cubicBezTo>
                  <a:pt x="5664562" y="3204063"/>
                  <a:pt x="5674461" y="3152792"/>
                  <a:pt x="5661810" y="3124576"/>
                </a:cubicBezTo>
                <a:cubicBezTo>
                  <a:pt x="5659576" y="3090699"/>
                  <a:pt x="5669592" y="3104149"/>
                  <a:pt x="5673025" y="3080687"/>
                </a:cubicBezTo>
                <a:cubicBezTo>
                  <a:pt x="5670791" y="3046809"/>
                  <a:pt x="5660375" y="3052471"/>
                  <a:pt x="5656425" y="3030323"/>
                </a:cubicBezTo>
                <a:cubicBezTo>
                  <a:pt x="5664606" y="2990784"/>
                  <a:pt x="5659339" y="2961253"/>
                  <a:pt x="5655388" y="2939106"/>
                </a:cubicBezTo>
                <a:cubicBezTo>
                  <a:pt x="5651437" y="2916958"/>
                  <a:pt x="5643136" y="2891777"/>
                  <a:pt x="5643936" y="2853549"/>
                </a:cubicBezTo>
                <a:cubicBezTo>
                  <a:pt x="5650002" y="2844854"/>
                  <a:pt x="5651718" y="2833123"/>
                  <a:pt x="5657385" y="2843539"/>
                </a:cubicBezTo>
                <a:lnTo>
                  <a:pt x="5657146" y="2841276"/>
                </a:lnTo>
                <a:lnTo>
                  <a:pt x="5648243" y="2809663"/>
                </a:lnTo>
                <a:cubicBezTo>
                  <a:pt x="5630844" y="2742046"/>
                  <a:pt x="5613444" y="2670868"/>
                  <a:pt x="5581811" y="2670869"/>
                </a:cubicBezTo>
                <a:lnTo>
                  <a:pt x="5581812" y="2662431"/>
                </a:lnTo>
                <a:lnTo>
                  <a:pt x="5581812" y="2645563"/>
                </a:lnTo>
                <a:cubicBezTo>
                  <a:pt x="5573376" y="2637125"/>
                  <a:pt x="5573377" y="2628693"/>
                  <a:pt x="5573376" y="2637125"/>
                </a:cubicBezTo>
                <a:cubicBezTo>
                  <a:pt x="5564941" y="2620256"/>
                  <a:pt x="5564941" y="2594949"/>
                  <a:pt x="5548068" y="2544335"/>
                </a:cubicBezTo>
                <a:cubicBezTo>
                  <a:pt x="5539634" y="2527464"/>
                  <a:pt x="5539633" y="2519026"/>
                  <a:pt x="5539634" y="2510592"/>
                </a:cubicBezTo>
                <a:lnTo>
                  <a:pt x="5531197" y="2502157"/>
                </a:lnTo>
                <a:lnTo>
                  <a:pt x="5531198" y="2493721"/>
                </a:lnTo>
                <a:cubicBezTo>
                  <a:pt x="5531197" y="2485283"/>
                  <a:pt x="5522761" y="2493721"/>
                  <a:pt x="5522761" y="2493721"/>
                </a:cubicBezTo>
                <a:lnTo>
                  <a:pt x="5522762" y="2485285"/>
                </a:lnTo>
                <a:cubicBezTo>
                  <a:pt x="5514328" y="2485285"/>
                  <a:pt x="5514327" y="2451540"/>
                  <a:pt x="5505889" y="2451543"/>
                </a:cubicBezTo>
                <a:cubicBezTo>
                  <a:pt x="5514328" y="2493720"/>
                  <a:pt x="5505891" y="2459978"/>
                  <a:pt x="5497455" y="2476850"/>
                </a:cubicBezTo>
                <a:cubicBezTo>
                  <a:pt x="5489018" y="2426235"/>
                  <a:pt x="5489019" y="2493720"/>
                  <a:pt x="5480584" y="2459978"/>
                </a:cubicBezTo>
                <a:cubicBezTo>
                  <a:pt x="5472147" y="2409365"/>
                  <a:pt x="5463710" y="2409365"/>
                  <a:pt x="5472147" y="2384058"/>
                </a:cubicBezTo>
                <a:cubicBezTo>
                  <a:pt x="5446841" y="2384058"/>
                  <a:pt x="5429967" y="2265958"/>
                  <a:pt x="5404661" y="2181601"/>
                </a:cubicBezTo>
                <a:cubicBezTo>
                  <a:pt x="5404661" y="2173166"/>
                  <a:pt x="5396224" y="2156292"/>
                  <a:pt x="5387791" y="2130985"/>
                </a:cubicBezTo>
                <a:cubicBezTo>
                  <a:pt x="5362483" y="2055067"/>
                  <a:pt x="5345614" y="2004453"/>
                  <a:pt x="5328740" y="1962273"/>
                </a:cubicBezTo>
                <a:cubicBezTo>
                  <a:pt x="5320306" y="1945401"/>
                  <a:pt x="5328741" y="1953837"/>
                  <a:pt x="5328741" y="1936967"/>
                </a:cubicBezTo>
                <a:cubicBezTo>
                  <a:pt x="5320305" y="1936965"/>
                  <a:pt x="5311870" y="1928530"/>
                  <a:pt x="5311869" y="1920096"/>
                </a:cubicBezTo>
                <a:lnTo>
                  <a:pt x="5320307" y="1911660"/>
                </a:lnTo>
                <a:cubicBezTo>
                  <a:pt x="5294997" y="1869480"/>
                  <a:pt x="5303433" y="1861047"/>
                  <a:pt x="5269693" y="1793560"/>
                </a:cubicBezTo>
                <a:lnTo>
                  <a:pt x="5286562" y="1793561"/>
                </a:lnTo>
                <a:cubicBezTo>
                  <a:pt x="5269690" y="1751383"/>
                  <a:pt x="5261255" y="1734510"/>
                  <a:pt x="5261255" y="1768254"/>
                </a:cubicBezTo>
                <a:cubicBezTo>
                  <a:pt x="5244383" y="1742947"/>
                  <a:pt x="5261255" y="1734510"/>
                  <a:pt x="5235948" y="1709201"/>
                </a:cubicBezTo>
                <a:cubicBezTo>
                  <a:pt x="5244383" y="1717640"/>
                  <a:pt x="5244382" y="1709203"/>
                  <a:pt x="5235947" y="1700769"/>
                </a:cubicBezTo>
                <a:lnTo>
                  <a:pt x="5244383" y="1700769"/>
                </a:lnTo>
                <a:cubicBezTo>
                  <a:pt x="5252818" y="1709203"/>
                  <a:pt x="5252819" y="1700767"/>
                  <a:pt x="5252819" y="1700767"/>
                </a:cubicBezTo>
                <a:lnTo>
                  <a:pt x="5252819" y="1692332"/>
                </a:lnTo>
                <a:cubicBezTo>
                  <a:pt x="5269693" y="1726076"/>
                  <a:pt x="5261254" y="1675460"/>
                  <a:pt x="5244383" y="1650153"/>
                </a:cubicBezTo>
                <a:lnTo>
                  <a:pt x="5252818" y="1650152"/>
                </a:lnTo>
                <a:lnTo>
                  <a:pt x="5252819" y="1641718"/>
                </a:lnTo>
                <a:lnTo>
                  <a:pt x="5244385" y="1633283"/>
                </a:lnTo>
                <a:cubicBezTo>
                  <a:pt x="5227512" y="1591105"/>
                  <a:pt x="5202205" y="1532055"/>
                  <a:pt x="5176900" y="1473003"/>
                </a:cubicBezTo>
                <a:cubicBezTo>
                  <a:pt x="5143155" y="1413955"/>
                  <a:pt x="5109412" y="1354905"/>
                  <a:pt x="5084104" y="1312727"/>
                </a:cubicBezTo>
                <a:cubicBezTo>
                  <a:pt x="5079886" y="1295857"/>
                  <a:pt x="5069343" y="1274766"/>
                  <a:pt x="5055633" y="1250514"/>
                </a:cubicBezTo>
                <a:lnTo>
                  <a:pt x="5041658" y="1226599"/>
                </a:lnTo>
                <a:lnTo>
                  <a:pt x="5093541" y="1340967"/>
                </a:lnTo>
                <a:cubicBezTo>
                  <a:pt x="5235732" y="1681085"/>
                  <a:pt x="5337210" y="2038049"/>
                  <a:pt x="5398999" y="2412246"/>
                </a:cubicBezTo>
                <a:cubicBezTo>
                  <a:pt x="5422890" y="2554151"/>
                  <a:pt x="5460842" y="2689651"/>
                  <a:pt x="5458394" y="2833367"/>
                </a:cubicBezTo>
                <a:cubicBezTo>
                  <a:pt x="5457892" y="2847175"/>
                  <a:pt x="5464297" y="2861234"/>
                  <a:pt x="5448705" y="2871734"/>
                </a:cubicBezTo>
                <a:cubicBezTo>
                  <a:pt x="5433365" y="2875326"/>
                  <a:pt x="5431053" y="2862798"/>
                  <a:pt x="5431304" y="2855892"/>
                </a:cubicBezTo>
                <a:cubicBezTo>
                  <a:pt x="5385690" y="2397937"/>
                  <a:pt x="5249309" y="1964347"/>
                  <a:pt x="5100400" y="1533070"/>
                </a:cubicBezTo>
                <a:cubicBezTo>
                  <a:pt x="5024275" y="1306308"/>
                  <a:pt x="4903157" y="1100041"/>
                  <a:pt x="4793286" y="888652"/>
                </a:cubicBezTo>
                <a:cubicBezTo>
                  <a:pt x="4778948" y="864625"/>
                  <a:pt x="4766140" y="836507"/>
                  <a:pt x="4754611" y="811200"/>
                </a:cubicBezTo>
                <a:cubicBezTo>
                  <a:pt x="4747700" y="801616"/>
                  <a:pt x="4747255" y="785266"/>
                  <a:pt x="4736788" y="782554"/>
                </a:cubicBezTo>
                <a:cubicBezTo>
                  <a:pt x="4733299" y="781651"/>
                  <a:pt x="4728696" y="782261"/>
                  <a:pt x="4722369" y="785144"/>
                </a:cubicBezTo>
                <a:cubicBezTo>
                  <a:pt x="4697061" y="796672"/>
                  <a:pt x="4707559" y="812263"/>
                  <a:pt x="4716525" y="831944"/>
                </a:cubicBezTo>
                <a:cubicBezTo>
                  <a:pt x="4773879" y="928050"/>
                  <a:pt x="4829707" y="1028246"/>
                  <a:pt x="4878628" y="1128191"/>
                </a:cubicBezTo>
                <a:cubicBezTo>
                  <a:pt x="4928929" y="1233026"/>
                  <a:pt x="4975663" y="1338424"/>
                  <a:pt x="5018643" y="1444415"/>
                </a:cubicBezTo>
                <a:lnTo>
                  <a:pt x="5107372" y="1685936"/>
                </a:lnTo>
                <a:lnTo>
                  <a:pt x="5109411" y="1683895"/>
                </a:lnTo>
                <a:cubicBezTo>
                  <a:pt x="5126283" y="1717639"/>
                  <a:pt x="5134721" y="1751382"/>
                  <a:pt x="5151590" y="1785122"/>
                </a:cubicBezTo>
                <a:lnTo>
                  <a:pt x="5143154" y="1785122"/>
                </a:lnTo>
                <a:cubicBezTo>
                  <a:pt x="5143154" y="1776689"/>
                  <a:pt x="5134719" y="1759817"/>
                  <a:pt x="5134721" y="1751382"/>
                </a:cubicBezTo>
                <a:lnTo>
                  <a:pt x="5122261" y="1726462"/>
                </a:lnTo>
                <a:lnTo>
                  <a:pt x="5136116" y="1764180"/>
                </a:lnTo>
                <a:lnTo>
                  <a:pt x="5157687" y="1838582"/>
                </a:lnTo>
                <a:lnTo>
                  <a:pt x="5167407" y="1843119"/>
                </a:lnTo>
                <a:cubicBezTo>
                  <a:pt x="5170572" y="1844173"/>
                  <a:pt x="5172680" y="1844174"/>
                  <a:pt x="5176898" y="1844173"/>
                </a:cubicBezTo>
                <a:cubicBezTo>
                  <a:pt x="5176900" y="1852608"/>
                  <a:pt x="5176898" y="1861046"/>
                  <a:pt x="5176898" y="1861046"/>
                </a:cubicBezTo>
                <a:cubicBezTo>
                  <a:pt x="5168464" y="1861046"/>
                  <a:pt x="5168461" y="1852610"/>
                  <a:pt x="5168464" y="1861046"/>
                </a:cubicBezTo>
                <a:lnTo>
                  <a:pt x="5168463" y="1869480"/>
                </a:lnTo>
                <a:cubicBezTo>
                  <a:pt x="5168463" y="1871571"/>
                  <a:pt x="5168462" y="1873663"/>
                  <a:pt x="5168462" y="1875756"/>
                </a:cubicBezTo>
                <a:lnTo>
                  <a:pt x="5229895" y="2087656"/>
                </a:lnTo>
                <a:lnTo>
                  <a:pt x="5242098" y="2145617"/>
                </a:lnTo>
                <a:lnTo>
                  <a:pt x="5261255" y="2173166"/>
                </a:lnTo>
                <a:cubicBezTo>
                  <a:pt x="5252821" y="2198470"/>
                  <a:pt x="5261254" y="2206906"/>
                  <a:pt x="5278125" y="2215342"/>
                </a:cubicBezTo>
                <a:cubicBezTo>
                  <a:pt x="5278126" y="2232217"/>
                  <a:pt x="5278128" y="2249087"/>
                  <a:pt x="5286562" y="2265959"/>
                </a:cubicBezTo>
                <a:cubicBezTo>
                  <a:pt x="5294998" y="2282828"/>
                  <a:pt x="5294997" y="2308137"/>
                  <a:pt x="5303433" y="2325006"/>
                </a:cubicBezTo>
                <a:cubicBezTo>
                  <a:pt x="5311869" y="2350315"/>
                  <a:pt x="5311869" y="2384057"/>
                  <a:pt x="5320305" y="2409365"/>
                </a:cubicBezTo>
                <a:cubicBezTo>
                  <a:pt x="5320305" y="2426235"/>
                  <a:pt x="5328740" y="2451540"/>
                  <a:pt x="5337176" y="2459978"/>
                </a:cubicBezTo>
                <a:lnTo>
                  <a:pt x="5337176" y="2468415"/>
                </a:lnTo>
                <a:cubicBezTo>
                  <a:pt x="5345612" y="2493721"/>
                  <a:pt x="5345611" y="2510592"/>
                  <a:pt x="5354048" y="2535897"/>
                </a:cubicBezTo>
                <a:cubicBezTo>
                  <a:pt x="5354047" y="2552771"/>
                  <a:pt x="5362484" y="2569640"/>
                  <a:pt x="5370919" y="2594947"/>
                </a:cubicBezTo>
                <a:cubicBezTo>
                  <a:pt x="5362484" y="2620254"/>
                  <a:pt x="5370919" y="2620254"/>
                  <a:pt x="5379353" y="2620256"/>
                </a:cubicBezTo>
                <a:cubicBezTo>
                  <a:pt x="5379354" y="2623070"/>
                  <a:pt x="5379353" y="2625880"/>
                  <a:pt x="5379355" y="2628692"/>
                </a:cubicBezTo>
                <a:cubicBezTo>
                  <a:pt x="5379355" y="2637128"/>
                  <a:pt x="5370919" y="2645563"/>
                  <a:pt x="5370919" y="2653998"/>
                </a:cubicBezTo>
                <a:lnTo>
                  <a:pt x="5370919" y="2662431"/>
                </a:lnTo>
                <a:cubicBezTo>
                  <a:pt x="5370919" y="2670868"/>
                  <a:pt x="5370919" y="2670868"/>
                  <a:pt x="5379355" y="2679304"/>
                </a:cubicBezTo>
                <a:lnTo>
                  <a:pt x="5387791" y="2679306"/>
                </a:lnTo>
                <a:lnTo>
                  <a:pt x="5387790" y="2721484"/>
                </a:lnTo>
                <a:lnTo>
                  <a:pt x="5396226" y="2729919"/>
                </a:lnTo>
                <a:lnTo>
                  <a:pt x="5396226" y="2721484"/>
                </a:lnTo>
                <a:lnTo>
                  <a:pt x="5387791" y="2679306"/>
                </a:lnTo>
                <a:lnTo>
                  <a:pt x="5396226" y="2679306"/>
                </a:lnTo>
                <a:lnTo>
                  <a:pt x="5396225" y="2696176"/>
                </a:lnTo>
                <a:lnTo>
                  <a:pt x="5396226" y="2704613"/>
                </a:lnTo>
                <a:cubicBezTo>
                  <a:pt x="5396226" y="2713048"/>
                  <a:pt x="5404662" y="2721481"/>
                  <a:pt x="5404662" y="2729919"/>
                </a:cubicBezTo>
                <a:lnTo>
                  <a:pt x="5404661" y="2763661"/>
                </a:lnTo>
                <a:lnTo>
                  <a:pt x="5396224" y="2755225"/>
                </a:lnTo>
                <a:cubicBezTo>
                  <a:pt x="5396224" y="2755225"/>
                  <a:pt x="5396226" y="2763663"/>
                  <a:pt x="5396225" y="2772097"/>
                </a:cubicBezTo>
                <a:cubicBezTo>
                  <a:pt x="5396225" y="2772097"/>
                  <a:pt x="5396224" y="2780533"/>
                  <a:pt x="5396225" y="2788969"/>
                </a:cubicBezTo>
                <a:cubicBezTo>
                  <a:pt x="5404662" y="2797406"/>
                  <a:pt x="5404661" y="2805841"/>
                  <a:pt x="5404662" y="2814279"/>
                </a:cubicBezTo>
                <a:lnTo>
                  <a:pt x="5404661" y="2831146"/>
                </a:lnTo>
                <a:lnTo>
                  <a:pt x="5413098" y="2839583"/>
                </a:lnTo>
                <a:cubicBezTo>
                  <a:pt x="5413097" y="2848019"/>
                  <a:pt x="5421533" y="2856455"/>
                  <a:pt x="5421533" y="2864890"/>
                </a:cubicBezTo>
                <a:lnTo>
                  <a:pt x="5421534" y="2881764"/>
                </a:lnTo>
                <a:cubicBezTo>
                  <a:pt x="5413098" y="2881764"/>
                  <a:pt x="5413098" y="2881764"/>
                  <a:pt x="5413098" y="2890197"/>
                </a:cubicBezTo>
                <a:lnTo>
                  <a:pt x="5421534" y="2898631"/>
                </a:lnTo>
                <a:cubicBezTo>
                  <a:pt x="5421534" y="2898631"/>
                  <a:pt x="5421533" y="2907070"/>
                  <a:pt x="5413098" y="2915506"/>
                </a:cubicBezTo>
                <a:lnTo>
                  <a:pt x="5421534" y="2932377"/>
                </a:lnTo>
                <a:lnTo>
                  <a:pt x="5429969" y="2923940"/>
                </a:lnTo>
                <a:lnTo>
                  <a:pt x="5429969" y="2949247"/>
                </a:lnTo>
                <a:cubicBezTo>
                  <a:pt x="5429968" y="2952060"/>
                  <a:pt x="5429968" y="2954872"/>
                  <a:pt x="5429967" y="2957684"/>
                </a:cubicBezTo>
                <a:cubicBezTo>
                  <a:pt x="5438405" y="2974555"/>
                  <a:pt x="5438405" y="2982988"/>
                  <a:pt x="5438405" y="2991425"/>
                </a:cubicBezTo>
                <a:lnTo>
                  <a:pt x="5438405" y="3025167"/>
                </a:lnTo>
                <a:lnTo>
                  <a:pt x="5438405" y="3050476"/>
                </a:lnTo>
                <a:lnTo>
                  <a:pt x="5438405" y="3101088"/>
                </a:lnTo>
                <a:cubicBezTo>
                  <a:pt x="5438403" y="3109525"/>
                  <a:pt x="5429969" y="3117961"/>
                  <a:pt x="5429969" y="3126398"/>
                </a:cubicBezTo>
                <a:lnTo>
                  <a:pt x="5421534" y="3117961"/>
                </a:lnTo>
                <a:lnTo>
                  <a:pt x="5413096" y="3109525"/>
                </a:lnTo>
                <a:cubicBezTo>
                  <a:pt x="5413097" y="3112337"/>
                  <a:pt x="5413097" y="3115150"/>
                  <a:pt x="5413098" y="3117961"/>
                </a:cubicBezTo>
                <a:lnTo>
                  <a:pt x="5413098" y="3126395"/>
                </a:lnTo>
                <a:lnTo>
                  <a:pt x="5421533" y="3134833"/>
                </a:lnTo>
                <a:lnTo>
                  <a:pt x="5429969" y="3143265"/>
                </a:lnTo>
                <a:lnTo>
                  <a:pt x="5438404" y="3143266"/>
                </a:lnTo>
                <a:cubicBezTo>
                  <a:pt x="5438405" y="3134833"/>
                  <a:pt x="5446841" y="3117961"/>
                  <a:pt x="5446840" y="3101088"/>
                </a:cubicBezTo>
                <a:cubicBezTo>
                  <a:pt x="5446840" y="3098278"/>
                  <a:pt x="5446840" y="3095466"/>
                  <a:pt x="5446838" y="3092654"/>
                </a:cubicBezTo>
                <a:cubicBezTo>
                  <a:pt x="5446841" y="3084217"/>
                  <a:pt x="5438404" y="3067347"/>
                  <a:pt x="5446840" y="3058912"/>
                </a:cubicBezTo>
                <a:lnTo>
                  <a:pt x="5446841" y="3042041"/>
                </a:lnTo>
                <a:cubicBezTo>
                  <a:pt x="5455276" y="3050475"/>
                  <a:pt x="5455275" y="3067346"/>
                  <a:pt x="5455276" y="3084216"/>
                </a:cubicBezTo>
                <a:cubicBezTo>
                  <a:pt x="5455276" y="3101088"/>
                  <a:pt x="5455276" y="3117961"/>
                  <a:pt x="5463712" y="3134833"/>
                </a:cubicBezTo>
                <a:cubicBezTo>
                  <a:pt x="5463712" y="3143265"/>
                  <a:pt x="5455276" y="3143266"/>
                  <a:pt x="5455276" y="3151703"/>
                </a:cubicBezTo>
                <a:lnTo>
                  <a:pt x="5455276" y="3168573"/>
                </a:lnTo>
                <a:cubicBezTo>
                  <a:pt x="5455276" y="3185442"/>
                  <a:pt x="5455276" y="3193880"/>
                  <a:pt x="5455273" y="3210751"/>
                </a:cubicBezTo>
                <a:lnTo>
                  <a:pt x="5446841" y="3202314"/>
                </a:lnTo>
                <a:cubicBezTo>
                  <a:pt x="5446841" y="3193880"/>
                  <a:pt x="5446841" y="3193880"/>
                  <a:pt x="5438405" y="3202316"/>
                </a:cubicBezTo>
                <a:lnTo>
                  <a:pt x="5438405" y="3210751"/>
                </a:lnTo>
                <a:lnTo>
                  <a:pt x="5438405" y="3219184"/>
                </a:lnTo>
                <a:lnTo>
                  <a:pt x="5446841" y="3227621"/>
                </a:lnTo>
                <a:lnTo>
                  <a:pt x="5446840" y="3236060"/>
                </a:lnTo>
                <a:lnTo>
                  <a:pt x="5446841" y="3244494"/>
                </a:lnTo>
                <a:cubicBezTo>
                  <a:pt x="5446841" y="3252928"/>
                  <a:pt x="5455275" y="3269801"/>
                  <a:pt x="5455276" y="3278235"/>
                </a:cubicBezTo>
                <a:cubicBezTo>
                  <a:pt x="5455276" y="3303542"/>
                  <a:pt x="5463712" y="3311978"/>
                  <a:pt x="5455276" y="3320416"/>
                </a:cubicBezTo>
                <a:cubicBezTo>
                  <a:pt x="5446841" y="3320415"/>
                  <a:pt x="5446841" y="3328851"/>
                  <a:pt x="5446841" y="3328851"/>
                </a:cubicBezTo>
                <a:cubicBezTo>
                  <a:pt x="5446841" y="3328851"/>
                  <a:pt x="5438403" y="3328851"/>
                  <a:pt x="5438403" y="3320416"/>
                </a:cubicBezTo>
                <a:cubicBezTo>
                  <a:pt x="5438405" y="3286671"/>
                  <a:pt x="5438405" y="3252930"/>
                  <a:pt x="5429968" y="3219187"/>
                </a:cubicBezTo>
                <a:lnTo>
                  <a:pt x="5429969" y="3210749"/>
                </a:lnTo>
                <a:cubicBezTo>
                  <a:pt x="5421534" y="3210749"/>
                  <a:pt x="5421534" y="3219187"/>
                  <a:pt x="5421534" y="3219187"/>
                </a:cubicBezTo>
                <a:cubicBezTo>
                  <a:pt x="5429968" y="3252929"/>
                  <a:pt x="5429968" y="3286673"/>
                  <a:pt x="5429969" y="3320416"/>
                </a:cubicBezTo>
                <a:cubicBezTo>
                  <a:pt x="5421534" y="3320416"/>
                  <a:pt x="5413097" y="3320415"/>
                  <a:pt x="5404661" y="3337285"/>
                </a:cubicBezTo>
                <a:cubicBezTo>
                  <a:pt x="5404661" y="3379464"/>
                  <a:pt x="5387791" y="3387901"/>
                  <a:pt x="5387791" y="3430080"/>
                </a:cubicBezTo>
                <a:cubicBezTo>
                  <a:pt x="5345611" y="3539744"/>
                  <a:pt x="5328741" y="3674713"/>
                  <a:pt x="5320304" y="3767504"/>
                </a:cubicBezTo>
                <a:lnTo>
                  <a:pt x="5320305" y="3775942"/>
                </a:lnTo>
                <a:lnTo>
                  <a:pt x="5320305" y="3784378"/>
                </a:lnTo>
                <a:cubicBezTo>
                  <a:pt x="5328740" y="3784378"/>
                  <a:pt x="5328740" y="3784378"/>
                  <a:pt x="5328741" y="3775940"/>
                </a:cubicBezTo>
                <a:cubicBezTo>
                  <a:pt x="5337175" y="3683147"/>
                  <a:pt x="5354047" y="3556613"/>
                  <a:pt x="5396226" y="3446949"/>
                </a:cubicBezTo>
                <a:lnTo>
                  <a:pt x="5396226" y="3455387"/>
                </a:lnTo>
                <a:cubicBezTo>
                  <a:pt x="5404661" y="3455385"/>
                  <a:pt x="5404662" y="3446951"/>
                  <a:pt x="5413098" y="3438513"/>
                </a:cubicBezTo>
                <a:lnTo>
                  <a:pt x="5413098" y="3463820"/>
                </a:lnTo>
                <a:lnTo>
                  <a:pt x="5404662" y="3463821"/>
                </a:lnTo>
                <a:lnTo>
                  <a:pt x="5404662" y="3472258"/>
                </a:lnTo>
                <a:lnTo>
                  <a:pt x="5404661" y="3480692"/>
                </a:lnTo>
                <a:lnTo>
                  <a:pt x="5413098" y="3480691"/>
                </a:lnTo>
                <a:cubicBezTo>
                  <a:pt x="5404660" y="3497563"/>
                  <a:pt x="5404662" y="3514435"/>
                  <a:pt x="5404662" y="3522869"/>
                </a:cubicBezTo>
                <a:lnTo>
                  <a:pt x="5404662" y="3539744"/>
                </a:lnTo>
                <a:cubicBezTo>
                  <a:pt x="5404662" y="3548176"/>
                  <a:pt x="5404660" y="3556614"/>
                  <a:pt x="5404662" y="3565051"/>
                </a:cubicBezTo>
                <a:lnTo>
                  <a:pt x="5404662" y="3573483"/>
                </a:lnTo>
                <a:cubicBezTo>
                  <a:pt x="5396224" y="3573485"/>
                  <a:pt x="5396224" y="3573485"/>
                  <a:pt x="5396226" y="3581921"/>
                </a:cubicBezTo>
                <a:lnTo>
                  <a:pt x="5396226" y="3598792"/>
                </a:lnTo>
                <a:lnTo>
                  <a:pt x="5404662" y="3607228"/>
                </a:lnTo>
                <a:cubicBezTo>
                  <a:pt x="5413098" y="3674713"/>
                  <a:pt x="5413098" y="3742198"/>
                  <a:pt x="5404662" y="3809683"/>
                </a:cubicBezTo>
                <a:cubicBezTo>
                  <a:pt x="5396226" y="3843426"/>
                  <a:pt x="5396226" y="3868735"/>
                  <a:pt x="5387791" y="3902475"/>
                </a:cubicBezTo>
                <a:cubicBezTo>
                  <a:pt x="5387791" y="3902475"/>
                  <a:pt x="5396226" y="3902476"/>
                  <a:pt x="5396226" y="3894042"/>
                </a:cubicBezTo>
                <a:cubicBezTo>
                  <a:pt x="5387791" y="3953090"/>
                  <a:pt x="5387791" y="4003705"/>
                  <a:pt x="5379355" y="4062754"/>
                </a:cubicBezTo>
                <a:lnTo>
                  <a:pt x="5387791" y="4071190"/>
                </a:lnTo>
                <a:cubicBezTo>
                  <a:pt x="5387790" y="4088061"/>
                  <a:pt x="5379355" y="4096495"/>
                  <a:pt x="5379355" y="4113369"/>
                </a:cubicBezTo>
                <a:cubicBezTo>
                  <a:pt x="5379355" y="4104933"/>
                  <a:pt x="5370919" y="4113368"/>
                  <a:pt x="5370919" y="4121804"/>
                </a:cubicBezTo>
                <a:cubicBezTo>
                  <a:pt x="5379355" y="4121802"/>
                  <a:pt x="5379355" y="4130239"/>
                  <a:pt x="5379355" y="4138676"/>
                </a:cubicBezTo>
                <a:cubicBezTo>
                  <a:pt x="5379355" y="4155546"/>
                  <a:pt x="5370917" y="4172417"/>
                  <a:pt x="5370918" y="4189288"/>
                </a:cubicBezTo>
                <a:cubicBezTo>
                  <a:pt x="5370918" y="4192101"/>
                  <a:pt x="5370918" y="4194913"/>
                  <a:pt x="5370916" y="4197726"/>
                </a:cubicBezTo>
                <a:cubicBezTo>
                  <a:pt x="5370918" y="4206160"/>
                  <a:pt x="5362484" y="4214597"/>
                  <a:pt x="5362483" y="4223033"/>
                </a:cubicBezTo>
                <a:lnTo>
                  <a:pt x="5362484" y="4231465"/>
                </a:lnTo>
                <a:lnTo>
                  <a:pt x="5362484" y="4239904"/>
                </a:lnTo>
                <a:cubicBezTo>
                  <a:pt x="5354048" y="4290517"/>
                  <a:pt x="5337175" y="4341131"/>
                  <a:pt x="5328741" y="4383310"/>
                </a:cubicBezTo>
                <a:cubicBezTo>
                  <a:pt x="5328741" y="4383310"/>
                  <a:pt x="5337176" y="4400179"/>
                  <a:pt x="5328741" y="4408617"/>
                </a:cubicBezTo>
                <a:cubicBezTo>
                  <a:pt x="5328742" y="4411429"/>
                  <a:pt x="5328741" y="4414241"/>
                  <a:pt x="5328743" y="4417053"/>
                </a:cubicBezTo>
                <a:cubicBezTo>
                  <a:pt x="5328741" y="4408617"/>
                  <a:pt x="5328741" y="4433924"/>
                  <a:pt x="5328743" y="4450795"/>
                </a:cubicBezTo>
                <a:cubicBezTo>
                  <a:pt x="5320305" y="4484536"/>
                  <a:pt x="5303434" y="4518279"/>
                  <a:pt x="5294997" y="4543588"/>
                </a:cubicBezTo>
                <a:cubicBezTo>
                  <a:pt x="5252819" y="4686995"/>
                  <a:pt x="5219075" y="4796658"/>
                  <a:pt x="5185332" y="4897886"/>
                </a:cubicBezTo>
                <a:lnTo>
                  <a:pt x="5185333" y="4906322"/>
                </a:lnTo>
                <a:lnTo>
                  <a:pt x="5176898" y="4914756"/>
                </a:lnTo>
                <a:cubicBezTo>
                  <a:pt x="5155808" y="4952718"/>
                  <a:pt x="5134719" y="4988568"/>
                  <a:pt x="5113630" y="5026528"/>
                </a:cubicBezTo>
                <a:lnTo>
                  <a:pt x="5057164" y="5137575"/>
                </a:lnTo>
                <a:lnTo>
                  <a:pt x="5058139" y="5135139"/>
                </a:lnTo>
                <a:cubicBezTo>
                  <a:pt x="5061961" y="5124594"/>
                  <a:pt x="5065125" y="5115105"/>
                  <a:pt x="5067233" y="5108777"/>
                </a:cubicBezTo>
                <a:cubicBezTo>
                  <a:pt x="5067233" y="5100343"/>
                  <a:pt x="5075669" y="5091906"/>
                  <a:pt x="5075669" y="5091906"/>
                </a:cubicBezTo>
                <a:cubicBezTo>
                  <a:pt x="5092540" y="5058163"/>
                  <a:pt x="5109411" y="5041293"/>
                  <a:pt x="5100977" y="5032856"/>
                </a:cubicBezTo>
                <a:cubicBezTo>
                  <a:pt x="5117847" y="5024421"/>
                  <a:pt x="5134719" y="4973806"/>
                  <a:pt x="5143155" y="4931629"/>
                </a:cubicBezTo>
                <a:cubicBezTo>
                  <a:pt x="5143154" y="4923193"/>
                  <a:pt x="5143154" y="4914755"/>
                  <a:pt x="5151590" y="4914756"/>
                </a:cubicBezTo>
                <a:cubicBezTo>
                  <a:pt x="5151590" y="4914756"/>
                  <a:pt x="5160026" y="4906320"/>
                  <a:pt x="5160025" y="4897886"/>
                </a:cubicBezTo>
                <a:lnTo>
                  <a:pt x="5151590" y="4889450"/>
                </a:lnTo>
                <a:cubicBezTo>
                  <a:pt x="5143157" y="4889451"/>
                  <a:pt x="5134719" y="4906322"/>
                  <a:pt x="5126283" y="4923193"/>
                </a:cubicBezTo>
                <a:lnTo>
                  <a:pt x="5126282" y="4931629"/>
                </a:lnTo>
                <a:cubicBezTo>
                  <a:pt x="5092539" y="4999113"/>
                  <a:pt x="5075669" y="5024420"/>
                  <a:pt x="5058797" y="5083468"/>
                </a:cubicBezTo>
                <a:lnTo>
                  <a:pt x="5058797" y="5091906"/>
                </a:lnTo>
                <a:cubicBezTo>
                  <a:pt x="5050364" y="5100343"/>
                  <a:pt x="5033490" y="5125649"/>
                  <a:pt x="5025055" y="5134082"/>
                </a:cubicBezTo>
                <a:lnTo>
                  <a:pt x="4999746" y="5184698"/>
                </a:lnTo>
                <a:cubicBezTo>
                  <a:pt x="4987093" y="5214223"/>
                  <a:pt x="4972332" y="5250076"/>
                  <a:pt x="4954406" y="5285927"/>
                </a:cubicBezTo>
                <a:lnTo>
                  <a:pt x="4900498" y="5370762"/>
                </a:lnTo>
                <a:lnTo>
                  <a:pt x="4898519" y="5361848"/>
                </a:lnTo>
                <a:cubicBezTo>
                  <a:pt x="4831032" y="5496818"/>
                  <a:pt x="4755112" y="5614916"/>
                  <a:pt x="4662316" y="5749889"/>
                </a:cubicBezTo>
                <a:lnTo>
                  <a:pt x="4653884" y="5749889"/>
                </a:lnTo>
                <a:cubicBezTo>
                  <a:pt x="4653883" y="5752701"/>
                  <a:pt x="4653884" y="5755513"/>
                  <a:pt x="4653883" y="5758325"/>
                </a:cubicBezTo>
                <a:lnTo>
                  <a:pt x="4653883" y="5766759"/>
                </a:lnTo>
                <a:cubicBezTo>
                  <a:pt x="4645447" y="5775196"/>
                  <a:pt x="4628576" y="5783632"/>
                  <a:pt x="4620140" y="5792066"/>
                </a:cubicBezTo>
                <a:cubicBezTo>
                  <a:pt x="4637009" y="5817375"/>
                  <a:pt x="4577961" y="5867989"/>
                  <a:pt x="4552653" y="5910164"/>
                </a:cubicBezTo>
                <a:cubicBezTo>
                  <a:pt x="4544219" y="5901728"/>
                  <a:pt x="4561089" y="5884859"/>
                  <a:pt x="4552654" y="5884859"/>
                </a:cubicBezTo>
                <a:cubicBezTo>
                  <a:pt x="4510474" y="5927039"/>
                  <a:pt x="4569528" y="5893295"/>
                  <a:pt x="4527347" y="5943909"/>
                </a:cubicBezTo>
                <a:cubicBezTo>
                  <a:pt x="4518910" y="5943909"/>
                  <a:pt x="4527346" y="5935473"/>
                  <a:pt x="4518911" y="5935473"/>
                </a:cubicBezTo>
                <a:cubicBezTo>
                  <a:pt x="4485167" y="5994523"/>
                  <a:pt x="4434553" y="6036702"/>
                  <a:pt x="4417681" y="6078880"/>
                </a:cubicBezTo>
                <a:cubicBezTo>
                  <a:pt x="4417681" y="6078880"/>
                  <a:pt x="4426117" y="6062009"/>
                  <a:pt x="4409247" y="6078880"/>
                </a:cubicBezTo>
                <a:cubicBezTo>
                  <a:pt x="4400810" y="6121059"/>
                  <a:pt x="4350199" y="6146366"/>
                  <a:pt x="4316454" y="6180105"/>
                </a:cubicBezTo>
                <a:cubicBezTo>
                  <a:pt x="4291147" y="6230723"/>
                  <a:pt x="4248968" y="6272900"/>
                  <a:pt x="4206789" y="6306641"/>
                </a:cubicBezTo>
                <a:cubicBezTo>
                  <a:pt x="4185699" y="6323514"/>
                  <a:pt x="4164611" y="6340386"/>
                  <a:pt x="4142466" y="6360420"/>
                </a:cubicBezTo>
                <a:lnTo>
                  <a:pt x="4080254" y="6424489"/>
                </a:lnTo>
                <a:lnTo>
                  <a:pt x="4080254" y="6416307"/>
                </a:lnTo>
                <a:cubicBezTo>
                  <a:pt x="4071817" y="6416305"/>
                  <a:pt x="4071817" y="6416305"/>
                  <a:pt x="4071818" y="6424743"/>
                </a:cubicBezTo>
                <a:lnTo>
                  <a:pt x="4063381" y="6441614"/>
                </a:lnTo>
                <a:lnTo>
                  <a:pt x="4063381" y="6433176"/>
                </a:lnTo>
                <a:cubicBezTo>
                  <a:pt x="4046510" y="6441614"/>
                  <a:pt x="4029637" y="6458484"/>
                  <a:pt x="4012767" y="6483791"/>
                </a:cubicBezTo>
                <a:lnTo>
                  <a:pt x="4012768" y="6492227"/>
                </a:lnTo>
                <a:cubicBezTo>
                  <a:pt x="4012769" y="6500664"/>
                  <a:pt x="4004330" y="6500665"/>
                  <a:pt x="4004330" y="6509098"/>
                </a:cubicBezTo>
                <a:cubicBezTo>
                  <a:pt x="4004330" y="6500665"/>
                  <a:pt x="4012768" y="6492227"/>
                  <a:pt x="4004330" y="6492227"/>
                </a:cubicBezTo>
                <a:lnTo>
                  <a:pt x="3979024" y="6517534"/>
                </a:lnTo>
                <a:lnTo>
                  <a:pt x="3979025" y="6509096"/>
                </a:lnTo>
                <a:lnTo>
                  <a:pt x="3979024" y="6500664"/>
                </a:lnTo>
                <a:lnTo>
                  <a:pt x="3970588" y="6500664"/>
                </a:lnTo>
                <a:lnTo>
                  <a:pt x="3970588" y="6517534"/>
                </a:lnTo>
                <a:cubicBezTo>
                  <a:pt x="3970588" y="6520347"/>
                  <a:pt x="3970589" y="6523159"/>
                  <a:pt x="3970590" y="6525971"/>
                </a:cubicBezTo>
                <a:lnTo>
                  <a:pt x="3962153" y="6534407"/>
                </a:lnTo>
                <a:lnTo>
                  <a:pt x="3953718" y="6534407"/>
                </a:lnTo>
                <a:lnTo>
                  <a:pt x="3945280" y="6534407"/>
                </a:lnTo>
                <a:lnTo>
                  <a:pt x="3945281" y="6542841"/>
                </a:lnTo>
                <a:lnTo>
                  <a:pt x="3945280" y="6551277"/>
                </a:lnTo>
                <a:cubicBezTo>
                  <a:pt x="3936845" y="6559714"/>
                  <a:pt x="3928411" y="6568146"/>
                  <a:pt x="3919974" y="6568148"/>
                </a:cubicBezTo>
                <a:cubicBezTo>
                  <a:pt x="3919974" y="6565337"/>
                  <a:pt x="3919975" y="6562525"/>
                  <a:pt x="3919976" y="6559714"/>
                </a:cubicBezTo>
                <a:lnTo>
                  <a:pt x="3911538" y="6568148"/>
                </a:lnTo>
                <a:lnTo>
                  <a:pt x="3903102" y="6576584"/>
                </a:lnTo>
                <a:cubicBezTo>
                  <a:pt x="3903102" y="6576584"/>
                  <a:pt x="3894667" y="6585021"/>
                  <a:pt x="3894667" y="6593455"/>
                </a:cubicBezTo>
                <a:lnTo>
                  <a:pt x="3894667" y="6585021"/>
                </a:lnTo>
                <a:cubicBezTo>
                  <a:pt x="3886231" y="6585020"/>
                  <a:pt x="3877794" y="6593455"/>
                  <a:pt x="3860924" y="6601891"/>
                </a:cubicBezTo>
                <a:cubicBezTo>
                  <a:pt x="3869358" y="6585021"/>
                  <a:pt x="3852488" y="6601889"/>
                  <a:pt x="3860924" y="6585021"/>
                </a:cubicBezTo>
                <a:lnTo>
                  <a:pt x="3827181" y="6610327"/>
                </a:lnTo>
                <a:lnTo>
                  <a:pt x="3827182" y="6601891"/>
                </a:lnTo>
                <a:lnTo>
                  <a:pt x="3835618" y="6593455"/>
                </a:lnTo>
                <a:cubicBezTo>
                  <a:pt x="3835618" y="6593455"/>
                  <a:pt x="3844051" y="6593453"/>
                  <a:pt x="3835617" y="6585021"/>
                </a:cubicBezTo>
                <a:lnTo>
                  <a:pt x="3827181" y="6593455"/>
                </a:lnTo>
                <a:lnTo>
                  <a:pt x="3818745" y="6601891"/>
                </a:lnTo>
                <a:cubicBezTo>
                  <a:pt x="3818745" y="6610327"/>
                  <a:pt x="3810311" y="6610327"/>
                  <a:pt x="3810309" y="6618762"/>
                </a:cubicBezTo>
                <a:cubicBezTo>
                  <a:pt x="3810309" y="6618762"/>
                  <a:pt x="3818745" y="6627198"/>
                  <a:pt x="3827181" y="6618762"/>
                </a:cubicBezTo>
                <a:lnTo>
                  <a:pt x="3818745" y="6627198"/>
                </a:lnTo>
                <a:cubicBezTo>
                  <a:pt x="3793437" y="6660942"/>
                  <a:pt x="3785001" y="6652506"/>
                  <a:pt x="3776566" y="6677812"/>
                </a:cubicBezTo>
                <a:cubicBezTo>
                  <a:pt x="3793437" y="6660942"/>
                  <a:pt x="3801875" y="6669377"/>
                  <a:pt x="3810308" y="6669377"/>
                </a:cubicBezTo>
                <a:cubicBezTo>
                  <a:pt x="3801875" y="6677812"/>
                  <a:pt x="3785002" y="6686248"/>
                  <a:pt x="3776566" y="6694684"/>
                </a:cubicBezTo>
                <a:lnTo>
                  <a:pt x="3751259" y="6719991"/>
                </a:lnTo>
                <a:cubicBezTo>
                  <a:pt x="3742825" y="6719991"/>
                  <a:pt x="3734388" y="6728426"/>
                  <a:pt x="3734388" y="6728426"/>
                </a:cubicBezTo>
                <a:cubicBezTo>
                  <a:pt x="3725952" y="6728426"/>
                  <a:pt x="3734388" y="6719991"/>
                  <a:pt x="3734390" y="6711555"/>
                </a:cubicBezTo>
                <a:lnTo>
                  <a:pt x="3700645" y="6745297"/>
                </a:lnTo>
                <a:lnTo>
                  <a:pt x="3692211" y="6736862"/>
                </a:lnTo>
                <a:cubicBezTo>
                  <a:pt x="3692211" y="6736862"/>
                  <a:pt x="3692209" y="6728426"/>
                  <a:pt x="3700645" y="6728426"/>
                </a:cubicBezTo>
                <a:lnTo>
                  <a:pt x="3700645" y="6719990"/>
                </a:lnTo>
                <a:lnTo>
                  <a:pt x="3692209" y="6719991"/>
                </a:lnTo>
                <a:cubicBezTo>
                  <a:pt x="3683775" y="6719991"/>
                  <a:pt x="3683775" y="6728426"/>
                  <a:pt x="3683775" y="6728426"/>
                </a:cubicBezTo>
                <a:lnTo>
                  <a:pt x="3683775" y="6736862"/>
                </a:lnTo>
                <a:cubicBezTo>
                  <a:pt x="3683775" y="6736862"/>
                  <a:pt x="3675339" y="6736862"/>
                  <a:pt x="3675338" y="6745298"/>
                </a:cubicBezTo>
                <a:lnTo>
                  <a:pt x="3666902" y="6753735"/>
                </a:lnTo>
                <a:lnTo>
                  <a:pt x="3658466" y="6753734"/>
                </a:lnTo>
                <a:lnTo>
                  <a:pt x="3658466" y="6762169"/>
                </a:lnTo>
                <a:lnTo>
                  <a:pt x="3650032" y="6762169"/>
                </a:lnTo>
                <a:cubicBezTo>
                  <a:pt x="3650031" y="6759357"/>
                  <a:pt x="3650031" y="6756546"/>
                  <a:pt x="3650030" y="6753734"/>
                </a:cubicBezTo>
                <a:lnTo>
                  <a:pt x="3658466" y="6736862"/>
                </a:lnTo>
                <a:cubicBezTo>
                  <a:pt x="3666902" y="6728426"/>
                  <a:pt x="3675341" y="6728426"/>
                  <a:pt x="3675338" y="6719991"/>
                </a:cubicBezTo>
                <a:lnTo>
                  <a:pt x="3666902" y="6719989"/>
                </a:lnTo>
                <a:cubicBezTo>
                  <a:pt x="3658465" y="6719991"/>
                  <a:pt x="3658466" y="6728426"/>
                  <a:pt x="3658466" y="6728426"/>
                </a:cubicBezTo>
                <a:cubicBezTo>
                  <a:pt x="3641596" y="6736862"/>
                  <a:pt x="3641596" y="6745298"/>
                  <a:pt x="3633159" y="6753734"/>
                </a:cubicBezTo>
                <a:lnTo>
                  <a:pt x="3633159" y="6762169"/>
                </a:lnTo>
                <a:cubicBezTo>
                  <a:pt x="3624723" y="6779039"/>
                  <a:pt x="3616289" y="6779041"/>
                  <a:pt x="3616289" y="6787476"/>
                </a:cubicBezTo>
                <a:cubicBezTo>
                  <a:pt x="3599417" y="6800129"/>
                  <a:pt x="3580437" y="6812782"/>
                  <a:pt x="3561456" y="6826490"/>
                </a:cubicBezTo>
                <a:lnTo>
                  <a:pt x="3523349" y="6858000"/>
                </a:lnTo>
                <a:lnTo>
                  <a:pt x="0" y="6858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041468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2_Contents slide layout">
    <p:spTree>
      <p:nvGrpSpPr>
        <p:cNvPr id="1" name=""/>
        <p:cNvGrpSpPr/>
        <p:nvPr/>
      </p:nvGrpSpPr>
      <p:grpSpPr>
        <a:xfrm>
          <a:off x="0" y="0"/>
          <a:ext cx="0" cy="0"/>
          <a:chOff x="0" y="0"/>
          <a:chExt cx="0" cy="0"/>
        </a:xfrm>
      </p:grpSpPr>
      <p:sp>
        <p:nvSpPr>
          <p:cNvPr id="3" name="그림 개체 틀 4">
            <a:extLst>
              <a:ext uri="{FF2B5EF4-FFF2-40B4-BE49-F238E27FC236}">
                <a16:creationId xmlns:a16="http://schemas.microsoft.com/office/drawing/2014/main" id="{78365DAA-91AD-4697-ADE8-3F9A839BE698}"/>
              </a:ext>
            </a:extLst>
          </p:cNvPr>
          <p:cNvSpPr>
            <a:spLocks noGrp="1"/>
          </p:cNvSpPr>
          <p:nvPr>
            <p:ph type="pic" idx="16" hasCustomPrompt="1"/>
          </p:nvPr>
        </p:nvSpPr>
        <p:spPr>
          <a:xfrm>
            <a:off x="0" y="0"/>
            <a:ext cx="12192000" cy="4469450"/>
          </a:xfrm>
          <a:prstGeom prst="rect">
            <a:avLst/>
          </a:pr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961175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C9A83-25AE-70E6-43A6-0FB78E506A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2732148-F9A5-FB90-FD34-C65BD9B334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B5C6B7-2C9B-AAA7-5E99-D90EF39FE3C6}"/>
              </a:ext>
            </a:extLst>
          </p:cNvPr>
          <p:cNvSpPr>
            <a:spLocks noGrp="1"/>
          </p:cNvSpPr>
          <p:nvPr>
            <p:ph type="dt" sz="half" idx="10"/>
          </p:nvPr>
        </p:nvSpPr>
        <p:spPr/>
        <p:txBody>
          <a:bodyPr/>
          <a:lstStyle/>
          <a:p>
            <a:fld id="{D8115EF4-A896-48EA-88F0-881DCBFCE575}" type="datetime1">
              <a:rPr lang="en-US" smtClean="0"/>
              <a:t>7/18/2026</a:t>
            </a:fld>
            <a:endParaRPr lang="en-US"/>
          </a:p>
        </p:txBody>
      </p:sp>
      <p:sp>
        <p:nvSpPr>
          <p:cNvPr id="5" name="Footer Placeholder 4">
            <a:extLst>
              <a:ext uri="{FF2B5EF4-FFF2-40B4-BE49-F238E27FC236}">
                <a16:creationId xmlns:a16="http://schemas.microsoft.com/office/drawing/2014/main" id="{A03D9DF1-7A32-C7B0-B378-D7420DD275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E668D3-B340-B0BE-0068-575D60247E3C}"/>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2973373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7_Images &amp; Contents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67539AF6-5D49-44B8-BBE5-89EA831A4873}"/>
              </a:ext>
            </a:extLst>
          </p:cNvPr>
          <p:cNvSpPr>
            <a:spLocks noGrp="1"/>
          </p:cNvSpPr>
          <p:nvPr>
            <p:ph type="pic" sz="quarter" idx="12" hasCustomPrompt="1"/>
          </p:nvPr>
        </p:nvSpPr>
        <p:spPr>
          <a:xfrm>
            <a:off x="2038350" y="0"/>
            <a:ext cx="4057650" cy="6858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3" name="직사각형 2">
            <a:extLst>
              <a:ext uri="{FF2B5EF4-FFF2-40B4-BE49-F238E27FC236}">
                <a16:creationId xmlns:a16="http://schemas.microsoft.com/office/drawing/2014/main" id="{4DAB0763-12DF-41B9-B692-22FB8DB24B15}"/>
              </a:ext>
            </a:extLst>
          </p:cNvPr>
          <p:cNvSpPr/>
          <p:nvPr userDrawn="1"/>
        </p:nvSpPr>
        <p:spPr>
          <a:xfrm>
            <a:off x="0" y="0"/>
            <a:ext cx="2038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5157380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57_Images &amp; Contents Layout">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2E541B56-E562-45F7-AF65-DC212716E3B3}"/>
              </a:ext>
            </a:extLst>
          </p:cNvPr>
          <p:cNvSpPr/>
          <p:nvPr userDrawn="1"/>
        </p:nvSpPr>
        <p:spPr>
          <a:xfrm>
            <a:off x="0" y="863125"/>
            <a:ext cx="6546079" cy="513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그림 개체 틀 2">
            <a:extLst>
              <a:ext uri="{FF2B5EF4-FFF2-40B4-BE49-F238E27FC236}">
                <a16:creationId xmlns:a16="http://schemas.microsoft.com/office/drawing/2014/main" id="{1D487A8B-D75C-45FC-8BC1-0D4AF5ACE0C7}"/>
              </a:ext>
            </a:extLst>
          </p:cNvPr>
          <p:cNvSpPr>
            <a:spLocks noGrp="1"/>
          </p:cNvSpPr>
          <p:nvPr>
            <p:ph type="pic" sz="quarter" idx="65" hasCustomPrompt="1"/>
          </p:nvPr>
        </p:nvSpPr>
        <p:spPr>
          <a:xfrm>
            <a:off x="6096000" y="2959216"/>
            <a:ext cx="6096000" cy="2700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611374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PNG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4539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3211395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1841407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0_Contents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2FE957E-B654-4424-ACDA-8DED4BC6F6D5}"/>
              </a:ext>
            </a:extLst>
          </p:cNvPr>
          <p:cNvSpPr>
            <a:spLocks noGrp="1"/>
          </p:cNvSpPr>
          <p:nvPr>
            <p:ph type="pic"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33116 h 6858000"/>
              <a:gd name="connsiteX3" fmla="*/ 11907421 w 12192000"/>
              <a:gd name="connsiteY3" fmla="*/ 754971 h 6858000"/>
              <a:gd name="connsiteX4" fmla="*/ 4835485 w 12192000"/>
              <a:gd name="connsiteY4" fmla="*/ 4225159 h 6858000"/>
              <a:gd name="connsiteX5" fmla="*/ 3131054 w 12192000"/>
              <a:gd name="connsiteY5" fmla="*/ 6545165 h 6858000"/>
              <a:gd name="connsiteX6" fmla="*/ 2967653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733116"/>
                </a:lnTo>
                <a:lnTo>
                  <a:pt x="11907421" y="754971"/>
                </a:lnTo>
                <a:cubicBezTo>
                  <a:pt x="9224455" y="1029960"/>
                  <a:pt x="6712117" y="2253165"/>
                  <a:pt x="4835485" y="4225159"/>
                </a:cubicBezTo>
                <a:cubicBezTo>
                  <a:pt x="4165259" y="4929443"/>
                  <a:pt x="3594441" y="5709981"/>
                  <a:pt x="3131054" y="6545165"/>
                </a:cubicBezTo>
                <a:lnTo>
                  <a:pt x="2967653" y="6858000"/>
                </a:lnTo>
                <a:lnTo>
                  <a:pt x="0" y="6858000"/>
                </a:lnTo>
                <a:close/>
              </a:path>
            </a:pathLst>
          </a:custGeom>
          <a:solidFill>
            <a:schemeClr val="bg1">
              <a:lumMod val="95000"/>
            </a:schemeClr>
          </a:solidFill>
          <a:ln w="50800">
            <a:noFill/>
          </a:ln>
        </p:spPr>
        <p:txBody>
          <a:bodyPr wrap="square" lIns="1737360" tIns="2194560" anchor="t">
            <a:noAutofit/>
          </a:bodyPr>
          <a:lstStyle>
            <a:lvl1pPr marL="0" indent="0" algn="l">
              <a:buNone/>
              <a:defRPr sz="20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2313975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D5CD35A-2A51-47DD-8590-C25AD44DBD7D}"/>
              </a:ext>
            </a:extLst>
          </p:cNvPr>
          <p:cNvSpPr>
            <a:spLocks noGrp="1"/>
          </p:cNvSpPr>
          <p:nvPr>
            <p:ph type="pic" idx="1" hasCustomPrompt="1"/>
          </p:nvPr>
        </p:nvSpPr>
        <p:spPr>
          <a:xfrm>
            <a:off x="-1" y="1"/>
            <a:ext cx="9258300" cy="5640313"/>
          </a:xfrm>
          <a:custGeom>
            <a:avLst/>
            <a:gdLst>
              <a:gd name="connsiteX0" fmla="*/ 0 w 9258300"/>
              <a:gd name="connsiteY0" fmla="*/ 0 h 5640313"/>
              <a:gd name="connsiteX1" fmla="*/ 7013091 w 9258300"/>
              <a:gd name="connsiteY1" fmla="*/ 0 h 5640313"/>
              <a:gd name="connsiteX2" fmla="*/ 7324470 w 9258300"/>
              <a:gd name="connsiteY2" fmla="*/ 37023 h 5640313"/>
              <a:gd name="connsiteX3" fmla="*/ 8868075 w 9258300"/>
              <a:gd name="connsiteY3" fmla="*/ 500361 h 5640313"/>
              <a:gd name="connsiteX4" fmla="*/ 8997708 w 9258300"/>
              <a:gd name="connsiteY4" fmla="*/ 601188 h 5640313"/>
              <a:gd name="connsiteX5" fmla="*/ 9172240 w 9258300"/>
              <a:gd name="connsiteY5" fmla="*/ 811026 h 5640313"/>
              <a:gd name="connsiteX6" fmla="*/ 9227368 w 9258300"/>
              <a:gd name="connsiteY6" fmla="*/ 921522 h 5640313"/>
              <a:gd name="connsiteX7" fmla="*/ 9258300 w 9258300"/>
              <a:gd name="connsiteY7" fmla="*/ 1095376 h 5640313"/>
              <a:gd name="connsiteX8" fmla="*/ 383700 w 9258300"/>
              <a:gd name="connsiteY8" fmla="*/ 5404804 h 5640313"/>
              <a:gd name="connsiteX9" fmla="*/ 0 w 9258300"/>
              <a:gd name="connsiteY9" fmla="*/ 5640313 h 564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58300" h="5640313">
                <a:moveTo>
                  <a:pt x="0" y="0"/>
                </a:moveTo>
                <a:lnTo>
                  <a:pt x="7013091" y="0"/>
                </a:lnTo>
                <a:lnTo>
                  <a:pt x="7324470" y="37023"/>
                </a:lnTo>
                <a:cubicBezTo>
                  <a:pt x="7947501" y="121817"/>
                  <a:pt x="8511930" y="266553"/>
                  <a:pt x="8868075" y="500361"/>
                </a:cubicBezTo>
                <a:lnTo>
                  <a:pt x="8997708" y="601188"/>
                </a:lnTo>
                <a:lnTo>
                  <a:pt x="9172240" y="811026"/>
                </a:lnTo>
                <a:lnTo>
                  <a:pt x="9227368" y="921522"/>
                </a:lnTo>
                <a:cubicBezTo>
                  <a:pt x="9245774" y="976549"/>
                  <a:pt x="9256316" y="1034456"/>
                  <a:pt x="9258300" y="1095376"/>
                </a:cubicBezTo>
                <a:cubicBezTo>
                  <a:pt x="9258299" y="2714776"/>
                  <a:pt x="4656211" y="2868181"/>
                  <a:pt x="383700" y="5404804"/>
                </a:cubicBezTo>
                <a:lnTo>
                  <a:pt x="0" y="5640313"/>
                </a:lnTo>
                <a:close/>
              </a:path>
            </a:pathLst>
          </a:custGeom>
          <a:solidFill>
            <a:schemeClr val="bg1">
              <a:lumMod val="95000"/>
            </a:schemeClr>
          </a:solidFill>
          <a:ln w="50800">
            <a:noFill/>
          </a:ln>
          <a:effectLst>
            <a:outerShdw blurRad="50800" dist="38100" algn="l" rotWithShape="0">
              <a:prstClr val="black">
                <a:alpha val="40000"/>
              </a:prstClr>
            </a:outerShdw>
          </a:effectLst>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6256108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2FE957E-B654-4424-ACDA-8DED4BC6F6D5}"/>
              </a:ext>
            </a:extLst>
          </p:cNvPr>
          <p:cNvSpPr>
            <a:spLocks noGrp="1"/>
          </p:cNvSpPr>
          <p:nvPr>
            <p:ph type="pic"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733116 h 6858000"/>
              <a:gd name="connsiteX3" fmla="*/ 11907421 w 12192000"/>
              <a:gd name="connsiteY3" fmla="*/ 754971 h 6858000"/>
              <a:gd name="connsiteX4" fmla="*/ 4835485 w 12192000"/>
              <a:gd name="connsiteY4" fmla="*/ 4225159 h 6858000"/>
              <a:gd name="connsiteX5" fmla="*/ 3131054 w 12192000"/>
              <a:gd name="connsiteY5" fmla="*/ 6545165 h 6858000"/>
              <a:gd name="connsiteX6" fmla="*/ 2967653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733116"/>
                </a:lnTo>
                <a:lnTo>
                  <a:pt x="11907421" y="754971"/>
                </a:lnTo>
                <a:cubicBezTo>
                  <a:pt x="9224455" y="1029960"/>
                  <a:pt x="6712117" y="2253165"/>
                  <a:pt x="4835485" y="4225159"/>
                </a:cubicBezTo>
                <a:cubicBezTo>
                  <a:pt x="4165259" y="4929443"/>
                  <a:pt x="3594441" y="5709981"/>
                  <a:pt x="3131054" y="6545165"/>
                </a:cubicBezTo>
                <a:lnTo>
                  <a:pt x="2967653" y="6858000"/>
                </a:lnTo>
                <a:lnTo>
                  <a:pt x="0" y="6858000"/>
                </a:lnTo>
                <a:close/>
              </a:path>
            </a:pathLst>
          </a:custGeom>
          <a:solidFill>
            <a:schemeClr val="bg1">
              <a:lumMod val="95000"/>
            </a:schemeClr>
          </a:solidFill>
          <a:ln w="50800">
            <a:noFill/>
          </a:ln>
        </p:spPr>
        <p:txBody>
          <a:bodyPr wrap="square" lIns="1737360" tIns="2194560" anchor="t">
            <a:noAutofit/>
          </a:bodyPr>
          <a:lstStyle>
            <a:lvl1pPr marL="0" indent="0" algn="l">
              <a:buNone/>
              <a:defRPr sz="20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898777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C8F0B19-CA13-4D0E-B06E-67E3D54AF229}"/>
              </a:ext>
            </a:extLst>
          </p:cNvPr>
          <p:cNvGrpSpPr/>
          <p:nvPr userDrawn="1"/>
        </p:nvGrpSpPr>
        <p:grpSpPr>
          <a:xfrm>
            <a:off x="3907972" y="1063755"/>
            <a:ext cx="4376057" cy="77068"/>
            <a:chOff x="4379494" y="697832"/>
            <a:chExt cx="2586787" cy="168442"/>
          </a:xfrm>
        </p:grpSpPr>
        <p:sp>
          <p:nvSpPr>
            <p:cNvPr id="6" name="Rectangle 5">
              <a:extLst>
                <a:ext uri="{FF2B5EF4-FFF2-40B4-BE49-F238E27FC236}">
                  <a16:creationId xmlns:a16="http://schemas.microsoft.com/office/drawing/2014/main" id="{84D5EFAE-BB88-4B3D-8484-86A6CBBF386E}"/>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a:extLst>
                <a:ext uri="{FF2B5EF4-FFF2-40B4-BE49-F238E27FC236}">
                  <a16:creationId xmlns:a16="http://schemas.microsoft.com/office/drawing/2014/main" id="{7C41C671-2564-42A5-83F2-E15989574371}"/>
                </a:ext>
              </a:extLst>
            </p:cNvPr>
            <p:cNvSpPr/>
            <p:nvPr/>
          </p:nvSpPr>
          <p:spPr>
            <a:xfrm>
              <a:off x="4896851"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a:extLst>
                <a:ext uri="{FF2B5EF4-FFF2-40B4-BE49-F238E27FC236}">
                  <a16:creationId xmlns:a16="http://schemas.microsoft.com/office/drawing/2014/main" id="{646D60C6-F049-4E52-9CEF-E9FCF22BD3D4}"/>
                </a:ext>
              </a:extLst>
            </p:cNvPr>
            <p:cNvSpPr/>
            <p:nvPr/>
          </p:nvSpPr>
          <p:spPr>
            <a:xfrm>
              <a:off x="5414208"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a:extLst>
                <a:ext uri="{FF2B5EF4-FFF2-40B4-BE49-F238E27FC236}">
                  <a16:creationId xmlns:a16="http://schemas.microsoft.com/office/drawing/2014/main" id="{6045A27E-892D-4D6B-BDFF-5FD860699634}"/>
                </a:ext>
              </a:extLst>
            </p:cNvPr>
            <p:cNvSpPr/>
            <p:nvPr/>
          </p:nvSpPr>
          <p:spPr>
            <a:xfrm>
              <a:off x="5931565"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a:extLst>
                <a:ext uri="{FF2B5EF4-FFF2-40B4-BE49-F238E27FC236}">
                  <a16:creationId xmlns:a16="http://schemas.microsoft.com/office/drawing/2014/main" id="{E19B937D-CA4A-46E0-8D5A-85C76FF0129D}"/>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1133891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E3C46DD9-9A8F-411D-B597-946818B71DE8}"/>
              </a:ext>
            </a:extLst>
          </p:cNvPr>
          <p:cNvGrpSpPr/>
          <p:nvPr userDrawn="1"/>
        </p:nvGrpSpPr>
        <p:grpSpPr>
          <a:xfrm>
            <a:off x="0" y="6597853"/>
            <a:ext cx="12192000" cy="260147"/>
            <a:chOff x="4379494" y="697832"/>
            <a:chExt cx="2586787" cy="168442"/>
          </a:xfrm>
        </p:grpSpPr>
        <p:sp>
          <p:nvSpPr>
            <p:cNvPr id="6" name="Rectangle 5">
              <a:extLst>
                <a:ext uri="{FF2B5EF4-FFF2-40B4-BE49-F238E27FC236}">
                  <a16:creationId xmlns:a16="http://schemas.microsoft.com/office/drawing/2014/main" id="{E6E330ED-CBD0-49D6-96D9-8A0C1C4518A4}"/>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6">
              <a:extLst>
                <a:ext uri="{FF2B5EF4-FFF2-40B4-BE49-F238E27FC236}">
                  <a16:creationId xmlns:a16="http://schemas.microsoft.com/office/drawing/2014/main" id="{7D028152-6864-487D-B9D6-395800F0CC7C}"/>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a:extLst>
                <a:ext uri="{FF2B5EF4-FFF2-40B4-BE49-F238E27FC236}">
                  <a16:creationId xmlns:a16="http://schemas.microsoft.com/office/drawing/2014/main" id="{57E5C8F6-620C-4584-AE0A-5E4F2E6565C5}"/>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a:extLst>
                <a:ext uri="{FF2B5EF4-FFF2-40B4-BE49-F238E27FC236}">
                  <a16:creationId xmlns:a16="http://schemas.microsoft.com/office/drawing/2014/main" id="{B5925AB1-BE47-453E-8EF4-924465289B54}"/>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a:extLst>
                <a:ext uri="{FF2B5EF4-FFF2-40B4-BE49-F238E27FC236}">
                  <a16:creationId xmlns:a16="http://schemas.microsoft.com/office/drawing/2014/main" id="{68FC2FC1-F83A-44D6-9D9A-A61E40D3B973}"/>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 name="Rectangle 2">
            <a:extLst>
              <a:ext uri="{FF2B5EF4-FFF2-40B4-BE49-F238E27FC236}">
                <a16:creationId xmlns:a16="http://schemas.microsoft.com/office/drawing/2014/main" id="{BC8EC325-CE62-415E-834A-7F70F7855117}"/>
              </a:ext>
            </a:extLst>
          </p:cNvPr>
          <p:cNvSpPr/>
          <p:nvPr userDrawn="1"/>
        </p:nvSpPr>
        <p:spPr>
          <a:xfrm flipV="1">
            <a:off x="0" y="3726714"/>
            <a:ext cx="1762125"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52427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9475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483B9-6BF1-3D7C-07B9-D3ECB3C00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D870FA-172D-1D42-B841-E3CDE2E022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106128-1879-543B-EBFE-17F034AE63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70FA11-2D92-422A-9B06-B044D0685045}"/>
              </a:ext>
            </a:extLst>
          </p:cNvPr>
          <p:cNvSpPr>
            <a:spLocks noGrp="1"/>
          </p:cNvSpPr>
          <p:nvPr>
            <p:ph type="dt" sz="half" idx="10"/>
          </p:nvPr>
        </p:nvSpPr>
        <p:spPr/>
        <p:txBody>
          <a:bodyPr/>
          <a:lstStyle/>
          <a:p>
            <a:fld id="{ED6681DE-00B5-4CDC-8C0A-6C92BB9E4AFA}" type="datetime1">
              <a:rPr lang="en-US" smtClean="0"/>
              <a:t>7/18/2026</a:t>
            </a:fld>
            <a:endParaRPr lang="en-US"/>
          </a:p>
        </p:txBody>
      </p:sp>
      <p:sp>
        <p:nvSpPr>
          <p:cNvPr id="6" name="Footer Placeholder 5">
            <a:extLst>
              <a:ext uri="{FF2B5EF4-FFF2-40B4-BE49-F238E27FC236}">
                <a16:creationId xmlns:a16="http://schemas.microsoft.com/office/drawing/2014/main" id="{08CD3D3B-0E77-DBB4-70BD-49CA9DD8FE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2587B7-4C06-B00D-5C03-7E1D459E4EA8}"/>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83431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3534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66939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D12A631-1449-458D-8F7A-DD74ACB1BF08}"/>
              </a:ext>
            </a:extLst>
          </p:cNvPr>
          <p:cNvSpPr/>
          <p:nvPr userDrawn="1"/>
        </p:nvSpPr>
        <p:spPr>
          <a:xfrm>
            <a:off x="0" y="2858807"/>
            <a:ext cx="12191999" cy="2204134"/>
          </a:xfrm>
          <a:prstGeom prst="rect">
            <a:avLst/>
          </a:prstGeom>
          <a:gradFill flip="none" rotWithShape="1">
            <a:gsLst>
              <a:gs pos="74000">
                <a:schemeClr val="accent6">
                  <a:alpha val="70000"/>
                </a:schemeClr>
              </a:gs>
              <a:gs pos="45000">
                <a:schemeClr val="accent6">
                  <a:alpha val="75000"/>
                </a:schemeClr>
              </a:gs>
              <a:gs pos="8000">
                <a:schemeClr val="accent1">
                  <a:alpha val="0"/>
                </a:schemeClr>
              </a:gs>
              <a:gs pos="96000">
                <a:schemeClr val="accent5">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Graphic 14">
            <a:extLst>
              <a:ext uri="{FF2B5EF4-FFF2-40B4-BE49-F238E27FC236}">
                <a16:creationId xmlns:a16="http://schemas.microsoft.com/office/drawing/2014/main" id="{EB6248EF-B06C-43D0-91E9-33C54CEB5B7B}"/>
              </a:ext>
            </a:extLst>
          </p:cNvPr>
          <p:cNvGrpSpPr/>
          <p:nvPr userDrawn="1"/>
        </p:nvGrpSpPr>
        <p:grpSpPr>
          <a:xfrm>
            <a:off x="753445" y="2639304"/>
            <a:ext cx="4261727" cy="3351921"/>
            <a:chOff x="2444748" y="555045"/>
            <a:chExt cx="7282048" cy="5727454"/>
          </a:xfrm>
        </p:grpSpPr>
        <p:sp>
          <p:nvSpPr>
            <p:cNvPr id="3" name="Freeform: Shape 2">
              <a:extLst>
                <a:ext uri="{FF2B5EF4-FFF2-40B4-BE49-F238E27FC236}">
                  <a16:creationId xmlns:a16="http://schemas.microsoft.com/office/drawing/2014/main" id="{F4296F62-9662-4403-9A1B-140DFC6CEF67}"/>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EC151A04-4E35-4F1C-99AA-68E3920CDF5B}"/>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6924EC27-EA8E-48AC-B3BA-B86C7B650247}"/>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AF88730B-3EDA-490F-8B6F-5357A5EF0ECA}"/>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8AAC3D30-A9EC-437B-BAEC-5158F5227067}"/>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1460114B-7023-4F6E-B074-79932670ADDE}"/>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AC2F032-DFD7-46FF-8CCA-E33896C690DE}"/>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EDDB5B76-DE90-4CC7-A371-1C02A86AF779}"/>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1" name="Picture Placeholder 2">
            <a:extLst>
              <a:ext uri="{FF2B5EF4-FFF2-40B4-BE49-F238E27FC236}">
                <a16:creationId xmlns:a16="http://schemas.microsoft.com/office/drawing/2014/main" id="{D01CFF7D-B6F4-4B1B-9C6A-AB93A7AA88C1}"/>
              </a:ext>
            </a:extLst>
          </p:cNvPr>
          <p:cNvSpPr>
            <a:spLocks noGrp="1"/>
          </p:cNvSpPr>
          <p:nvPr>
            <p:ph type="pic" idx="10" hasCustomPrompt="1"/>
          </p:nvPr>
        </p:nvSpPr>
        <p:spPr>
          <a:xfrm>
            <a:off x="930752" y="2858807"/>
            <a:ext cx="3907112" cy="2186648"/>
          </a:xfrm>
          <a:prstGeom prst="rect">
            <a:avLst/>
          </a:prstGeom>
          <a:solidFill>
            <a:schemeClr val="bg1">
              <a:lumMod val="95000"/>
            </a:schemeClr>
          </a:solidFill>
          <a:ln w="12700">
            <a:noFill/>
          </a:ln>
        </p:spPr>
        <p:txBody>
          <a:bodyPr anchor="ct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5789006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2C54D7FD-BDA4-445B-8877-80F2FB48F04C}"/>
              </a:ext>
            </a:extLst>
          </p:cNvPr>
          <p:cNvSpPr/>
          <p:nvPr userDrawn="1"/>
        </p:nvSpPr>
        <p:spPr>
          <a:xfrm>
            <a:off x="292770" y="312821"/>
            <a:ext cx="7503694" cy="6304547"/>
          </a:xfrm>
          <a:custGeom>
            <a:avLst/>
            <a:gdLst>
              <a:gd name="connsiteX0" fmla="*/ 0 w 8066763"/>
              <a:gd name="connsiteY0" fmla="*/ 0 h 6304547"/>
              <a:gd name="connsiteX1" fmla="*/ 8066763 w 8066763"/>
              <a:gd name="connsiteY1" fmla="*/ 0 h 6304547"/>
              <a:gd name="connsiteX2" fmla="*/ 5597407 w 8066763"/>
              <a:gd name="connsiteY2" fmla="*/ 6304547 h 6304547"/>
              <a:gd name="connsiteX3" fmla="*/ 0 w 8066763"/>
              <a:gd name="connsiteY3" fmla="*/ 6304547 h 6304547"/>
            </a:gdLst>
            <a:ahLst/>
            <a:cxnLst>
              <a:cxn ang="0">
                <a:pos x="connsiteX0" y="connsiteY0"/>
              </a:cxn>
              <a:cxn ang="0">
                <a:pos x="connsiteX1" y="connsiteY1"/>
              </a:cxn>
              <a:cxn ang="0">
                <a:pos x="connsiteX2" y="connsiteY2"/>
              </a:cxn>
              <a:cxn ang="0">
                <a:pos x="connsiteX3" y="connsiteY3"/>
              </a:cxn>
            </a:cxnLst>
            <a:rect l="l" t="t" r="r" b="b"/>
            <a:pathLst>
              <a:path w="8066763" h="6304547">
                <a:moveTo>
                  <a:pt x="0" y="0"/>
                </a:moveTo>
                <a:lnTo>
                  <a:pt x="8066763" y="0"/>
                </a:lnTo>
                <a:lnTo>
                  <a:pt x="5597407" y="6304547"/>
                </a:lnTo>
                <a:lnTo>
                  <a:pt x="0" y="6304547"/>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6595898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Images and Contents Layout">
    <p:spTree>
      <p:nvGrpSpPr>
        <p:cNvPr id="1" name=""/>
        <p:cNvGrpSpPr/>
        <p:nvPr/>
      </p:nvGrpSpPr>
      <p:grpSpPr>
        <a:xfrm>
          <a:off x="0" y="0"/>
          <a:ext cx="0" cy="0"/>
          <a:chOff x="0" y="0"/>
          <a:chExt cx="0" cy="0"/>
        </a:xfrm>
      </p:grpSpPr>
      <p:sp>
        <p:nvSpPr>
          <p:cNvPr id="6" name="Rectangle 5"/>
          <p:cNvSpPr/>
          <p:nvPr userDrawn="1"/>
        </p:nvSpPr>
        <p:spPr>
          <a:xfrm>
            <a:off x="0" y="1955452"/>
            <a:ext cx="12192000" cy="2348880"/>
          </a:xfrm>
          <a:prstGeom prst="rect">
            <a:avLst/>
          </a:prstGeom>
          <a:gradFill>
            <a:gsLst>
              <a:gs pos="66000">
                <a:schemeClr val="accent3"/>
              </a:gs>
              <a:gs pos="33000">
                <a:schemeClr val="accent2"/>
              </a:gs>
              <a:gs pos="0">
                <a:schemeClr val="accent1"/>
              </a:gs>
              <a:gs pos="96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cs typeface="Arial" pitchFamily="34" charset="0"/>
            </a:endParaRPr>
          </a:p>
        </p:txBody>
      </p:sp>
      <p:sp>
        <p:nvSpPr>
          <p:cNvPr id="7" name="Picture Placeholder 2"/>
          <p:cNvSpPr>
            <a:spLocks noGrp="1"/>
          </p:cNvSpPr>
          <p:nvPr>
            <p:ph type="pic" idx="10" hasCustomPrompt="1"/>
          </p:nvPr>
        </p:nvSpPr>
        <p:spPr>
          <a:xfrm>
            <a:off x="915027" y="2193892"/>
            <a:ext cx="1872000" cy="1872000"/>
          </a:xfrm>
          <a:prstGeom prst="ellipse">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8" name="Picture Placeholder 2"/>
          <p:cNvSpPr>
            <a:spLocks noGrp="1"/>
          </p:cNvSpPr>
          <p:nvPr>
            <p:ph type="pic" idx="12" hasCustomPrompt="1"/>
          </p:nvPr>
        </p:nvSpPr>
        <p:spPr>
          <a:xfrm>
            <a:off x="3795613" y="2193892"/>
            <a:ext cx="1872000" cy="1872000"/>
          </a:xfrm>
          <a:prstGeom prst="ellipse">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9" name="Picture Placeholder 2"/>
          <p:cNvSpPr>
            <a:spLocks noGrp="1"/>
          </p:cNvSpPr>
          <p:nvPr>
            <p:ph type="pic" idx="13" hasCustomPrompt="1"/>
          </p:nvPr>
        </p:nvSpPr>
        <p:spPr>
          <a:xfrm>
            <a:off x="6676200" y="2193892"/>
            <a:ext cx="1872000" cy="1872000"/>
          </a:xfrm>
          <a:prstGeom prst="ellipse">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1" name="Picture Placeholder 2"/>
          <p:cNvSpPr>
            <a:spLocks noGrp="1"/>
          </p:cNvSpPr>
          <p:nvPr>
            <p:ph type="pic" idx="14" hasCustomPrompt="1"/>
          </p:nvPr>
        </p:nvSpPr>
        <p:spPr>
          <a:xfrm>
            <a:off x="9452281" y="2193892"/>
            <a:ext cx="1872000" cy="1872000"/>
          </a:xfrm>
          <a:prstGeom prst="ellipse">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9" name="Text Placeholder 9">
            <a:extLst>
              <a:ext uri="{FF2B5EF4-FFF2-40B4-BE49-F238E27FC236}">
                <a16:creationId xmlns:a16="http://schemas.microsoft.com/office/drawing/2014/main" id="{8FFDD507-9677-45A5-88E2-496510E5A49D}"/>
              </a:ext>
            </a:extLst>
          </p:cNvPr>
          <p:cNvSpPr>
            <a:spLocks noGrp="1"/>
          </p:cNvSpPr>
          <p:nvPr>
            <p:ph type="body" sz="quarter" idx="15"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0" name="Group 19">
            <a:extLst>
              <a:ext uri="{FF2B5EF4-FFF2-40B4-BE49-F238E27FC236}">
                <a16:creationId xmlns:a16="http://schemas.microsoft.com/office/drawing/2014/main" id="{8D8216D7-CA4D-48D3-9D62-1C9BA3F433A6}"/>
              </a:ext>
            </a:extLst>
          </p:cNvPr>
          <p:cNvGrpSpPr/>
          <p:nvPr userDrawn="1"/>
        </p:nvGrpSpPr>
        <p:grpSpPr>
          <a:xfrm>
            <a:off x="0" y="6597853"/>
            <a:ext cx="12192000" cy="260147"/>
            <a:chOff x="4379494" y="697832"/>
            <a:chExt cx="2586787" cy="168442"/>
          </a:xfrm>
        </p:grpSpPr>
        <p:sp>
          <p:nvSpPr>
            <p:cNvPr id="21" name="Rectangle 20">
              <a:extLst>
                <a:ext uri="{FF2B5EF4-FFF2-40B4-BE49-F238E27FC236}">
                  <a16:creationId xmlns:a16="http://schemas.microsoft.com/office/drawing/2014/main" id="{2EAEB79D-42D9-4854-93EE-6A7860B32C06}"/>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Rectangle 21">
              <a:extLst>
                <a:ext uri="{FF2B5EF4-FFF2-40B4-BE49-F238E27FC236}">
                  <a16:creationId xmlns:a16="http://schemas.microsoft.com/office/drawing/2014/main" id="{FB331F8D-F639-4D0A-8219-201CB10A84B5}"/>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Rectangle 22">
              <a:extLst>
                <a:ext uri="{FF2B5EF4-FFF2-40B4-BE49-F238E27FC236}">
                  <a16:creationId xmlns:a16="http://schemas.microsoft.com/office/drawing/2014/main" id="{8B7EECCE-8A5D-4DE2-92FC-ED13A376AE06}"/>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Rectangle 23">
              <a:extLst>
                <a:ext uri="{FF2B5EF4-FFF2-40B4-BE49-F238E27FC236}">
                  <a16:creationId xmlns:a16="http://schemas.microsoft.com/office/drawing/2014/main" id="{121D7071-E31A-4D5F-AA58-5EFBD7BC7CC0}"/>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Rectangle 24">
              <a:extLst>
                <a:ext uri="{FF2B5EF4-FFF2-40B4-BE49-F238E27FC236}">
                  <a16:creationId xmlns:a16="http://schemas.microsoft.com/office/drawing/2014/main" id="{D1BC3BF5-51FA-4018-9D97-FFDF71871D4A}"/>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849421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9_Image slide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2BCD1B-947D-4365-BA3B-0F1EDC7713CD}"/>
              </a:ext>
            </a:extLst>
          </p:cNvPr>
          <p:cNvSpPr/>
          <p:nvPr userDrawn="1"/>
        </p:nvSpPr>
        <p:spPr>
          <a:xfrm>
            <a:off x="0" y="2528260"/>
            <a:ext cx="12192000" cy="1801480"/>
          </a:xfrm>
          <a:prstGeom prst="rect">
            <a:avLst/>
          </a:prstGeom>
          <a:gradFill>
            <a:gsLst>
              <a:gs pos="66000">
                <a:schemeClr val="accent3"/>
              </a:gs>
              <a:gs pos="33000">
                <a:schemeClr val="accent2"/>
              </a:gs>
              <a:gs pos="0">
                <a:schemeClr val="accent1"/>
              </a:gs>
              <a:gs pos="96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cs typeface="Arial" pitchFamily="34" charset="0"/>
            </a:endParaRPr>
          </a:p>
        </p:txBody>
      </p:sp>
      <p:sp>
        <p:nvSpPr>
          <p:cNvPr id="12" name="Picture Placeholder 11">
            <a:extLst>
              <a:ext uri="{FF2B5EF4-FFF2-40B4-BE49-F238E27FC236}">
                <a16:creationId xmlns:a16="http://schemas.microsoft.com/office/drawing/2014/main" id="{2E5EA7C7-8ABC-4BB8-83D4-FDCD6EF0024B}"/>
              </a:ext>
            </a:extLst>
          </p:cNvPr>
          <p:cNvSpPr>
            <a:spLocks noGrp="1"/>
          </p:cNvSpPr>
          <p:nvPr>
            <p:ph type="pic" sz="quarter" idx="10" hasCustomPrompt="1"/>
          </p:nvPr>
        </p:nvSpPr>
        <p:spPr>
          <a:xfrm>
            <a:off x="6177663" y="980038"/>
            <a:ext cx="4897924" cy="4897924"/>
          </a:xfrm>
          <a:custGeom>
            <a:avLst/>
            <a:gdLst>
              <a:gd name="connsiteX0" fmla="*/ 2448962 w 4897924"/>
              <a:gd name="connsiteY0" fmla="*/ 0 h 4897924"/>
              <a:gd name="connsiteX1" fmla="*/ 4897924 w 4897924"/>
              <a:gd name="connsiteY1" fmla="*/ 2448962 h 4897924"/>
              <a:gd name="connsiteX2" fmla="*/ 2448962 w 4897924"/>
              <a:gd name="connsiteY2" fmla="*/ 4897924 h 4897924"/>
              <a:gd name="connsiteX3" fmla="*/ 0 w 4897924"/>
              <a:gd name="connsiteY3" fmla="*/ 2448962 h 4897924"/>
            </a:gdLst>
            <a:ahLst/>
            <a:cxnLst>
              <a:cxn ang="0">
                <a:pos x="connsiteX0" y="connsiteY0"/>
              </a:cxn>
              <a:cxn ang="0">
                <a:pos x="connsiteX1" y="connsiteY1"/>
              </a:cxn>
              <a:cxn ang="0">
                <a:pos x="connsiteX2" y="connsiteY2"/>
              </a:cxn>
              <a:cxn ang="0">
                <a:pos x="connsiteX3" y="connsiteY3"/>
              </a:cxn>
            </a:cxnLst>
            <a:rect l="l" t="t" r="r" b="b"/>
            <a:pathLst>
              <a:path w="4897924" h="4897924">
                <a:moveTo>
                  <a:pt x="2448962" y="0"/>
                </a:moveTo>
                <a:lnTo>
                  <a:pt x="4897924" y="2448962"/>
                </a:lnTo>
                <a:lnTo>
                  <a:pt x="2448962" y="4897924"/>
                </a:lnTo>
                <a:lnTo>
                  <a:pt x="0" y="2448962"/>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
        <p:nvSpPr>
          <p:cNvPr id="16" name="Freeform: Shape 15">
            <a:extLst>
              <a:ext uri="{FF2B5EF4-FFF2-40B4-BE49-F238E27FC236}">
                <a16:creationId xmlns:a16="http://schemas.microsoft.com/office/drawing/2014/main" id="{238E336C-CBC6-405B-A2D0-832A210015D9}"/>
              </a:ext>
            </a:extLst>
          </p:cNvPr>
          <p:cNvSpPr/>
          <p:nvPr userDrawn="1"/>
        </p:nvSpPr>
        <p:spPr>
          <a:xfrm rot="10800000">
            <a:off x="0" y="577086"/>
            <a:ext cx="10468344" cy="1826128"/>
          </a:xfrm>
          <a:custGeom>
            <a:avLst/>
            <a:gdLst>
              <a:gd name="connsiteX0" fmla="*/ 1829628 w 10468344"/>
              <a:gd name="connsiteY0" fmla="*/ 1826128 h 1826128"/>
              <a:gd name="connsiteX1" fmla="*/ 0 w 10468344"/>
              <a:gd name="connsiteY1" fmla="*/ 25683 h 1826128"/>
              <a:gd name="connsiteX2" fmla="*/ 5529 w 10468344"/>
              <a:gd name="connsiteY2" fmla="*/ 20065 h 1826128"/>
              <a:gd name="connsiteX3" fmla="*/ 229959 w 10468344"/>
              <a:gd name="connsiteY3" fmla="*/ 20064 h 1826128"/>
              <a:gd name="connsiteX4" fmla="*/ 1829436 w 10468344"/>
              <a:gd name="connsiteY4" fmla="*/ 1594029 h 1826128"/>
              <a:gd name="connsiteX5" fmla="*/ 3443085 w 10468344"/>
              <a:gd name="connsiteY5" fmla="*/ 6119 h 1826128"/>
              <a:gd name="connsiteX6" fmla="*/ 3444974 w 10468344"/>
              <a:gd name="connsiteY6" fmla="*/ 8038 h 1826128"/>
              <a:gd name="connsiteX7" fmla="*/ 3444974 w 10468344"/>
              <a:gd name="connsiteY7" fmla="*/ 0 h 1826128"/>
              <a:gd name="connsiteX8" fmla="*/ 10468344 w 10468344"/>
              <a:gd name="connsiteY8" fmla="*/ 0 h 1826128"/>
              <a:gd name="connsiteX9" fmla="*/ 10468344 w 10468344"/>
              <a:gd name="connsiteY9" fmla="*/ 165298 h 1826128"/>
              <a:gd name="connsiteX10" fmla="*/ 3516995 w 10468344"/>
              <a:gd name="connsiteY10" fmla="*/ 165298 h 1826128"/>
              <a:gd name="connsiteX11" fmla="*/ 1877405 w 10468344"/>
              <a:gd name="connsiteY11" fmla="*/ 1778735 h 1826128"/>
              <a:gd name="connsiteX12" fmla="*/ 1876835 w 10468344"/>
              <a:gd name="connsiteY12" fmla="*/ 1778156 h 1826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68344" h="1826128">
                <a:moveTo>
                  <a:pt x="1829628" y="1826128"/>
                </a:moveTo>
                <a:lnTo>
                  <a:pt x="0" y="25683"/>
                </a:lnTo>
                <a:lnTo>
                  <a:pt x="5529" y="20065"/>
                </a:lnTo>
                <a:lnTo>
                  <a:pt x="229959" y="20064"/>
                </a:lnTo>
                <a:lnTo>
                  <a:pt x="1829436" y="1594029"/>
                </a:lnTo>
                <a:lnTo>
                  <a:pt x="3443085" y="6119"/>
                </a:lnTo>
                <a:lnTo>
                  <a:pt x="3444974" y="8038"/>
                </a:lnTo>
                <a:lnTo>
                  <a:pt x="3444974" y="0"/>
                </a:lnTo>
                <a:lnTo>
                  <a:pt x="10468344" y="0"/>
                </a:lnTo>
                <a:lnTo>
                  <a:pt x="10468344" y="165298"/>
                </a:lnTo>
                <a:lnTo>
                  <a:pt x="3516995" y="165298"/>
                </a:lnTo>
                <a:lnTo>
                  <a:pt x="1877405" y="1778735"/>
                </a:lnTo>
                <a:lnTo>
                  <a:pt x="1876835" y="1778156"/>
                </a:lnTo>
                <a:close/>
              </a:path>
            </a:pathLst>
          </a:custGeom>
          <a:gradFill flip="none" rotWithShape="1">
            <a:gsLst>
              <a:gs pos="66000">
                <a:schemeClr val="accent3"/>
              </a:gs>
              <a:gs pos="33000">
                <a:schemeClr val="accent2"/>
              </a:gs>
              <a:gs pos="0">
                <a:schemeClr val="accent1"/>
              </a:gs>
              <a:gs pos="96000">
                <a:schemeClr val="accent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cs typeface="Arial" pitchFamily="34" charset="0"/>
            </a:endParaRPr>
          </a:p>
        </p:txBody>
      </p:sp>
      <p:sp>
        <p:nvSpPr>
          <p:cNvPr id="17" name="Freeform: Shape 16">
            <a:extLst>
              <a:ext uri="{FF2B5EF4-FFF2-40B4-BE49-F238E27FC236}">
                <a16:creationId xmlns:a16="http://schemas.microsoft.com/office/drawing/2014/main" id="{4455CBD1-32B3-430C-B34D-CDAE19AD0ABC}"/>
              </a:ext>
            </a:extLst>
          </p:cNvPr>
          <p:cNvSpPr/>
          <p:nvPr userDrawn="1"/>
        </p:nvSpPr>
        <p:spPr>
          <a:xfrm>
            <a:off x="6799271" y="4451549"/>
            <a:ext cx="5392729" cy="1832749"/>
          </a:xfrm>
          <a:custGeom>
            <a:avLst/>
            <a:gdLst>
              <a:gd name="connsiteX0" fmla="*/ 3456032 w 5392729"/>
              <a:gd name="connsiteY0" fmla="*/ 0 h 1832749"/>
              <a:gd name="connsiteX1" fmla="*/ 3461074 w 5392729"/>
              <a:gd name="connsiteY1" fmla="*/ 5124 h 1832749"/>
              <a:gd name="connsiteX2" fmla="*/ 3461074 w 5392729"/>
              <a:gd name="connsiteY2" fmla="*/ 2963 h 1832749"/>
              <a:gd name="connsiteX3" fmla="*/ 5392729 w 5392729"/>
              <a:gd name="connsiteY3" fmla="*/ 2963 h 1832749"/>
              <a:gd name="connsiteX4" fmla="*/ 5392729 w 5392729"/>
              <a:gd name="connsiteY4" fmla="*/ 168261 h 1832749"/>
              <a:gd name="connsiteX5" fmla="*/ 3520712 w 5392729"/>
              <a:gd name="connsiteY5" fmla="*/ 168261 h 1832749"/>
              <a:gd name="connsiteX6" fmla="*/ 1877406 w 5392729"/>
              <a:gd name="connsiteY6" fmla="*/ 1785355 h 1832749"/>
              <a:gd name="connsiteX7" fmla="*/ 1876837 w 5392729"/>
              <a:gd name="connsiteY7" fmla="*/ 1784777 h 1832749"/>
              <a:gd name="connsiteX8" fmla="*/ 1829630 w 5392729"/>
              <a:gd name="connsiteY8" fmla="*/ 1832749 h 1832749"/>
              <a:gd name="connsiteX9" fmla="*/ 0 w 5392729"/>
              <a:gd name="connsiteY9" fmla="*/ 32302 h 1832749"/>
              <a:gd name="connsiteX10" fmla="*/ 5528 w 5392729"/>
              <a:gd name="connsiteY10" fmla="*/ 26684 h 1832749"/>
              <a:gd name="connsiteX11" fmla="*/ 229959 w 5392729"/>
              <a:gd name="connsiteY11" fmla="*/ 26683 h 1832749"/>
              <a:gd name="connsiteX12" fmla="*/ 1829438 w 5392729"/>
              <a:gd name="connsiteY12" fmla="*/ 1600649 h 183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92729" h="1832749">
                <a:moveTo>
                  <a:pt x="3456032" y="0"/>
                </a:moveTo>
                <a:lnTo>
                  <a:pt x="3461074" y="5124"/>
                </a:lnTo>
                <a:lnTo>
                  <a:pt x="3461074" y="2963"/>
                </a:lnTo>
                <a:lnTo>
                  <a:pt x="5392729" y="2963"/>
                </a:lnTo>
                <a:lnTo>
                  <a:pt x="5392729" y="168261"/>
                </a:lnTo>
                <a:lnTo>
                  <a:pt x="3520712" y="168261"/>
                </a:lnTo>
                <a:lnTo>
                  <a:pt x="1877406" y="1785355"/>
                </a:lnTo>
                <a:lnTo>
                  <a:pt x="1876837" y="1784777"/>
                </a:lnTo>
                <a:lnTo>
                  <a:pt x="1829630" y="1832749"/>
                </a:lnTo>
                <a:lnTo>
                  <a:pt x="0" y="32302"/>
                </a:lnTo>
                <a:lnTo>
                  <a:pt x="5528" y="26684"/>
                </a:lnTo>
                <a:lnTo>
                  <a:pt x="229959" y="26683"/>
                </a:lnTo>
                <a:lnTo>
                  <a:pt x="1829438" y="1600649"/>
                </a:lnTo>
                <a:close/>
              </a:path>
            </a:pathLst>
          </a:custGeom>
          <a:gradFill>
            <a:gsLst>
              <a:gs pos="66000">
                <a:schemeClr val="accent3"/>
              </a:gs>
              <a:gs pos="33000">
                <a:schemeClr val="accent2"/>
              </a:gs>
              <a:gs pos="0">
                <a:schemeClr val="accent1"/>
              </a:gs>
              <a:gs pos="96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cs typeface="Arial" pitchFamily="34" charset="0"/>
            </a:endParaRPr>
          </a:p>
        </p:txBody>
      </p:sp>
    </p:spTree>
    <p:extLst>
      <p:ext uri="{BB962C8B-B14F-4D97-AF65-F5344CB8AC3E}">
        <p14:creationId xmlns:p14="http://schemas.microsoft.com/office/powerpoint/2010/main" val="3644349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Image slide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D079DFE-31BE-4F2D-A3F9-C3DC56D775D1}"/>
              </a:ext>
            </a:extLst>
          </p:cNvPr>
          <p:cNvSpPr>
            <a:spLocks noGrp="1"/>
          </p:cNvSpPr>
          <p:nvPr>
            <p:ph type="pic" sz="quarter" idx="10" hasCustomPrompt="1"/>
          </p:nvPr>
        </p:nvSpPr>
        <p:spPr>
          <a:xfrm>
            <a:off x="5658418" y="2"/>
            <a:ext cx="6533583" cy="6857999"/>
          </a:xfrm>
          <a:custGeom>
            <a:avLst/>
            <a:gdLst>
              <a:gd name="connsiteX0" fmla="*/ 2592666 w 6533583"/>
              <a:gd name="connsiteY0" fmla="*/ 0 h 6857999"/>
              <a:gd name="connsiteX1" fmla="*/ 6533583 w 6533583"/>
              <a:gd name="connsiteY1" fmla="*/ 0 h 6857999"/>
              <a:gd name="connsiteX2" fmla="*/ 6533583 w 6533583"/>
              <a:gd name="connsiteY2" fmla="*/ 1085634 h 6857999"/>
              <a:gd name="connsiteX3" fmla="*/ 4351340 w 6533583"/>
              <a:gd name="connsiteY3" fmla="*/ 6857999 h 6857999"/>
              <a:gd name="connsiteX4" fmla="*/ 0 w 6533583"/>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3583" h="6857999">
                <a:moveTo>
                  <a:pt x="2592666" y="0"/>
                </a:moveTo>
                <a:lnTo>
                  <a:pt x="6533583" y="0"/>
                </a:lnTo>
                <a:lnTo>
                  <a:pt x="6533583" y="1085634"/>
                </a:lnTo>
                <a:lnTo>
                  <a:pt x="4351340" y="6857999"/>
                </a:lnTo>
                <a:lnTo>
                  <a:pt x="0" y="6857999"/>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9299503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CB7E376F-0253-46E6-902C-2CA1892242CD}"/>
              </a:ext>
            </a:extLst>
          </p:cNvPr>
          <p:cNvSpPr>
            <a:spLocks noGrp="1"/>
          </p:cNvSpPr>
          <p:nvPr>
            <p:ph type="pic" sz="quarter" idx="11" hasCustomPrompt="1"/>
          </p:nvPr>
        </p:nvSpPr>
        <p:spPr>
          <a:xfrm>
            <a:off x="0" y="3"/>
            <a:ext cx="12192002" cy="376034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40921451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6E3EB2D9-614D-4F52-A3BD-39613A8924C3}"/>
              </a:ext>
            </a:extLst>
          </p:cNvPr>
          <p:cNvSpPr>
            <a:spLocks noGrp="1"/>
          </p:cNvSpPr>
          <p:nvPr>
            <p:ph type="pic" sz="quarter" idx="14" hasCustomPrompt="1"/>
          </p:nvPr>
        </p:nvSpPr>
        <p:spPr>
          <a:xfrm>
            <a:off x="3934982" y="0"/>
            <a:ext cx="4322036" cy="6858000"/>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ko-KR" altLang="en-US" sz="1800">
                <a:solidFill>
                  <a:schemeClr val="tx1">
                    <a:lumMod val="75000"/>
                    <a:lumOff val="2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 Send To Back</a:t>
            </a:r>
            <a:endParaRPr lang="ko-KR" altLang="en-US" dirty="0"/>
          </a:p>
        </p:txBody>
      </p:sp>
    </p:spTree>
    <p:extLst>
      <p:ext uri="{BB962C8B-B14F-4D97-AF65-F5344CB8AC3E}">
        <p14:creationId xmlns:p14="http://schemas.microsoft.com/office/powerpoint/2010/main" val="28149117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Image slide layou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8B8CAF3-9328-4AEF-8C03-A4E21A15B3DF}"/>
              </a:ext>
            </a:extLst>
          </p:cNvPr>
          <p:cNvSpPr>
            <a:spLocks noGrp="1"/>
          </p:cNvSpPr>
          <p:nvPr>
            <p:ph type="pic" sz="quarter" idx="14" hasCustomPrompt="1"/>
          </p:nvPr>
        </p:nvSpPr>
        <p:spPr>
          <a:xfrm>
            <a:off x="815007" y="564046"/>
            <a:ext cx="6624018" cy="5729909"/>
          </a:xfrm>
          <a:custGeom>
            <a:avLst/>
            <a:gdLst>
              <a:gd name="connsiteX0" fmla="*/ 1832943 w 6624018"/>
              <a:gd name="connsiteY0" fmla="*/ 4748834 h 5729909"/>
              <a:gd name="connsiteX1" fmla="*/ 6624018 w 6624018"/>
              <a:gd name="connsiteY1" fmla="*/ 4748834 h 5729909"/>
              <a:gd name="connsiteX2" fmla="*/ 6624018 w 6624018"/>
              <a:gd name="connsiteY2" fmla="*/ 5729909 h 5729909"/>
              <a:gd name="connsiteX3" fmla="*/ 1832943 w 6624018"/>
              <a:gd name="connsiteY3" fmla="*/ 5729909 h 5729909"/>
              <a:gd name="connsiteX4" fmla="*/ 1841224 w 6624018"/>
              <a:gd name="connsiteY4" fmla="*/ 2822714 h 5729909"/>
              <a:gd name="connsiteX5" fmla="*/ 3091438 w 6624018"/>
              <a:gd name="connsiteY5" fmla="*/ 2822714 h 5729909"/>
              <a:gd name="connsiteX6" fmla="*/ 3091438 w 6624018"/>
              <a:gd name="connsiteY6" fmla="*/ 4611758 h 5729909"/>
              <a:gd name="connsiteX7" fmla="*/ 1841224 w 6624018"/>
              <a:gd name="connsiteY7" fmla="*/ 4611758 h 5729909"/>
              <a:gd name="connsiteX8" fmla="*/ 0 w 6624018"/>
              <a:gd name="connsiteY8" fmla="*/ 2822714 h 5729909"/>
              <a:gd name="connsiteX9" fmla="*/ 1690847 w 6624018"/>
              <a:gd name="connsiteY9" fmla="*/ 2822714 h 5729909"/>
              <a:gd name="connsiteX10" fmla="*/ 1690847 w 6624018"/>
              <a:gd name="connsiteY10" fmla="*/ 4949686 h 5729909"/>
              <a:gd name="connsiteX11" fmla="*/ 0 w 6624018"/>
              <a:gd name="connsiteY11" fmla="*/ 4949686 h 5729909"/>
              <a:gd name="connsiteX12" fmla="*/ 3241814 w 6624018"/>
              <a:gd name="connsiteY12" fmla="*/ 1928192 h 5729909"/>
              <a:gd name="connsiteX13" fmla="*/ 6042992 w 6624018"/>
              <a:gd name="connsiteY13" fmla="*/ 1928192 h 5729909"/>
              <a:gd name="connsiteX14" fmla="*/ 6042992 w 6624018"/>
              <a:gd name="connsiteY14" fmla="*/ 4611758 h 5729909"/>
              <a:gd name="connsiteX15" fmla="*/ 3241814 w 6624018"/>
              <a:gd name="connsiteY15" fmla="*/ 4611758 h 5729909"/>
              <a:gd name="connsiteX16" fmla="*/ 290259 w 6624018"/>
              <a:gd name="connsiteY16" fmla="*/ 894522 h 5729909"/>
              <a:gd name="connsiteX17" fmla="*/ 3091436 w 6624018"/>
              <a:gd name="connsiteY17" fmla="*/ 894522 h 5729909"/>
              <a:gd name="connsiteX18" fmla="*/ 3091436 w 6624018"/>
              <a:gd name="connsiteY18" fmla="*/ 2683566 h 5729909"/>
              <a:gd name="connsiteX19" fmla="*/ 290259 w 6624018"/>
              <a:gd name="connsiteY19" fmla="*/ 2683566 h 5729909"/>
              <a:gd name="connsiteX20" fmla="*/ 3241813 w 6624018"/>
              <a:gd name="connsiteY20" fmla="*/ 0 h 5729909"/>
              <a:gd name="connsiteX21" fmla="*/ 4979872 w 6624018"/>
              <a:gd name="connsiteY21" fmla="*/ 0 h 5729909"/>
              <a:gd name="connsiteX22" fmla="*/ 4979872 w 6624018"/>
              <a:gd name="connsiteY22" fmla="*/ 1789044 h 5729909"/>
              <a:gd name="connsiteX23" fmla="*/ 3241813 w 6624018"/>
              <a:gd name="connsiteY23" fmla="*/ 1789044 h 57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24018" h="5729909">
                <a:moveTo>
                  <a:pt x="1832943" y="4748834"/>
                </a:moveTo>
                <a:lnTo>
                  <a:pt x="6624018" y="4748834"/>
                </a:lnTo>
                <a:lnTo>
                  <a:pt x="6624018" y="5729909"/>
                </a:lnTo>
                <a:lnTo>
                  <a:pt x="1832943" y="5729909"/>
                </a:lnTo>
                <a:close/>
                <a:moveTo>
                  <a:pt x="1841224" y="2822714"/>
                </a:moveTo>
                <a:lnTo>
                  <a:pt x="3091438" y="2822714"/>
                </a:lnTo>
                <a:lnTo>
                  <a:pt x="3091438" y="4611758"/>
                </a:lnTo>
                <a:lnTo>
                  <a:pt x="1841224" y="4611758"/>
                </a:lnTo>
                <a:close/>
                <a:moveTo>
                  <a:pt x="0" y="2822714"/>
                </a:moveTo>
                <a:lnTo>
                  <a:pt x="1690847" y="2822714"/>
                </a:lnTo>
                <a:lnTo>
                  <a:pt x="1690847" y="4949686"/>
                </a:lnTo>
                <a:lnTo>
                  <a:pt x="0" y="4949686"/>
                </a:lnTo>
                <a:close/>
                <a:moveTo>
                  <a:pt x="3241814" y="1928192"/>
                </a:moveTo>
                <a:lnTo>
                  <a:pt x="6042992" y="1928192"/>
                </a:lnTo>
                <a:lnTo>
                  <a:pt x="6042992" y="4611758"/>
                </a:lnTo>
                <a:lnTo>
                  <a:pt x="3241814" y="4611758"/>
                </a:lnTo>
                <a:close/>
                <a:moveTo>
                  <a:pt x="290259" y="894522"/>
                </a:moveTo>
                <a:lnTo>
                  <a:pt x="3091436" y="894522"/>
                </a:lnTo>
                <a:lnTo>
                  <a:pt x="3091436" y="2683566"/>
                </a:lnTo>
                <a:lnTo>
                  <a:pt x="290259" y="2683566"/>
                </a:lnTo>
                <a:close/>
                <a:moveTo>
                  <a:pt x="3241813" y="0"/>
                </a:moveTo>
                <a:lnTo>
                  <a:pt x="4979872" y="0"/>
                </a:lnTo>
                <a:lnTo>
                  <a:pt x="4979872" y="1789044"/>
                </a:lnTo>
                <a:lnTo>
                  <a:pt x="3241813" y="1789044"/>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ko-KR" altLang="en-US" sz="1800">
                <a:solidFill>
                  <a:schemeClr val="tx1">
                    <a:lumMod val="75000"/>
                    <a:lumOff val="2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 Send To Back</a:t>
            </a:r>
            <a:endParaRPr lang="ko-KR" altLang="en-US" dirty="0"/>
          </a:p>
        </p:txBody>
      </p:sp>
    </p:spTree>
    <p:extLst>
      <p:ext uri="{BB962C8B-B14F-4D97-AF65-F5344CB8AC3E}">
        <p14:creationId xmlns:p14="http://schemas.microsoft.com/office/powerpoint/2010/main" val="792847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E1767-31C8-E9FE-3499-1331D0B8FF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22E74B-4A71-9093-91DB-111CDBC6FC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981B3F-FE86-81D3-4752-02FCE174DE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670741-0A26-0882-1970-5A5471D71F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3DF5A1-BA96-F477-DE27-6EBF27A984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378760-1B23-95E4-500C-B7B2ED37FDB8}"/>
              </a:ext>
            </a:extLst>
          </p:cNvPr>
          <p:cNvSpPr>
            <a:spLocks noGrp="1"/>
          </p:cNvSpPr>
          <p:nvPr>
            <p:ph type="dt" sz="half" idx="10"/>
          </p:nvPr>
        </p:nvSpPr>
        <p:spPr/>
        <p:txBody>
          <a:bodyPr/>
          <a:lstStyle/>
          <a:p>
            <a:fld id="{87A22B5D-200A-47D9-82DA-D2DA7C661A2F}" type="datetime1">
              <a:rPr lang="en-US" smtClean="0"/>
              <a:t>7/18/2026</a:t>
            </a:fld>
            <a:endParaRPr lang="en-US"/>
          </a:p>
        </p:txBody>
      </p:sp>
      <p:sp>
        <p:nvSpPr>
          <p:cNvPr id="8" name="Footer Placeholder 7">
            <a:extLst>
              <a:ext uri="{FF2B5EF4-FFF2-40B4-BE49-F238E27FC236}">
                <a16:creationId xmlns:a16="http://schemas.microsoft.com/office/drawing/2014/main" id="{BE9AD913-EEC3-B1E6-402D-92A4461187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EADBBF-C365-E897-7711-28FFFAA4873A}"/>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7521547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Images &amp; Contents Layout">
    <p:spTree>
      <p:nvGrpSpPr>
        <p:cNvPr id="1" name=""/>
        <p:cNvGrpSpPr/>
        <p:nvPr/>
      </p:nvGrpSpPr>
      <p:grpSpPr>
        <a:xfrm>
          <a:off x="0" y="0"/>
          <a:ext cx="0" cy="0"/>
          <a:chOff x="0" y="0"/>
          <a:chExt cx="0" cy="0"/>
        </a:xfrm>
      </p:grpSpPr>
      <p:sp>
        <p:nvSpPr>
          <p:cNvPr id="2" name="Rectangle 1"/>
          <p:cNvSpPr/>
          <p:nvPr userDrawn="1"/>
        </p:nvSpPr>
        <p:spPr>
          <a:xfrm flipV="1">
            <a:off x="0" y="0"/>
            <a:ext cx="12192000" cy="3789040"/>
          </a:xfrm>
          <a:prstGeom prst="rect">
            <a:avLst/>
          </a:prstGeom>
          <a:gradFill>
            <a:gsLst>
              <a:gs pos="66000">
                <a:schemeClr val="accent3"/>
              </a:gs>
              <a:gs pos="33000">
                <a:schemeClr val="accent2"/>
              </a:gs>
              <a:gs pos="0">
                <a:schemeClr val="accent1"/>
              </a:gs>
              <a:gs pos="96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cs typeface="Arial" pitchFamily="34" charset="0"/>
            </a:endParaRPr>
          </a:p>
        </p:txBody>
      </p:sp>
      <p:grpSp>
        <p:nvGrpSpPr>
          <p:cNvPr id="34" name="Group 33">
            <a:extLst>
              <a:ext uri="{FF2B5EF4-FFF2-40B4-BE49-F238E27FC236}">
                <a16:creationId xmlns:a16="http://schemas.microsoft.com/office/drawing/2014/main" id="{D123DBB0-CE3C-4DAF-AE63-CE74A234B78E}"/>
              </a:ext>
            </a:extLst>
          </p:cNvPr>
          <p:cNvGrpSpPr/>
          <p:nvPr userDrawn="1"/>
        </p:nvGrpSpPr>
        <p:grpSpPr>
          <a:xfrm>
            <a:off x="1565648" y="2089862"/>
            <a:ext cx="3814270" cy="2095683"/>
            <a:chOff x="-548507" y="477868"/>
            <a:chExt cx="11570449" cy="6357177"/>
          </a:xfrm>
        </p:grpSpPr>
        <p:sp>
          <p:nvSpPr>
            <p:cNvPr id="35" name="Freeform: Shape 34">
              <a:extLst>
                <a:ext uri="{FF2B5EF4-FFF2-40B4-BE49-F238E27FC236}">
                  <a16:creationId xmlns:a16="http://schemas.microsoft.com/office/drawing/2014/main" id="{B8C24417-1BEC-4CA1-8C74-D66539BFBE3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E15425C9-7931-4B76-93DD-E669AB3FEE3A}"/>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58F9D2D-AA30-47E4-A55D-0A18CF5CC9DD}"/>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7E2F31AA-791B-4F0B-86BC-D4EAE38D5453}"/>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086015F6-FB8B-410F-A063-1343C3E1E8FB}"/>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8B9F375D-1BB9-4CFD-8F43-D038622D93C5}"/>
                </a:ext>
              </a:extLst>
            </p:cNvPr>
            <p:cNvGrpSpPr/>
            <p:nvPr/>
          </p:nvGrpSpPr>
          <p:grpSpPr>
            <a:xfrm>
              <a:off x="1606" y="6382978"/>
              <a:ext cx="413937" cy="115242"/>
              <a:chOff x="5955" y="6353672"/>
              <a:chExt cx="413937" cy="115242"/>
            </a:xfrm>
          </p:grpSpPr>
          <p:sp>
            <p:nvSpPr>
              <p:cNvPr id="45" name="Rectangle: Rounded Corners 44">
                <a:extLst>
                  <a:ext uri="{FF2B5EF4-FFF2-40B4-BE49-F238E27FC236}">
                    <a16:creationId xmlns:a16="http://schemas.microsoft.com/office/drawing/2014/main" id="{88F0C6E3-914F-40ED-8425-FECE4FCEE6CB}"/>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27BB132A-5E89-48AB-B865-B31B44CC0CCA}"/>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B8522911-06F2-41A0-B4CE-7F3F85A3997A}"/>
                </a:ext>
              </a:extLst>
            </p:cNvPr>
            <p:cNvGrpSpPr/>
            <p:nvPr/>
          </p:nvGrpSpPr>
          <p:grpSpPr>
            <a:xfrm>
              <a:off x="9855291" y="6381600"/>
              <a:ext cx="885989" cy="115242"/>
              <a:chOff x="5955" y="6353672"/>
              <a:chExt cx="413937" cy="115242"/>
            </a:xfrm>
          </p:grpSpPr>
          <p:sp>
            <p:nvSpPr>
              <p:cNvPr id="43" name="Rectangle: Rounded Corners 42">
                <a:extLst>
                  <a:ext uri="{FF2B5EF4-FFF2-40B4-BE49-F238E27FC236}">
                    <a16:creationId xmlns:a16="http://schemas.microsoft.com/office/drawing/2014/main" id="{372ED02B-A4A2-421A-ABB8-EA8B2CE36BD8}"/>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15CC34C0-717F-48CA-A332-0972887DC802}"/>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2" name="Freeform: Shape 41">
              <a:extLst>
                <a:ext uri="{FF2B5EF4-FFF2-40B4-BE49-F238E27FC236}">
                  <a16:creationId xmlns:a16="http://schemas.microsoft.com/office/drawing/2014/main" id="{70C9EF50-70FB-4000-A786-6CD9912883D9}"/>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47" name="Group 46">
            <a:extLst>
              <a:ext uri="{FF2B5EF4-FFF2-40B4-BE49-F238E27FC236}">
                <a16:creationId xmlns:a16="http://schemas.microsoft.com/office/drawing/2014/main" id="{4158A695-BCF0-4F34-97F6-2822761E919E}"/>
              </a:ext>
            </a:extLst>
          </p:cNvPr>
          <p:cNvGrpSpPr/>
          <p:nvPr userDrawn="1"/>
        </p:nvGrpSpPr>
        <p:grpSpPr>
          <a:xfrm>
            <a:off x="6773073" y="2089862"/>
            <a:ext cx="3814270" cy="2095683"/>
            <a:chOff x="-548507" y="477868"/>
            <a:chExt cx="11570449" cy="6357177"/>
          </a:xfrm>
        </p:grpSpPr>
        <p:sp>
          <p:nvSpPr>
            <p:cNvPr id="48" name="Freeform: Shape 47">
              <a:extLst>
                <a:ext uri="{FF2B5EF4-FFF2-40B4-BE49-F238E27FC236}">
                  <a16:creationId xmlns:a16="http://schemas.microsoft.com/office/drawing/2014/main" id="{CF013190-8AC3-4278-BAFC-CC000323CFD1}"/>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9C7A7CC-4DD9-491A-A8BA-25758345D9DC}"/>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29A491E-FA1E-4F86-9248-2B0B8F2F975B}"/>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360322D6-4805-4EF4-AD3F-249632814D64}"/>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BCB2E90C-3D86-4380-A7FC-BD1D540AC6F4}"/>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53" name="Group 52">
              <a:extLst>
                <a:ext uri="{FF2B5EF4-FFF2-40B4-BE49-F238E27FC236}">
                  <a16:creationId xmlns:a16="http://schemas.microsoft.com/office/drawing/2014/main" id="{8DEA1BF6-7277-471C-B4AC-747D0FD5D0A9}"/>
                </a:ext>
              </a:extLst>
            </p:cNvPr>
            <p:cNvGrpSpPr/>
            <p:nvPr/>
          </p:nvGrpSpPr>
          <p:grpSpPr>
            <a:xfrm>
              <a:off x="1606" y="6382978"/>
              <a:ext cx="413937" cy="115242"/>
              <a:chOff x="5955" y="6353672"/>
              <a:chExt cx="413937" cy="115242"/>
            </a:xfrm>
          </p:grpSpPr>
          <p:sp>
            <p:nvSpPr>
              <p:cNvPr id="58" name="Rectangle: Rounded Corners 57">
                <a:extLst>
                  <a:ext uri="{FF2B5EF4-FFF2-40B4-BE49-F238E27FC236}">
                    <a16:creationId xmlns:a16="http://schemas.microsoft.com/office/drawing/2014/main" id="{BE2B16D9-86D3-4BD3-9C2A-27B5284D96E6}"/>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Rounded Corners 58">
                <a:extLst>
                  <a:ext uri="{FF2B5EF4-FFF2-40B4-BE49-F238E27FC236}">
                    <a16:creationId xmlns:a16="http://schemas.microsoft.com/office/drawing/2014/main" id="{F314C945-CB1C-446E-8347-6D1ACAF75683}"/>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BA88BDD8-D597-4B37-B0DD-6F1A47B58236}"/>
                </a:ext>
              </a:extLst>
            </p:cNvPr>
            <p:cNvGrpSpPr/>
            <p:nvPr/>
          </p:nvGrpSpPr>
          <p:grpSpPr>
            <a:xfrm>
              <a:off x="9855291" y="6381600"/>
              <a:ext cx="885989" cy="115242"/>
              <a:chOff x="5955" y="6353672"/>
              <a:chExt cx="413937" cy="115242"/>
            </a:xfrm>
          </p:grpSpPr>
          <p:sp>
            <p:nvSpPr>
              <p:cNvPr id="56" name="Rectangle: Rounded Corners 55">
                <a:extLst>
                  <a:ext uri="{FF2B5EF4-FFF2-40B4-BE49-F238E27FC236}">
                    <a16:creationId xmlns:a16="http://schemas.microsoft.com/office/drawing/2014/main" id="{C3BBF54C-B2E1-4A99-8D16-187BA4D517A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a:extLst>
                  <a:ext uri="{FF2B5EF4-FFF2-40B4-BE49-F238E27FC236}">
                    <a16:creationId xmlns:a16="http://schemas.microsoft.com/office/drawing/2014/main" id="{B30FA645-9355-4322-8415-7724A8581FF0}"/>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5" name="Freeform: Shape 54">
              <a:extLst>
                <a:ext uri="{FF2B5EF4-FFF2-40B4-BE49-F238E27FC236}">
                  <a16:creationId xmlns:a16="http://schemas.microsoft.com/office/drawing/2014/main" id="{91AF8D72-65C5-4177-8D47-A4679E9EBC25}"/>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7" name="Oval 20">
            <a:extLst>
              <a:ext uri="{FF2B5EF4-FFF2-40B4-BE49-F238E27FC236}">
                <a16:creationId xmlns:a16="http://schemas.microsoft.com/office/drawing/2014/main" id="{3D355D5A-608F-4392-8874-10EA0BBB127C}"/>
              </a:ext>
            </a:extLst>
          </p:cNvPr>
          <p:cNvSpPr/>
          <p:nvPr userDrawn="1"/>
        </p:nvSpPr>
        <p:spPr>
          <a:xfrm>
            <a:off x="5735326" y="3923866"/>
            <a:ext cx="5906469" cy="52335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21">
            <a:extLst>
              <a:ext uri="{FF2B5EF4-FFF2-40B4-BE49-F238E27FC236}">
                <a16:creationId xmlns:a16="http://schemas.microsoft.com/office/drawing/2014/main" id="{BFFE63E3-6EF2-4D85-A7E9-D6CA3DA1D889}"/>
              </a:ext>
            </a:extLst>
          </p:cNvPr>
          <p:cNvSpPr/>
          <p:nvPr userDrawn="1"/>
        </p:nvSpPr>
        <p:spPr>
          <a:xfrm>
            <a:off x="519549" y="3923866"/>
            <a:ext cx="5906469" cy="52335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그림 개체 틀 2">
            <a:extLst>
              <a:ext uri="{FF2B5EF4-FFF2-40B4-BE49-F238E27FC236}">
                <a16:creationId xmlns:a16="http://schemas.microsoft.com/office/drawing/2014/main" id="{AEDD54C4-EF65-4579-B4B8-D952EC7C8B1F}"/>
              </a:ext>
            </a:extLst>
          </p:cNvPr>
          <p:cNvSpPr>
            <a:spLocks noGrp="1"/>
          </p:cNvSpPr>
          <p:nvPr>
            <p:ph type="pic" sz="quarter" idx="10" hasCustomPrompt="1"/>
          </p:nvPr>
        </p:nvSpPr>
        <p:spPr>
          <a:xfrm>
            <a:off x="2105281" y="2195565"/>
            <a:ext cx="2745149" cy="1694195"/>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15" name="Text Placeholder 9">
            <a:extLst>
              <a:ext uri="{FF2B5EF4-FFF2-40B4-BE49-F238E27FC236}">
                <a16:creationId xmlns:a16="http://schemas.microsoft.com/office/drawing/2014/main" id="{851354DF-4A21-4109-B8B8-35468B942848}"/>
              </a:ext>
            </a:extLst>
          </p:cNvPr>
          <p:cNvSpPr>
            <a:spLocks noGrp="1"/>
          </p:cNvSpPr>
          <p:nvPr>
            <p:ph type="body" sz="quarter" idx="15"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grpSp>
        <p:nvGrpSpPr>
          <p:cNvPr id="16" name="Group 15">
            <a:extLst>
              <a:ext uri="{FF2B5EF4-FFF2-40B4-BE49-F238E27FC236}">
                <a16:creationId xmlns:a16="http://schemas.microsoft.com/office/drawing/2014/main" id="{7F84ECC0-BB23-4691-9D09-8BA326B2A239}"/>
              </a:ext>
            </a:extLst>
          </p:cNvPr>
          <p:cNvGrpSpPr/>
          <p:nvPr userDrawn="1"/>
        </p:nvGrpSpPr>
        <p:grpSpPr>
          <a:xfrm>
            <a:off x="0" y="6597853"/>
            <a:ext cx="12192000" cy="260147"/>
            <a:chOff x="4379494" y="697832"/>
            <a:chExt cx="2586787" cy="168442"/>
          </a:xfrm>
        </p:grpSpPr>
        <p:sp>
          <p:nvSpPr>
            <p:cNvPr id="21" name="Rectangle 20">
              <a:extLst>
                <a:ext uri="{FF2B5EF4-FFF2-40B4-BE49-F238E27FC236}">
                  <a16:creationId xmlns:a16="http://schemas.microsoft.com/office/drawing/2014/main" id="{2B5EE4B0-CA60-4B79-8A49-1626BE063A69}"/>
                </a:ext>
              </a:extLst>
            </p:cNvPr>
            <p:cNvSpPr/>
            <p:nvPr/>
          </p:nvSpPr>
          <p:spPr>
            <a:xfrm>
              <a:off x="4379494" y="697832"/>
              <a:ext cx="517358" cy="1684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Rectangle 21">
              <a:extLst>
                <a:ext uri="{FF2B5EF4-FFF2-40B4-BE49-F238E27FC236}">
                  <a16:creationId xmlns:a16="http://schemas.microsoft.com/office/drawing/2014/main" id="{DB44BE42-8CBB-4D57-AE1A-E464856A69F4}"/>
                </a:ext>
              </a:extLst>
            </p:cNvPr>
            <p:cNvSpPr/>
            <p:nvPr/>
          </p:nvSpPr>
          <p:spPr>
            <a:xfrm>
              <a:off x="4896852" y="697832"/>
              <a:ext cx="517358" cy="16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Rectangle 30">
              <a:extLst>
                <a:ext uri="{FF2B5EF4-FFF2-40B4-BE49-F238E27FC236}">
                  <a16:creationId xmlns:a16="http://schemas.microsoft.com/office/drawing/2014/main" id="{68D028DD-CFAF-41FA-9BB7-8039B5D1D31E}"/>
                </a:ext>
              </a:extLst>
            </p:cNvPr>
            <p:cNvSpPr/>
            <p:nvPr/>
          </p:nvSpPr>
          <p:spPr>
            <a:xfrm>
              <a:off x="5414209" y="697832"/>
              <a:ext cx="517358" cy="1684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Rectangle 31">
              <a:extLst>
                <a:ext uri="{FF2B5EF4-FFF2-40B4-BE49-F238E27FC236}">
                  <a16:creationId xmlns:a16="http://schemas.microsoft.com/office/drawing/2014/main" id="{88696E49-A068-4A6A-B766-678FC46008C7}"/>
                </a:ext>
              </a:extLst>
            </p:cNvPr>
            <p:cNvSpPr/>
            <p:nvPr/>
          </p:nvSpPr>
          <p:spPr>
            <a:xfrm>
              <a:off x="5931566" y="697832"/>
              <a:ext cx="517358" cy="1684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Rectangle 32">
              <a:extLst>
                <a:ext uri="{FF2B5EF4-FFF2-40B4-BE49-F238E27FC236}">
                  <a16:creationId xmlns:a16="http://schemas.microsoft.com/office/drawing/2014/main" id="{5BB08119-5E83-4E7A-8BA5-254549447909}"/>
                </a:ext>
              </a:extLst>
            </p:cNvPr>
            <p:cNvSpPr/>
            <p:nvPr/>
          </p:nvSpPr>
          <p:spPr>
            <a:xfrm>
              <a:off x="6448923" y="697832"/>
              <a:ext cx="517358" cy="168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그림 개체 틀 2">
            <a:extLst>
              <a:ext uri="{FF2B5EF4-FFF2-40B4-BE49-F238E27FC236}">
                <a16:creationId xmlns:a16="http://schemas.microsoft.com/office/drawing/2014/main" id="{4CF79D6D-C02C-4F69-A1BE-2E0575ED8E43}"/>
              </a:ext>
            </a:extLst>
          </p:cNvPr>
          <p:cNvSpPr>
            <a:spLocks noGrp="1"/>
          </p:cNvSpPr>
          <p:nvPr>
            <p:ph type="pic" sz="quarter" idx="16" hasCustomPrompt="1"/>
          </p:nvPr>
        </p:nvSpPr>
        <p:spPr>
          <a:xfrm>
            <a:off x="7305466" y="2195565"/>
            <a:ext cx="2745149" cy="1694195"/>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904102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9_Images and Contents Layout">
    <p:spTree>
      <p:nvGrpSpPr>
        <p:cNvPr id="1" name=""/>
        <p:cNvGrpSpPr/>
        <p:nvPr/>
      </p:nvGrpSpPr>
      <p:grpSpPr>
        <a:xfrm>
          <a:off x="0" y="0"/>
          <a:ext cx="0" cy="0"/>
          <a:chOff x="0" y="0"/>
          <a:chExt cx="0" cy="0"/>
        </a:xfrm>
      </p:grpSpPr>
      <p:sp>
        <p:nvSpPr>
          <p:cNvPr id="3" name="Rectangle 2"/>
          <p:cNvSpPr/>
          <p:nvPr userDrawn="1"/>
        </p:nvSpPr>
        <p:spPr>
          <a:xfrm>
            <a:off x="1" y="5949280"/>
            <a:ext cx="11459897" cy="792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제목 1"/>
          <p:cNvSpPr>
            <a:spLocks noGrp="1"/>
          </p:cNvSpPr>
          <p:nvPr>
            <p:ph type="title" hasCustomPrompt="1"/>
          </p:nvPr>
        </p:nvSpPr>
        <p:spPr>
          <a:xfrm>
            <a:off x="815414" y="6021289"/>
            <a:ext cx="10561173" cy="648072"/>
          </a:xfrm>
          <a:prstGeom prst="rect">
            <a:avLst/>
          </a:prstGeom>
        </p:spPr>
        <p:txBody>
          <a:bodyPr anchor="ctr">
            <a:noAutofit/>
          </a:bodyPr>
          <a:lstStyle>
            <a:lvl1pPr algn="l">
              <a:defRPr sz="4800" b="0" baseline="0">
                <a:solidFill>
                  <a:schemeClr val="bg1"/>
                </a:solidFill>
                <a:latin typeface="+mj-lt"/>
                <a:cs typeface="Arial" pitchFamily="34" charset="0"/>
              </a:defRPr>
            </a:lvl1pPr>
          </a:lstStyle>
          <a:p>
            <a:r>
              <a:rPr lang="en-US" altLang="ko-KR" dirty="0"/>
              <a:t>IMAGES AND CONTENTS</a:t>
            </a:r>
            <a:endParaRPr lang="ko-KR" altLang="en-US" dirty="0"/>
          </a:p>
        </p:txBody>
      </p:sp>
      <p:sp>
        <p:nvSpPr>
          <p:cNvPr id="2" name="Rectangle 1"/>
          <p:cNvSpPr/>
          <p:nvPr userDrawn="1"/>
        </p:nvSpPr>
        <p:spPr>
          <a:xfrm>
            <a:off x="237265" y="188640"/>
            <a:ext cx="5800824" cy="2376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5" name="Rectangle 4"/>
          <p:cNvSpPr/>
          <p:nvPr userDrawn="1"/>
        </p:nvSpPr>
        <p:spPr>
          <a:xfrm>
            <a:off x="6158508" y="188640"/>
            <a:ext cx="5832243" cy="23762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latin typeface="+mn-lt"/>
            </a:endParaRPr>
          </a:p>
        </p:txBody>
      </p:sp>
      <p:sp>
        <p:nvSpPr>
          <p:cNvPr id="7" name="Picture Placeholder 2"/>
          <p:cNvSpPr>
            <a:spLocks noGrp="1"/>
          </p:cNvSpPr>
          <p:nvPr>
            <p:ph type="pic" idx="15" hasCustomPrompt="1"/>
          </p:nvPr>
        </p:nvSpPr>
        <p:spPr>
          <a:xfrm>
            <a:off x="237266" y="302185"/>
            <a:ext cx="3266447" cy="214917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6" hasCustomPrompt="1"/>
          </p:nvPr>
        </p:nvSpPr>
        <p:spPr>
          <a:xfrm>
            <a:off x="6158509" y="302185"/>
            <a:ext cx="3266447" cy="2149177"/>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7" hasCustomPrompt="1"/>
          </p:nvPr>
        </p:nvSpPr>
        <p:spPr>
          <a:xfrm>
            <a:off x="5262663" y="2708920"/>
            <a:ext cx="6929337" cy="3168352"/>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93691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4539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9475984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1637874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1045D-F0FE-C420-A816-E70C710353F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6E2403-71E5-0080-66B7-64F5C3D4E4A8}"/>
              </a:ext>
            </a:extLst>
          </p:cNvPr>
          <p:cNvSpPr>
            <a:spLocks noGrp="1"/>
          </p:cNvSpPr>
          <p:nvPr>
            <p:ph type="dt" sz="half" idx="10"/>
          </p:nvPr>
        </p:nvSpPr>
        <p:spPr/>
        <p:txBody>
          <a:bodyPr/>
          <a:lstStyle/>
          <a:p>
            <a:fld id="{42AF738A-FC38-43A2-B1F3-CB9D08FF8066}" type="datetime1">
              <a:rPr lang="en-US" smtClean="0"/>
              <a:t>7/18/2026</a:t>
            </a:fld>
            <a:endParaRPr lang="en-US"/>
          </a:p>
        </p:txBody>
      </p:sp>
      <p:sp>
        <p:nvSpPr>
          <p:cNvPr id="4" name="Footer Placeholder 3">
            <a:extLst>
              <a:ext uri="{FF2B5EF4-FFF2-40B4-BE49-F238E27FC236}">
                <a16:creationId xmlns:a16="http://schemas.microsoft.com/office/drawing/2014/main" id="{E8ADFBE2-7B02-6350-5D57-2EAEB23387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78AC9A-5A7D-88DF-3D22-CA3A9DFD5E3D}"/>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3546968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A43006-D57D-E034-6B83-EFAD38A223DE}"/>
              </a:ext>
            </a:extLst>
          </p:cNvPr>
          <p:cNvSpPr>
            <a:spLocks noGrp="1"/>
          </p:cNvSpPr>
          <p:nvPr>
            <p:ph type="dt" sz="half" idx="10"/>
          </p:nvPr>
        </p:nvSpPr>
        <p:spPr/>
        <p:txBody>
          <a:bodyPr/>
          <a:lstStyle/>
          <a:p>
            <a:fld id="{81BE17D7-5792-45E0-B607-B964C40C3104}" type="datetime1">
              <a:rPr lang="en-US" smtClean="0"/>
              <a:t>7/18/2026</a:t>
            </a:fld>
            <a:endParaRPr lang="en-US"/>
          </a:p>
        </p:txBody>
      </p:sp>
      <p:sp>
        <p:nvSpPr>
          <p:cNvPr id="3" name="Footer Placeholder 2">
            <a:extLst>
              <a:ext uri="{FF2B5EF4-FFF2-40B4-BE49-F238E27FC236}">
                <a16:creationId xmlns:a16="http://schemas.microsoft.com/office/drawing/2014/main" id="{69C230F7-5D4D-15C9-5BDC-745D78AE98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4031CA-5EDD-CE45-AD41-C83A4EB2081A}"/>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2508884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B993-3988-FE13-E9A7-6E3A75264F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FAC4DD-D2FE-2E29-85EB-0665C84F59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C8553B-32B2-E17F-74B6-12922E7184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F2237E-FDC8-7473-26D2-EC3FB137823A}"/>
              </a:ext>
            </a:extLst>
          </p:cNvPr>
          <p:cNvSpPr>
            <a:spLocks noGrp="1"/>
          </p:cNvSpPr>
          <p:nvPr>
            <p:ph type="dt" sz="half" idx="10"/>
          </p:nvPr>
        </p:nvSpPr>
        <p:spPr/>
        <p:txBody>
          <a:bodyPr/>
          <a:lstStyle/>
          <a:p>
            <a:fld id="{183CBEC8-71A6-4AE5-A1A3-7416E082EB40}" type="datetime1">
              <a:rPr lang="en-US" smtClean="0"/>
              <a:t>7/18/2026</a:t>
            </a:fld>
            <a:endParaRPr lang="en-US"/>
          </a:p>
        </p:txBody>
      </p:sp>
      <p:sp>
        <p:nvSpPr>
          <p:cNvPr id="6" name="Footer Placeholder 5">
            <a:extLst>
              <a:ext uri="{FF2B5EF4-FFF2-40B4-BE49-F238E27FC236}">
                <a16:creationId xmlns:a16="http://schemas.microsoft.com/office/drawing/2014/main" id="{DA577E56-B9DD-5CA4-B492-393A690868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D18897-938B-64D8-E54C-C77B12274226}"/>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1364023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0F7D2-85D9-E2EA-CDCD-59216EB81E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8D2D60-883B-A9B9-4FD1-B681C645BD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2A720C-38D0-8235-45C6-83136B0C17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CCF06C-BA4B-9FC5-4714-D63BFE4A6201}"/>
              </a:ext>
            </a:extLst>
          </p:cNvPr>
          <p:cNvSpPr>
            <a:spLocks noGrp="1"/>
          </p:cNvSpPr>
          <p:nvPr>
            <p:ph type="dt" sz="half" idx="10"/>
          </p:nvPr>
        </p:nvSpPr>
        <p:spPr/>
        <p:txBody>
          <a:bodyPr/>
          <a:lstStyle/>
          <a:p>
            <a:fld id="{909B7524-87CE-48AC-9855-92BAAF6FD482}" type="datetime1">
              <a:rPr lang="en-US" smtClean="0"/>
              <a:t>7/18/2026</a:t>
            </a:fld>
            <a:endParaRPr lang="en-US"/>
          </a:p>
        </p:txBody>
      </p:sp>
      <p:sp>
        <p:nvSpPr>
          <p:cNvPr id="6" name="Footer Placeholder 5">
            <a:extLst>
              <a:ext uri="{FF2B5EF4-FFF2-40B4-BE49-F238E27FC236}">
                <a16:creationId xmlns:a16="http://schemas.microsoft.com/office/drawing/2014/main" id="{E5DF90FA-7ED0-39CC-F50C-2B360FFF8D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FD1B9-31FA-4578-D840-3C6AA5510B89}"/>
              </a:ext>
            </a:extLst>
          </p:cNvPr>
          <p:cNvSpPr>
            <a:spLocks noGrp="1"/>
          </p:cNvSpPr>
          <p:nvPr>
            <p:ph type="sldNum" sz="quarter" idx="12"/>
          </p:nvPr>
        </p:nvSpPr>
        <p:spPr/>
        <p:txBody>
          <a:bodyPr/>
          <a:lstStyle/>
          <a:p>
            <a:fld id="{5587F8A7-393B-4ADA-B92A-2A98DBBACB16}" type="slidenum">
              <a:rPr lang="en-US" smtClean="0"/>
              <a:t>‹#›</a:t>
            </a:fld>
            <a:endParaRPr lang="en-US"/>
          </a:p>
        </p:txBody>
      </p:sp>
    </p:spTree>
    <p:extLst>
      <p:ext uri="{BB962C8B-B14F-4D97-AF65-F5344CB8AC3E}">
        <p14:creationId xmlns:p14="http://schemas.microsoft.com/office/powerpoint/2010/main" val="209692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9F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F23270-5BD6-236D-8ADE-05331D900C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07A0DD-13FE-F189-13CE-584532452A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29BF90-011A-7765-C639-03769A5F5D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855C7-FDE5-436A-8219-05DD4F282309}" type="datetime1">
              <a:rPr lang="en-US" smtClean="0"/>
              <a:t>7/18/2026</a:t>
            </a:fld>
            <a:endParaRPr lang="en-US"/>
          </a:p>
        </p:txBody>
      </p:sp>
      <p:sp>
        <p:nvSpPr>
          <p:cNvPr id="5" name="Footer Placeholder 4">
            <a:extLst>
              <a:ext uri="{FF2B5EF4-FFF2-40B4-BE49-F238E27FC236}">
                <a16:creationId xmlns:a16="http://schemas.microsoft.com/office/drawing/2014/main" id="{CECF5EC0-1F88-2803-CDFA-D58A9250A9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95D023-B4C9-A552-448D-B8EB0221D5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7F8A7-393B-4ADA-B92A-2A98DBBACB16}" type="slidenum">
              <a:rPr lang="en-US" smtClean="0"/>
              <a:t>‹#›</a:t>
            </a:fld>
            <a:endParaRPr lang="en-US"/>
          </a:p>
        </p:txBody>
      </p:sp>
    </p:spTree>
    <p:extLst>
      <p:ext uri="{BB962C8B-B14F-4D97-AF65-F5344CB8AC3E}">
        <p14:creationId xmlns:p14="http://schemas.microsoft.com/office/powerpoint/2010/main" val="225704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9F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20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704" r:id="rId22"/>
  </p:sldLayoutIdLst>
  <p:hf hdr="0" ftr="0" dt="0"/>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9F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7127111"/>
      </p:ext>
    </p:extLst>
  </p:cSld>
  <p:clrMap bg1="lt1" tx1="dk1" bg2="lt2" tx2="dk2" accent1="accent1" accent2="accent2" accent3="accent3" accent4="accent4" accent5="accent5" accent6="accent6" hlink="hlink" folHlink="folHlink"/>
  <p:sldLayoutIdLst>
    <p:sldLayoutId id="2147483683" r:id="rId1"/>
    <p:sldLayoutId id="2147483684" r:id="rId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964321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7" r:id="rId11"/>
    <p:sldLayoutId id="2147483698" r:id="rId12"/>
    <p:sldLayoutId id="2147483699" r:id="rId13"/>
    <p:sldLayoutId id="2147483700" r:id="rId14"/>
    <p:sldLayoutId id="2147483701" r:id="rId15"/>
    <p:sldLayoutId id="2147483702" r:id="rId16"/>
    <p:sldLayoutId id="2147483703" r:id="rId17"/>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4.xml"/><Relationship Id="rId5" Type="http://schemas.openxmlformats.org/officeDocument/2006/relationships/image" Target="../media/image3.pn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Excel_Worksheet3.xlsx"/><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EEA0489F-3BC4-45A9-B327-88C3D4E05B62}"/>
              </a:ext>
            </a:extLst>
          </p:cNvPr>
          <p:cNvSpPr/>
          <p:nvPr/>
        </p:nvSpPr>
        <p:spPr>
          <a:xfrm>
            <a:off x="5874020" y="2432169"/>
            <a:ext cx="2017267" cy="2017267"/>
          </a:xfrm>
          <a:custGeom>
            <a:avLst/>
            <a:gdLst>
              <a:gd name="connsiteX0" fmla="*/ 1008633 w 2017267"/>
              <a:gd name="connsiteY0" fmla="*/ 0 h 2017267"/>
              <a:gd name="connsiteX1" fmla="*/ 1091617 w 2017267"/>
              <a:gd name="connsiteY1" fmla="*/ 34373 h 2017267"/>
              <a:gd name="connsiteX2" fmla="*/ 1982894 w 2017267"/>
              <a:gd name="connsiteY2" fmla="*/ 925651 h 2017267"/>
              <a:gd name="connsiteX3" fmla="*/ 1982894 w 2017267"/>
              <a:gd name="connsiteY3" fmla="*/ 1091617 h 2017267"/>
              <a:gd name="connsiteX4" fmla="*/ 1091617 w 2017267"/>
              <a:gd name="connsiteY4" fmla="*/ 1982894 h 2017267"/>
              <a:gd name="connsiteX5" fmla="*/ 925651 w 2017267"/>
              <a:gd name="connsiteY5" fmla="*/ 1982894 h 2017267"/>
              <a:gd name="connsiteX6" fmla="*/ 34373 w 2017267"/>
              <a:gd name="connsiteY6" fmla="*/ 1091616 h 2017267"/>
              <a:gd name="connsiteX7" fmla="*/ 34373 w 2017267"/>
              <a:gd name="connsiteY7" fmla="*/ 925650 h 2017267"/>
              <a:gd name="connsiteX8" fmla="*/ 925650 w 2017267"/>
              <a:gd name="connsiteY8" fmla="*/ 34373 h 2017267"/>
              <a:gd name="connsiteX9" fmla="*/ 1008633 w 2017267"/>
              <a:gd name="connsiteY9" fmla="*/ 0 h 201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7267" h="2017267">
                <a:moveTo>
                  <a:pt x="1008633" y="0"/>
                </a:moveTo>
                <a:cubicBezTo>
                  <a:pt x="1038667" y="0"/>
                  <a:pt x="1068701" y="11457"/>
                  <a:pt x="1091617" y="34373"/>
                </a:cubicBezTo>
                <a:lnTo>
                  <a:pt x="1982894" y="925651"/>
                </a:lnTo>
                <a:cubicBezTo>
                  <a:pt x="2028725" y="971481"/>
                  <a:pt x="2028725" y="1045787"/>
                  <a:pt x="1982894" y="1091617"/>
                </a:cubicBezTo>
                <a:lnTo>
                  <a:pt x="1091617" y="1982894"/>
                </a:lnTo>
                <a:cubicBezTo>
                  <a:pt x="1045787" y="2028725"/>
                  <a:pt x="971481" y="2028725"/>
                  <a:pt x="925651" y="1982894"/>
                </a:cubicBezTo>
                <a:lnTo>
                  <a:pt x="34373" y="1091616"/>
                </a:lnTo>
                <a:cubicBezTo>
                  <a:pt x="-11457" y="1045786"/>
                  <a:pt x="-11457" y="971481"/>
                  <a:pt x="34373" y="925650"/>
                </a:cubicBezTo>
                <a:lnTo>
                  <a:pt x="925650" y="34373"/>
                </a:lnTo>
                <a:cubicBezTo>
                  <a:pt x="948565" y="11457"/>
                  <a:pt x="978599" y="0"/>
                  <a:pt x="1008633" y="0"/>
                </a:cubicBezTo>
                <a:close/>
              </a:path>
            </a:pathLst>
          </a:custGeom>
          <a:solidFill>
            <a:srgbClr val="9A2A17"/>
          </a:solidFill>
          <a:ln>
            <a:solidFill>
              <a:srgbClr val="F5A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9" name="Freeform: Shape 18">
            <a:extLst>
              <a:ext uri="{FF2B5EF4-FFF2-40B4-BE49-F238E27FC236}">
                <a16:creationId xmlns:a16="http://schemas.microsoft.com/office/drawing/2014/main" id="{9C1B2E21-ED64-40A7-986F-1BA014711AE7}"/>
              </a:ext>
            </a:extLst>
          </p:cNvPr>
          <p:cNvSpPr/>
          <p:nvPr/>
        </p:nvSpPr>
        <p:spPr>
          <a:xfrm rot="16200000" flipH="1">
            <a:off x="6502756" y="3210330"/>
            <a:ext cx="759793" cy="460945"/>
          </a:xfrm>
          <a:custGeom>
            <a:avLst/>
            <a:gdLst>
              <a:gd name="connsiteX0" fmla="*/ 782320 w 1075004"/>
              <a:gd name="connsiteY0" fmla="*/ 253920 h 652174"/>
              <a:gd name="connsiteX1" fmla="*/ 763875 w 1075004"/>
              <a:gd name="connsiteY1" fmla="*/ 269397 h 652174"/>
              <a:gd name="connsiteX2" fmla="*/ 421371 w 1075004"/>
              <a:gd name="connsiteY2" fmla="*/ 239432 h 652174"/>
              <a:gd name="connsiteX3" fmla="*/ 421370 w 1075004"/>
              <a:gd name="connsiteY3" fmla="*/ 253855 h 652174"/>
              <a:gd name="connsiteX4" fmla="*/ 447078 w 1075004"/>
              <a:gd name="connsiteY4" fmla="*/ 253855 h 652174"/>
              <a:gd name="connsiteX5" fmla="*/ 464104 w 1075004"/>
              <a:gd name="connsiteY5" fmla="*/ 270881 h 652174"/>
              <a:gd name="connsiteX6" fmla="*/ 464104 w 1075004"/>
              <a:gd name="connsiteY6" fmla="*/ 270880 h 652174"/>
              <a:gd name="connsiteX7" fmla="*/ 447079 w 1075004"/>
              <a:gd name="connsiteY7" fmla="*/ 287906 h 652174"/>
              <a:gd name="connsiteX8" fmla="*/ 421371 w 1075004"/>
              <a:gd name="connsiteY8" fmla="*/ 287906 h 652174"/>
              <a:gd name="connsiteX9" fmla="*/ 421371 w 1075004"/>
              <a:gd name="connsiteY9" fmla="*/ 311228 h 652174"/>
              <a:gd name="connsiteX10" fmla="*/ 447078 w 1075004"/>
              <a:gd name="connsiteY10" fmla="*/ 311228 h 652174"/>
              <a:gd name="connsiteX11" fmla="*/ 464104 w 1075004"/>
              <a:gd name="connsiteY11" fmla="*/ 328254 h 652174"/>
              <a:gd name="connsiteX12" fmla="*/ 464104 w 1075004"/>
              <a:gd name="connsiteY12" fmla="*/ 328254 h 652174"/>
              <a:gd name="connsiteX13" fmla="*/ 447079 w 1075004"/>
              <a:gd name="connsiteY13" fmla="*/ 345279 h 652174"/>
              <a:gd name="connsiteX14" fmla="*/ 421371 w 1075004"/>
              <a:gd name="connsiteY14" fmla="*/ 345280 h 652174"/>
              <a:gd name="connsiteX15" fmla="*/ 421371 w 1075004"/>
              <a:gd name="connsiteY15" fmla="*/ 368602 h 652174"/>
              <a:gd name="connsiteX16" fmla="*/ 447078 w 1075004"/>
              <a:gd name="connsiteY16" fmla="*/ 368602 h 652174"/>
              <a:gd name="connsiteX17" fmla="*/ 464104 w 1075004"/>
              <a:gd name="connsiteY17" fmla="*/ 385628 h 652174"/>
              <a:gd name="connsiteX18" fmla="*/ 464104 w 1075004"/>
              <a:gd name="connsiteY18" fmla="*/ 385628 h 652174"/>
              <a:gd name="connsiteX19" fmla="*/ 447079 w 1075004"/>
              <a:gd name="connsiteY19" fmla="*/ 402653 h 652174"/>
              <a:gd name="connsiteX20" fmla="*/ 421371 w 1075004"/>
              <a:gd name="connsiteY20" fmla="*/ 402653 h 652174"/>
              <a:gd name="connsiteX21" fmla="*/ 421370 w 1075004"/>
              <a:gd name="connsiteY21" fmla="*/ 417163 h 652174"/>
              <a:gd name="connsiteX22" fmla="*/ 762268 w 1075004"/>
              <a:gd name="connsiteY22" fmla="*/ 381333 h 652174"/>
              <a:gd name="connsiteX23" fmla="*/ 780980 w 1075004"/>
              <a:gd name="connsiteY23" fmla="*/ 396486 h 652174"/>
              <a:gd name="connsiteX24" fmla="*/ 765828 w 1075004"/>
              <a:gd name="connsiteY24" fmla="*/ 415198 h 652174"/>
              <a:gd name="connsiteX25" fmla="*/ 415893 w 1075004"/>
              <a:gd name="connsiteY25" fmla="*/ 451978 h 652174"/>
              <a:gd name="connsiteX26" fmla="*/ 397181 w 1075004"/>
              <a:gd name="connsiteY26" fmla="*/ 436825 h 652174"/>
              <a:gd name="connsiteX27" fmla="*/ 398889 w 1075004"/>
              <a:gd name="connsiteY27" fmla="*/ 431061 h 652174"/>
              <a:gd name="connsiteX28" fmla="*/ 398669 w 1075004"/>
              <a:gd name="connsiteY28" fmla="*/ 430531 h 652174"/>
              <a:gd name="connsiteX29" fmla="*/ 398669 w 1075004"/>
              <a:gd name="connsiteY29" fmla="*/ 402653 h 652174"/>
              <a:gd name="connsiteX30" fmla="*/ 372962 w 1075004"/>
              <a:gd name="connsiteY30" fmla="*/ 402654 h 652174"/>
              <a:gd name="connsiteX31" fmla="*/ 355936 w 1075004"/>
              <a:gd name="connsiteY31" fmla="*/ 385628 h 652174"/>
              <a:gd name="connsiteX32" fmla="*/ 372962 w 1075004"/>
              <a:gd name="connsiteY32" fmla="*/ 368602 h 652174"/>
              <a:gd name="connsiteX33" fmla="*/ 398669 w 1075004"/>
              <a:gd name="connsiteY33" fmla="*/ 368602 h 652174"/>
              <a:gd name="connsiteX34" fmla="*/ 398670 w 1075004"/>
              <a:gd name="connsiteY34" fmla="*/ 345280 h 652174"/>
              <a:gd name="connsiteX35" fmla="*/ 372962 w 1075004"/>
              <a:gd name="connsiteY35" fmla="*/ 345280 h 652174"/>
              <a:gd name="connsiteX36" fmla="*/ 355936 w 1075004"/>
              <a:gd name="connsiteY36" fmla="*/ 328254 h 652174"/>
              <a:gd name="connsiteX37" fmla="*/ 372962 w 1075004"/>
              <a:gd name="connsiteY37" fmla="*/ 311229 h 652174"/>
              <a:gd name="connsiteX38" fmla="*/ 398669 w 1075004"/>
              <a:gd name="connsiteY38" fmla="*/ 311228 h 652174"/>
              <a:gd name="connsiteX39" fmla="*/ 398669 w 1075004"/>
              <a:gd name="connsiteY39" fmla="*/ 287906 h 652174"/>
              <a:gd name="connsiteX40" fmla="*/ 372962 w 1075004"/>
              <a:gd name="connsiteY40" fmla="*/ 287906 h 652174"/>
              <a:gd name="connsiteX41" fmla="*/ 355936 w 1075004"/>
              <a:gd name="connsiteY41" fmla="*/ 270881 h 652174"/>
              <a:gd name="connsiteX42" fmla="*/ 372962 w 1075004"/>
              <a:gd name="connsiteY42" fmla="*/ 253855 h 652174"/>
              <a:gd name="connsiteX43" fmla="*/ 398670 w 1075004"/>
              <a:gd name="connsiteY43" fmla="*/ 253855 h 652174"/>
              <a:gd name="connsiteX44" fmla="*/ 398670 w 1075004"/>
              <a:gd name="connsiteY44" fmla="*/ 226225 h 652174"/>
              <a:gd name="connsiteX45" fmla="*/ 399282 w 1075004"/>
              <a:gd name="connsiteY45" fmla="*/ 224746 h 652174"/>
              <a:gd name="connsiteX46" fmla="*/ 397876 w 1075004"/>
              <a:gd name="connsiteY46" fmla="*/ 220286 h 652174"/>
              <a:gd name="connsiteX47" fmla="*/ 416321 w 1075004"/>
              <a:gd name="connsiteY47" fmla="*/ 204808 h 652174"/>
              <a:gd name="connsiteX48" fmla="*/ 766843 w 1075004"/>
              <a:gd name="connsiteY48" fmla="*/ 235475 h 652174"/>
              <a:gd name="connsiteX49" fmla="*/ 782320 w 1075004"/>
              <a:gd name="connsiteY49" fmla="*/ 253920 h 652174"/>
              <a:gd name="connsiteX50" fmla="*/ 787242 w 1075004"/>
              <a:gd name="connsiteY50" fmla="*/ 326088 h 652174"/>
              <a:gd name="connsiteX51" fmla="*/ 785600 w 1075004"/>
              <a:gd name="connsiteY51" fmla="*/ 324446 h 652174"/>
              <a:gd name="connsiteX52" fmla="*/ 785600 w 1075004"/>
              <a:gd name="connsiteY52" fmla="*/ 237208 h 652174"/>
              <a:gd name="connsiteX53" fmla="*/ 722116 w 1075004"/>
              <a:gd name="connsiteY53" fmla="*/ 173723 h 652174"/>
              <a:gd name="connsiteX54" fmla="*/ 634876 w 1075004"/>
              <a:gd name="connsiteY54" fmla="*/ 173723 h 652174"/>
              <a:gd name="connsiteX55" fmla="*/ 556664 w 1075004"/>
              <a:gd name="connsiteY55" fmla="*/ 95510 h 652174"/>
              <a:gd name="connsiteX56" fmla="*/ 95508 w 1075004"/>
              <a:gd name="connsiteY56" fmla="*/ 95510 h 652174"/>
              <a:gd name="connsiteX57" fmla="*/ 0 w 1075004"/>
              <a:gd name="connsiteY57" fmla="*/ 326088 h 652174"/>
              <a:gd name="connsiteX58" fmla="*/ 95508 w 1075004"/>
              <a:gd name="connsiteY58" fmla="*/ 556666 h 652174"/>
              <a:gd name="connsiteX59" fmla="*/ 556665 w 1075004"/>
              <a:gd name="connsiteY59" fmla="*/ 556666 h 652174"/>
              <a:gd name="connsiteX60" fmla="*/ 634877 w 1075004"/>
              <a:gd name="connsiteY60" fmla="*/ 478453 h 652174"/>
              <a:gd name="connsiteX61" fmla="*/ 722116 w 1075004"/>
              <a:gd name="connsiteY61" fmla="*/ 478454 h 652174"/>
              <a:gd name="connsiteX62" fmla="*/ 785600 w 1075004"/>
              <a:gd name="connsiteY62" fmla="*/ 414969 h 652174"/>
              <a:gd name="connsiteX63" fmla="*/ 785600 w 1075004"/>
              <a:gd name="connsiteY63" fmla="*/ 327730 h 652174"/>
              <a:gd name="connsiteX64" fmla="*/ 893383 w 1075004"/>
              <a:gd name="connsiteY64" fmla="*/ 437431 h 652174"/>
              <a:gd name="connsiteX65" fmla="*/ 893383 w 1075004"/>
              <a:gd name="connsiteY65" fmla="*/ 214744 h 652174"/>
              <a:gd name="connsiteX66" fmla="*/ 864082 w 1075004"/>
              <a:gd name="connsiteY66" fmla="*/ 185443 h 652174"/>
              <a:gd name="connsiteX67" fmla="*/ 834781 w 1075004"/>
              <a:gd name="connsiteY67" fmla="*/ 214744 h 652174"/>
              <a:gd name="connsiteX68" fmla="*/ 834781 w 1075004"/>
              <a:gd name="connsiteY68" fmla="*/ 437432 h 652174"/>
              <a:gd name="connsiteX69" fmla="*/ 864082 w 1075004"/>
              <a:gd name="connsiteY69" fmla="*/ 466733 h 652174"/>
              <a:gd name="connsiteX70" fmla="*/ 864082 w 1075004"/>
              <a:gd name="connsiteY70" fmla="*/ 466732 h 652174"/>
              <a:gd name="connsiteX71" fmla="*/ 893383 w 1075004"/>
              <a:gd name="connsiteY71" fmla="*/ 437431 h 652174"/>
              <a:gd name="connsiteX72" fmla="*/ 984194 w 1075004"/>
              <a:gd name="connsiteY72" fmla="*/ 425711 h 652174"/>
              <a:gd name="connsiteX73" fmla="*/ 984193 w 1075004"/>
              <a:gd name="connsiteY73" fmla="*/ 226464 h 652174"/>
              <a:gd name="connsiteX74" fmla="*/ 954893 w 1075004"/>
              <a:gd name="connsiteY74" fmla="*/ 197163 h 652174"/>
              <a:gd name="connsiteX75" fmla="*/ 925591 w 1075004"/>
              <a:gd name="connsiteY75" fmla="*/ 226464 h 652174"/>
              <a:gd name="connsiteX76" fmla="*/ 925591 w 1075004"/>
              <a:gd name="connsiteY76" fmla="*/ 425711 h 652174"/>
              <a:gd name="connsiteX77" fmla="*/ 954893 w 1075004"/>
              <a:gd name="connsiteY77" fmla="*/ 455012 h 652174"/>
              <a:gd name="connsiteX78" fmla="*/ 954893 w 1075004"/>
              <a:gd name="connsiteY78" fmla="*/ 455012 h 652174"/>
              <a:gd name="connsiteX79" fmla="*/ 984194 w 1075004"/>
              <a:gd name="connsiteY79" fmla="*/ 425711 h 652174"/>
              <a:gd name="connsiteX80" fmla="*/ 1075004 w 1075004"/>
              <a:gd name="connsiteY80" fmla="*/ 402269 h 652174"/>
              <a:gd name="connsiteX81" fmla="*/ 1075004 w 1075004"/>
              <a:gd name="connsiteY81" fmla="*/ 249905 h 652174"/>
              <a:gd name="connsiteX82" fmla="*/ 1045703 w 1075004"/>
              <a:gd name="connsiteY82" fmla="*/ 220604 h 652174"/>
              <a:gd name="connsiteX83" fmla="*/ 1016402 w 1075004"/>
              <a:gd name="connsiteY83" fmla="*/ 249905 h 652174"/>
              <a:gd name="connsiteX84" fmla="*/ 1016402 w 1075004"/>
              <a:gd name="connsiteY84" fmla="*/ 402270 h 652174"/>
              <a:gd name="connsiteX85" fmla="*/ 1045703 w 1075004"/>
              <a:gd name="connsiteY85" fmla="*/ 431571 h 652174"/>
              <a:gd name="connsiteX86" fmla="*/ 1045703 w 1075004"/>
              <a:gd name="connsiteY86" fmla="*/ 431571 h 652174"/>
              <a:gd name="connsiteX87" fmla="*/ 1075004 w 1075004"/>
              <a:gd name="connsiteY87" fmla="*/ 402269 h 652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75004" h="652174">
                <a:moveTo>
                  <a:pt x="782320" y="253920"/>
                </a:moveTo>
                <a:cubicBezTo>
                  <a:pt x="781500" y="263287"/>
                  <a:pt x="773242" y="270216"/>
                  <a:pt x="763875" y="269397"/>
                </a:cubicBezTo>
                <a:cubicBezTo>
                  <a:pt x="649707" y="259409"/>
                  <a:pt x="535539" y="249421"/>
                  <a:pt x="421371" y="239432"/>
                </a:cubicBezTo>
                <a:lnTo>
                  <a:pt x="421370" y="253855"/>
                </a:lnTo>
                <a:lnTo>
                  <a:pt x="447078" y="253855"/>
                </a:lnTo>
                <a:cubicBezTo>
                  <a:pt x="456482" y="253854"/>
                  <a:pt x="464104" y="261477"/>
                  <a:pt x="464104" y="270881"/>
                </a:cubicBezTo>
                <a:lnTo>
                  <a:pt x="464104" y="270880"/>
                </a:lnTo>
                <a:cubicBezTo>
                  <a:pt x="464104" y="280283"/>
                  <a:pt x="456482" y="287906"/>
                  <a:pt x="447079" y="287906"/>
                </a:cubicBezTo>
                <a:cubicBezTo>
                  <a:pt x="438509" y="287906"/>
                  <a:pt x="429940" y="287905"/>
                  <a:pt x="421371" y="287906"/>
                </a:cubicBezTo>
                <a:lnTo>
                  <a:pt x="421371" y="311228"/>
                </a:lnTo>
                <a:lnTo>
                  <a:pt x="447078" y="311228"/>
                </a:lnTo>
                <a:cubicBezTo>
                  <a:pt x="456482" y="311228"/>
                  <a:pt x="464104" y="318851"/>
                  <a:pt x="464104" y="328254"/>
                </a:cubicBezTo>
                <a:lnTo>
                  <a:pt x="464104" y="328254"/>
                </a:lnTo>
                <a:cubicBezTo>
                  <a:pt x="464104" y="337656"/>
                  <a:pt x="456482" y="345279"/>
                  <a:pt x="447079" y="345279"/>
                </a:cubicBezTo>
                <a:cubicBezTo>
                  <a:pt x="438510" y="345279"/>
                  <a:pt x="429940" y="345279"/>
                  <a:pt x="421371" y="345280"/>
                </a:cubicBezTo>
                <a:lnTo>
                  <a:pt x="421371" y="368602"/>
                </a:lnTo>
                <a:lnTo>
                  <a:pt x="447078" y="368602"/>
                </a:lnTo>
                <a:cubicBezTo>
                  <a:pt x="456482" y="368602"/>
                  <a:pt x="464104" y="376224"/>
                  <a:pt x="464104" y="385628"/>
                </a:cubicBezTo>
                <a:lnTo>
                  <a:pt x="464104" y="385628"/>
                </a:lnTo>
                <a:cubicBezTo>
                  <a:pt x="464104" y="395031"/>
                  <a:pt x="456481" y="402653"/>
                  <a:pt x="447079" y="402653"/>
                </a:cubicBezTo>
                <a:cubicBezTo>
                  <a:pt x="438509" y="402653"/>
                  <a:pt x="429940" y="402653"/>
                  <a:pt x="421371" y="402653"/>
                </a:cubicBezTo>
                <a:lnTo>
                  <a:pt x="421370" y="417163"/>
                </a:lnTo>
                <a:lnTo>
                  <a:pt x="762268" y="381333"/>
                </a:lnTo>
                <a:cubicBezTo>
                  <a:pt x="771619" y="380351"/>
                  <a:pt x="779997" y="387135"/>
                  <a:pt x="780980" y="396486"/>
                </a:cubicBezTo>
                <a:cubicBezTo>
                  <a:pt x="781963" y="405838"/>
                  <a:pt x="775179" y="414215"/>
                  <a:pt x="765828" y="415198"/>
                </a:cubicBezTo>
                <a:cubicBezTo>
                  <a:pt x="649182" y="427458"/>
                  <a:pt x="532538" y="439719"/>
                  <a:pt x="415893" y="451978"/>
                </a:cubicBezTo>
                <a:cubicBezTo>
                  <a:pt x="406541" y="452961"/>
                  <a:pt x="398164" y="446177"/>
                  <a:pt x="397181" y="436825"/>
                </a:cubicBezTo>
                <a:cubicBezTo>
                  <a:pt x="396959" y="434721"/>
                  <a:pt x="397132" y="432666"/>
                  <a:pt x="398889" y="431061"/>
                </a:cubicBezTo>
                <a:lnTo>
                  <a:pt x="398669" y="430531"/>
                </a:lnTo>
                <a:lnTo>
                  <a:pt x="398669" y="402653"/>
                </a:lnTo>
                <a:lnTo>
                  <a:pt x="372962" y="402654"/>
                </a:lnTo>
                <a:cubicBezTo>
                  <a:pt x="363559" y="402654"/>
                  <a:pt x="355936" y="395032"/>
                  <a:pt x="355936" y="385628"/>
                </a:cubicBezTo>
                <a:cubicBezTo>
                  <a:pt x="355936" y="376225"/>
                  <a:pt x="363559" y="368602"/>
                  <a:pt x="372962" y="368602"/>
                </a:cubicBezTo>
                <a:lnTo>
                  <a:pt x="398669" y="368602"/>
                </a:lnTo>
                <a:lnTo>
                  <a:pt x="398670" y="345280"/>
                </a:lnTo>
                <a:lnTo>
                  <a:pt x="372962" y="345280"/>
                </a:lnTo>
                <a:cubicBezTo>
                  <a:pt x="363559" y="345279"/>
                  <a:pt x="355937" y="337657"/>
                  <a:pt x="355936" y="328254"/>
                </a:cubicBezTo>
                <a:cubicBezTo>
                  <a:pt x="355937" y="318851"/>
                  <a:pt x="363559" y="311228"/>
                  <a:pt x="372962" y="311229"/>
                </a:cubicBezTo>
                <a:lnTo>
                  <a:pt x="398669" y="311228"/>
                </a:lnTo>
                <a:lnTo>
                  <a:pt x="398669" y="287906"/>
                </a:lnTo>
                <a:lnTo>
                  <a:pt x="372962" y="287906"/>
                </a:lnTo>
                <a:cubicBezTo>
                  <a:pt x="363559" y="287906"/>
                  <a:pt x="355936" y="280284"/>
                  <a:pt x="355936" y="270881"/>
                </a:cubicBezTo>
                <a:cubicBezTo>
                  <a:pt x="355936" y="261477"/>
                  <a:pt x="363559" y="253855"/>
                  <a:pt x="372962" y="253855"/>
                </a:cubicBezTo>
                <a:lnTo>
                  <a:pt x="398670" y="253855"/>
                </a:lnTo>
                <a:lnTo>
                  <a:pt x="398670" y="226225"/>
                </a:lnTo>
                <a:cubicBezTo>
                  <a:pt x="398670" y="225700"/>
                  <a:pt x="398705" y="225183"/>
                  <a:pt x="399282" y="224746"/>
                </a:cubicBezTo>
                <a:lnTo>
                  <a:pt x="397876" y="220286"/>
                </a:lnTo>
                <a:cubicBezTo>
                  <a:pt x="398695" y="210918"/>
                  <a:pt x="406953" y="203989"/>
                  <a:pt x="416321" y="204808"/>
                </a:cubicBezTo>
                <a:lnTo>
                  <a:pt x="766843" y="235475"/>
                </a:lnTo>
                <a:cubicBezTo>
                  <a:pt x="776210" y="236295"/>
                  <a:pt x="783140" y="244552"/>
                  <a:pt x="782320" y="253920"/>
                </a:cubicBezTo>
                <a:close/>
                <a:moveTo>
                  <a:pt x="787242" y="326088"/>
                </a:moveTo>
                <a:lnTo>
                  <a:pt x="785600" y="324446"/>
                </a:lnTo>
                <a:lnTo>
                  <a:pt x="785600" y="237208"/>
                </a:lnTo>
                <a:cubicBezTo>
                  <a:pt x="785600" y="202146"/>
                  <a:pt x="757177" y="173723"/>
                  <a:pt x="722116" y="173723"/>
                </a:cubicBezTo>
                <a:lnTo>
                  <a:pt x="634876" y="173723"/>
                </a:lnTo>
                <a:cubicBezTo>
                  <a:pt x="608806" y="147652"/>
                  <a:pt x="582735" y="121580"/>
                  <a:pt x="556664" y="95510"/>
                </a:cubicBezTo>
                <a:cubicBezTo>
                  <a:pt x="429319" y="-31836"/>
                  <a:pt x="222853" y="-31835"/>
                  <a:pt x="95508" y="95510"/>
                </a:cubicBezTo>
                <a:cubicBezTo>
                  <a:pt x="31836" y="159182"/>
                  <a:pt x="0" y="242635"/>
                  <a:pt x="0" y="326088"/>
                </a:cubicBezTo>
                <a:cubicBezTo>
                  <a:pt x="0" y="409541"/>
                  <a:pt x="31836" y="492993"/>
                  <a:pt x="95508" y="556666"/>
                </a:cubicBezTo>
                <a:cubicBezTo>
                  <a:pt x="222853" y="684011"/>
                  <a:pt x="429320" y="684011"/>
                  <a:pt x="556665" y="556666"/>
                </a:cubicBezTo>
                <a:lnTo>
                  <a:pt x="634877" y="478453"/>
                </a:lnTo>
                <a:lnTo>
                  <a:pt x="722116" y="478454"/>
                </a:lnTo>
                <a:cubicBezTo>
                  <a:pt x="757178" y="478453"/>
                  <a:pt x="785600" y="450030"/>
                  <a:pt x="785600" y="414969"/>
                </a:cubicBezTo>
                <a:lnTo>
                  <a:pt x="785600" y="327730"/>
                </a:lnTo>
                <a:close/>
                <a:moveTo>
                  <a:pt x="893383" y="437431"/>
                </a:moveTo>
                <a:lnTo>
                  <a:pt x="893383" y="214744"/>
                </a:lnTo>
                <a:cubicBezTo>
                  <a:pt x="893383" y="198562"/>
                  <a:pt x="880265" y="185443"/>
                  <a:pt x="864082" y="185443"/>
                </a:cubicBezTo>
                <a:cubicBezTo>
                  <a:pt x="847900" y="185443"/>
                  <a:pt x="834781" y="198562"/>
                  <a:pt x="834781" y="214744"/>
                </a:cubicBezTo>
                <a:lnTo>
                  <a:pt x="834781" y="437432"/>
                </a:lnTo>
                <a:cubicBezTo>
                  <a:pt x="834781" y="453614"/>
                  <a:pt x="847900" y="466733"/>
                  <a:pt x="864082" y="466733"/>
                </a:cubicBezTo>
                <a:lnTo>
                  <a:pt x="864082" y="466732"/>
                </a:lnTo>
                <a:cubicBezTo>
                  <a:pt x="880265" y="466732"/>
                  <a:pt x="893383" y="453614"/>
                  <a:pt x="893383" y="437431"/>
                </a:cubicBezTo>
                <a:close/>
                <a:moveTo>
                  <a:pt x="984194" y="425711"/>
                </a:moveTo>
                <a:lnTo>
                  <a:pt x="984193" y="226464"/>
                </a:lnTo>
                <a:cubicBezTo>
                  <a:pt x="984193" y="210282"/>
                  <a:pt x="971075" y="197164"/>
                  <a:pt x="954893" y="197163"/>
                </a:cubicBezTo>
                <a:cubicBezTo>
                  <a:pt x="938710" y="197164"/>
                  <a:pt x="925591" y="210282"/>
                  <a:pt x="925591" y="226464"/>
                </a:cubicBezTo>
                <a:lnTo>
                  <a:pt x="925591" y="425711"/>
                </a:lnTo>
                <a:cubicBezTo>
                  <a:pt x="925591" y="441894"/>
                  <a:pt x="938710" y="455012"/>
                  <a:pt x="954893" y="455012"/>
                </a:cubicBezTo>
                <a:lnTo>
                  <a:pt x="954893" y="455012"/>
                </a:lnTo>
                <a:cubicBezTo>
                  <a:pt x="971075" y="455012"/>
                  <a:pt x="984194" y="441893"/>
                  <a:pt x="984194" y="425711"/>
                </a:cubicBezTo>
                <a:close/>
                <a:moveTo>
                  <a:pt x="1075004" y="402269"/>
                </a:moveTo>
                <a:lnTo>
                  <a:pt x="1075004" y="249905"/>
                </a:lnTo>
                <a:cubicBezTo>
                  <a:pt x="1075004" y="233722"/>
                  <a:pt x="1061885" y="220604"/>
                  <a:pt x="1045703" y="220604"/>
                </a:cubicBezTo>
                <a:cubicBezTo>
                  <a:pt x="1029520" y="220604"/>
                  <a:pt x="1016402" y="233722"/>
                  <a:pt x="1016402" y="249905"/>
                </a:cubicBezTo>
                <a:lnTo>
                  <a:pt x="1016402" y="402270"/>
                </a:lnTo>
                <a:cubicBezTo>
                  <a:pt x="1016402" y="418452"/>
                  <a:pt x="1029520" y="431571"/>
                  <a:pt x="1045703" y="431571"/>
                </a:cubicBezTo>
                <a:lnTo>
                  <a:pt x="1045703" y="431571"/>
                </a:lnTo>
                <a:cubicBezTo>
                  <a:pt x="1061885" y="431571"/>
                  <a:pt x="1075004" y="418452"/>
                  <a:pt x="1075004" y="402269"/>
                </a:cubicBezTo>
                <a:close/>
              </a:path>
            </a:pathLst>
          </a:custGeom>
          <a:solidFill>
            <a:schemeClr val="bg1"/>
          </a:solidFill>
          <a:ln>
            <a:solidFill>
              <a:srgbClr val="F5A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black"/>
              </a:solidFill>
              <a:effectLst/>
              <a:uLnTx/>
              <a:uFillTx/>
              <a:latin typeface="Arial"/>
              <a:cs typeface="+mn-cs"/>
            </a:endParaRPr>
          </a:p>
        </p:txBody>
      </p:sp>
      <p:sp>
        <p:nvSpPr>
          <p:cNvPr id="17" name="Content Placeholder 11">
            <a:extLst>
              <a:ext uri="{FF2B5EF4-FFF2-40B4-BE49-F238E27FC236}">
                <a16:creationId xmlns:a16="http://schemas.microsoft.com/office/drawing/2014/main" id="{88C68C13-220F-DBD3-83DC-89F9B0B3361D}"/>
              </a:ext>
            </a:extLst>
          </p:cNvPr>
          <p:cNvSpPr txBox="1">
            <a:spLocks/>
          </p:cNvSpPr>
          <p:nvPr/>
        </p:nvSpPr>
        <p:spPr>
          <a:xfrm>
            <a:off x="600258" y="2076276"/>
            <a:ext cx="4408419" cy="1228285"/>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spcAft>
                <a:spcPts val="800"/>
              </a:spcAft>
              <a:buFont typeface="Arial" panose="020B0604020202020204" pitchFamily="34" charset="0"/>
              <a:buNone/>
              <a:defRPr sz="2400" kern="1200">
                <a:solidFill>
                  <a:schemeClr val="tx1">
                    <a:lumMod val="75000"/>
                    <a:lumOff val="25000"/>
                  </a:schemeClr>
                </a:solidFill>
                <a:latin typeface="+mn-lt"/>
                <a:ea typeface="+mn-ea"/>
                <a:cs typeface="+mn-cs"/>
              </a:defRPr>
            </a:lvl1pPr>
            <a:lvl2pPr marL="800100" indent="-342900" algn="l" defTabSz="914400" rtl="0" eaLnBrk="1" latinLnBrk="0" hangingPunct="1">
              <a:lnSpc>
                <a:spcPct val="100000"/>
              </a:lnSpc>
              <a:spcBef>
                <a:spcPts val="1000"/>
              </a:spcBef>
              <a:spcAft>
                <a:spcPts val="800"/>
              </a:spcAft>
              <a:buFont typeface="Arial" panose="020B0604020202020204" pitchFamily="34" charset="0"/>
              <a:buChar char="•"/>
              <a:defRPr sz="2000" kern="1200">
                <a:solidFill>
                  <a:schemeClr val="tx1">
                    <a:lumMod val="75000"/>
                    <a:lumOff val="25000"/>
                  </a:schemeClr>
                </a:solidFill>
                <a:latin typeface="+mn-lt"/>
                <a:ea typeface="+mn-ea"/>
                <a:cs typeface="+mn-cs"/>
              </a:defRPr>
            </a:lvl2pPr>
            <a:lvl3pPr marL="914400" indent="0" algn="l" defTabSz="914400" rtl="0" eaLnBrk="1" latinLnBrk="0" hangingPunct="1">
              <a:lnSpc>
                <a:spcPct val="100000"/>
              </a:lnSpc>
              <a:spcBef>
                <a:spcPts val="1000"/>
              </a:spcBef>
              <a:spcAft>
                <a:spcPts val="800"/>
              </a:spcAft>
              <a:buFont typeface="Arial" panose="020B0604020202020204" pitchFamily="34" charset="0"/>
              <a:buNone/>
              <a:defRPr sz="1800" kern="1200">
                <a:solidFill>
                  <a:schemeClr val="tx1">
                    <a:lumMod val="75000"/>
                    <a:lumOff val="25000"/>
                  </a:schemeClr>
                </a:solidFill>
                <a:latin typeface="+mn-lt"/>
                <a:ea typeface="+mn-ea"/>
                <a:cs typeface="+mn-cs"/>
              </a:defRPr>
            </a:lvl3pPr>
            <a:lvl4pPr marL="1371600" indent="0" algn="l" defTabSz="914400" rtl="0" eaLnBrk="1" latinLnBrk="0" hangingPunct="1">
              <a:lnSpc>
                <a:spcPct val="100000"/>
              </a:lnSpc>
              <a:spcBef>
                <a:spcPts val="1000"/>
              </a:spcBef>
              <a:spcAft>
                <a:spcPts val="800"/>
              </a:spcAft>
              <a:buFont typeface="Arial" panose="020B0604020202020204" pitchFamily="34" charset="0"/>
              <a:buNone/>
              <a:defRPr sz="1200" kern="1200">
                <a:solidFill>
                  <a:schemeClr val="tx1">
                    <a:lumMod val="75000"/>
                    <a:lumOff val="25000"/>
                  </a:schemeClr>
                </a:solidFill>
                <a:latin typeface="+mn-lt"/>
                <a:ea typeface="+mn-ea"/>
                <a:cs typeface="+mn-cs"/>
              </a:defRPr>
            </a:lvl4pPr>
            <a:lvl5pPr marL="1828800" indent="0" algn="l" defTabSz="914400" rtl="0" eaLnBrk="1" latinLnBrk="0" hangingPunct="1">
              <a:lnSpc>
                <a:spcPct val="100000"/>
              </a:lnSpc>
              <a:spcBef>
                <a:spcPts val="1000"/>
              </a:spcBef>
              <a:spcAft>
                <a:spcPts val="800"/>
              </a:spcAft>
              <a:buFont typeface="Arial" panose="020B0604020202020204" pitchFamily="34" charset="0"/>
              <a:buNone/>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1" eaLnBrk="1" fontAlgn="auto" latinLnBrk="0" hangingPunct="1">
              <a:lnSpc>
                <a:spcPct val="150000"/>
              </a:lnSpc>
              <a:spcBef>
                <a:spcPts val="1000"/>
              </a:spcBef>
              <a:spcAft>
                <a:spcPts val="800"/>
              </a:spcAft>
              <a:buClrTx/>
              <a:buSzTx/>
              <a:buFont typeface="Arial" panose="020B0604020202020204" pitchFamily="34" charset="0"/>
              <a:buNone/>
              <a:tabLst/>
              <a:defRPr/>
            </a:pPr>
            <a:r>
              <a:rPr kumimoji="0" lang="fa-IR" sz="4000" b="0" i="0" u="none" strike="noStrike" kern="1200" cap="none" spc="0" normalizeH="0" baseline="0" noProof="0" dirty="0">
                <a:ln>
                  <a:noFill/>
                </a:ln>
                <a:solidFill>
                  <a:srgbClr val="43682A"/>
                </a:solidFill>
                <a:effectLst/>
                <a:uLnTx/>
                <a:uFillTx/>
                <a:latin typeface="Arial"/>
                <a:cs typeface="B Titr" panose="00000700000000000000" pitchFamily="2" charset="-78"/>
              </a:rPr>
              <a:t>بولتن </a:t>
            </a:r>
            <a:r>
              <a:rPr lang="fa-IR" sz="4000" dirty="0">
                <a:solidFill>
                  <a:srgbClr val="43682A"/>
                </a:solidFill>
                <a:latin typeface="Arial"/>
                <a:cs typeface="B Titr" panose="00000700000000000000" pitchFamily="2" charset="-78"/>
              </a:rPr>
              <a:t>ماهانه</a:t>
            </a:r>
            <a:r>
              <a:rPr kumimoji="0" lang="fa-IR" sz="4000" b="0" i="0" u="none" strike="noStrike" kern="1200" cap="none" spc="0" normalizeH="0" baseline="0" noProof="0" dirty="0">
                <a:ln>
                  <a:noFill/>
                </a:ln>
                <a:solidFill>
                  <a:srgbClr val="43682A"/>
                </a:solidFill>
                <a:effectLst/>
                <a:uLnTx/>
                <a:uFillTx/>
                <a:latin typeface="Arial"/>
                <a:cs typeface="B Titr" panose="00000700000000000000" pitchFamily="2" charset="-78"/>
              </a:rPr>
              <a:t> صنعت مس</a:t>
            </a:r>
            <a:endParaRPr kumimoji="0" lang="en-US" sz="4000" b="0" i="0" u="none" strike="noStrike" kern="1200" cap="none" spc="0" normalizeH="0" baseline="0" noProof="0" dirty="0">
              <a:ln>
                <a:noFill/>
              </a:ln>
              <a:solidFill>
                <a:srgbClr val="43682A"/>
              </a:solidFill>
              <a:effectLst/>
              <a:uLnTx/>
              <a:uFillTx/>
              <a:latin typeface="Arial"/>
              <a:cs typeface="B Titr" panose="00000700000000000000" pitchFamily="2" charset="-78"/>
            </a:endParaRPr>
          </a:p>
        </p:txBody>
      </p:sp>
      <p:sp>
        <p:nvSpPr>
          <p:cNvPr id="21" name="TextBox 20">
            <a:extLst>
              <a:ext uri="{FF2B5EF4-FFF2-40B4-BE49-F238E27FC236}">
                <a16:creationId xmlns:a16="http://schemas.microsoft.com/office/drawing/2014/main" id="{7CA1C568-4E48-A255-498F-1D870DBE99A5}"/>
              </a:ext>
            </a:extLst>
          </p:cNvPr>
          <p:cNvSpPr txBox="1"/>
          <p:nvPr/>
        </p:nvSpPr>
        <p:spPr>
          <a:xfrm>
            <a:off x="1107552" y="4991073"/>
            <a:ext cx="3393830" cy="1111843"/>
          </a:xfrm>
          <a:prstGeom prst="rect">
            <a:avLst/>
          </a:prstGeom>
          <a:noFill/>
        </p:spPr>
        <p:txBody>
          <a:bodyPr wrap="square" rtlCol="0">
            <a:spAutoFit/>
          </a:bodyPr>
          <a:lstStyle/>
          <a:p>
            <a:pPr marL="0" marR="0" lvl="0" indent="0" algn="ctr" defTabSz="914400" rtl="1" eaLnBrk="1" fontAlgn="auto" latinLnBrk="0" hangingPunct="1">
              <a:lnSpc>
                <a:spcPct val="2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43682A"/>
                </a:solidFill>
                <a:effectLst/>
                <a:uLnTx/>
                <a:uFillTx/>
                <a:latin typeface="Arial"/>
                <a:cs typeface="B Titr" panose="00000700000000000000" pitchFamily="2" charset="-78"/>
              </a:rPr>
              <a:t>"تامین سرمایه کیمیا"</a:t>
            </a:r>
          </a:p>
          <a:p>
            <a:pPr algn="ctr" rtl="1">
              <a:lnSpc>
                <a:spcPct val="200000"/>
              </a:lnSpc>
              <a:defRPr/>
            </a:pPr>
            <a:r>
              <a:rPr lang="fa-IR" sz="1500" dirty="0">
                <a:solidFill>
                  <a:srgbClr val="C19143"/>
                </a:solidFill>
                <a:latin typeface="Arial"/>
                <a:cs typeface="B Titr" panose="00000700000000000000" pitchFamily="2" charset="-78"/>
              </a:rPr>
              <a:t>شماره 12 | خرداد ماه</a:t>
            </a:r>
            <a:r>
              <a:rPr kumimoji="0" lang="fa-IR" sz="1500" b="0" i="0" u="none" strike="noStrike" kern="1200" cap="none" spc="0" normalizeH="0" baseline="0" noProof="0" dirty="0">
                <a:ln>
                  <a:noFill/>
                </a:ln>
                <a:solidFill>
                  <a:srgbClr val="C19143"/>
                </a:solidFill>
                <a:effectLst/>
                <a:uLnTx/>
                <a:uFillTx/>
                <a:latin typeface="Arial"/>
                <a:cs typeface="B Titr" panose="00000700000000000000" pitchFamily="2" charset="-78"/>
              </a:rPr>
              <a:t> 1405</a:t>
            </a:r>
          </a:p>
        </p:txBody>
      </p:sp>
      <p:pic>
        <p:nvPicPr>
          <p:cNvPr id="23" name="Picture Placeholder 22">
            <a:extLst>
              <a:ext uri="{FF2B5EF4-FFF2-40B4-BE49-F238E27FC236}">
                <a16:creationId xmlns:a16="http://schemas.microsoft.com/office/drawing/2014/main" id="{267D5605-E51A-CC13-2F10-54C244C570F0}"/>
              </a:ext>
            </a:extLst>
          </p:cNvPr>
          <p:cNvPicPr>
            <a:picLocks noGrp="1" noChangeAspect="1"/>
          </p:cNvPicPr>
          <p:nvPr>
            <p:ph type="pic" idx="12"/>
          </p:nvPr>
        </p:nvPicPr>
        <p:blipFill>
          <a:blip r:embed="rId2">
            <a:extLst>
              <a:ext uri="{28A0092B-C50C-407E-A947-70E740481C1C}">
                <a14:useLocalDpi xmlns:a14="http://schemas.microsoft.com/office/drawing/2010/main" val="0"/>
              </a:ext>
            </a:extLst>
          </a:blip>
          <a:srcRect l="16667" r="16667"/>
          <a:stretch>
            <a:fillRect/>
          </a:stretch>
        </p:blipFill>
        <p:spPr>
          <a:ln w="3175">
            <a:solidFill>
              <a:srgbClr val="F5A181"/>
            </a:solidFill>
          </a:ln>
        </p:spPr>
      </p:pic>
      <p:pic>
        <p:nvPicPr>
          <p:cNvPr id="38" name="Picture Placeholder 37">
            <a:extLst>
              <a:ext uri="{FF2B5EF4-FFF2-40B4-BE49-F238E27FC236}">
                <a16:creationId xmlns:a16="http://schemas.microsoft.com/office/drawing/2014/main" id="{A0485AA6-14E6-4311-65E8-DAAFFE741B4F}"/>
              </a:ext>
            </a:extLst>
          </p:cNvPr>
          <p:cNvPicPr>
            <a:picLocks noGrp="1" noChangeAspect="1"/>
          </p:cNvPicPr>
          <p:nvPr>
            <p:ph type="pic" idx="13"/>
          </p:nvPr>
        </p:nvPicPr>
        <p:blipFill>
          <a:blip r:embed="rId3">
            <a:extLst>
              <a:ext uri="{28A0092B-C50C-407E-A947-70E740481C1C}">
                <a14:useLocalDpi xmlns:a14="http://schemas.microsoft.com/office/drawing/2010/main" val="0"/>
              </a:ext>
            </a:extLst>
          </a:blip>
          <a:srcRect t="26" b="26"/>
          <a:stretch>
            <a:fillRect/>
          </a:stretch>
        </p:blipFill>
        <p:spPr>
          <a:ln w="3175">
            <a:solidFill>
              <a:srgbClr val="F5A181"/>
            </a:solidFill>
          </a:ln>
        </p:spPr>
      </p:pic>
      <p:pic>
        <p:nvPicPr>
          <p:cNvPr id="42" name="Picture Placeholder 41">
            <a:extLst>
              <a:ext uri="{FF2B5EF4-FFF2-40B4-BE49-F238E27FC236}">
                <a16:creationId xmlns:a16="http://schemas.microsoft.com/office/drawing/2014/main" id="{74CF60EB-66AD-3134-6E69-3833B6006B94}"/>
              </a:ext>
            </a:extLst>
          </p:cNvPr>
          <p:cNvPicPr>
            <a:picLocks noGrp="1" noChangeAspect="1"/>
          </p:cNvPicPr>
          <p:nvPr>
            <p:ph type="pic" idx="11"/>
          </p:nvPr>
        </p:nvPicPr>
        <p:blipFill>
          <a:blip r:embed="rId4">
            <a:extLst>
              <a:ext uri="{28A0092B-C50C-407E-A947-70E740481C1C}">
                <a14:useLocalDpi xmlns:a14="http://schemas.microsoft.com/office/drawing/2010/main" val="0"/>
              </a:ext>
            </a:extLst>
          </a:blip>
          <a:srcRect t="16650" b="16650"/>
          <a:stretch>
            <a:fillRect/>
          </a:stretch>
        </p:blipFill>
        <p:spPr>
          <a:ln w="3175">
            <a:solidFill>
              <a:srgbClr val="F5A181"/>
            </a:solidFill>
          </a:ln>
        </p:spPr>
      </p:pic>
      <p:pic>
        <p:nvPicPr>
          <p:cNvPr id="11" name="Picture 10">
            <a:extLst>
              <a:ext uri="{FF2B5EF4-FFF2-40B4-BE49-F238E27FC236}">
                <a16:creationId xmlns:a16="http://schemas.microsoft.com/office/drawing/2014/main" id="{0A84DAFE-A48A-4C23-9069-0B24E9FA94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2004" y="362099"/>
            <a:ext cx="1964925" cy="785970"/>
          </a:xfrm>
          <a:prstGeom prst="rect">
            <a:avLst/>
          </a:prstGeom>
        </p:spPr>
      </p:pic>
    </p:spTree>
    <p:extLst>
      <p:ext uri="{BB962C8B-B14F-4D97-AF65-F5344CB8AC3E}">
        <p14:creationId xmlns:p14="http://schemas.microsoft.com/office/powerpoint/2010/main" val="1281754659"/>
      </p:ext>
    </p:extLst>
  </p:cSld>
  <p:clrMapOvr>
    <a:masterClrMapping/>
  </p:clrMapOvr>
  <mc:AlternateContent xmlns:mc="http://schemas.openxmlformats.org/markup-compatibility/2006" xmlns:p14="http://schemas.microsoft.com/office/powerpoint/2010/main">
    <mc:Choice Requires="p14">
      <p:transition spd="slow" p14:dur="2000" advTm="3130"/>
    </mc:Choice>
    <mc:Fallback xmlns="">
      <p:transition spd="slow" advTm="313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مس در بورس کالا</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10</a:t>
            </a:fld>
            <a:endParaRPr lang="en-US" dirty="0"/>
          </a:p>
        </p:txBody>
      </p:sp>
      <p:sp>
        <p:nvSpPr>
          <p:cNvPr id="6" name="TextBox 5">
            <a:extLst>
              <a:ext uri="{FF2B5EF4-FFF2-40B4-BE49-F238E27FC236}">
                <a16:creationId xmlns:a16="http://schemas.microsoft.com/office/drawing/2014/main" id="{26F5E277-6B79-49C4-841D-9B539EC3C402}"/>
              </a:ext>
            </a:extLst>
          </p:cNvPr>
          <p:cNvSpPr txBox="1"/>
          <p:nvPr/>
        </p:nvSpPr>
        <p:spPr>
          <a:xfrm>
            <a:off x="7702062" y="1122780"/>
            <a:ext cx="4202724" cy="3883114"/>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میانگین نرخ معامله کاتد مس بورس کالا در خرداد ماه 20،091 میلیون ریال به ازای هر تن بود که با در نظر گرفتن نرخ 13،657 دلاری مس در بورس لندن، نرخ دلار معامله کاتد در بورس کالا 1،471،000 ریال بوده است. نرخ معامله کاتد در خرداد ماه به میزان 2.7% رشد را نسبت به فروردین ماه تجربه کرد. </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رشد قیمت جهانی دلیل اصلی رشد قیمتی معاملات بورس کالا بود. </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به نظر می‌رسد که برقراری آرامش نسبی در بازار ارز عامل مهمی بود تا رقابت در معاملات بورس کالا به حداقل برسد. </a:t>
            </a:r>
          </a:p>
        </p:txBody>
      </p:sp>
      <p:graphicFrame>
        <p:nvGraphicFramePr>
          <p:cNvPr id="8" name="Chart 7">
            <a:extLst>
              <a:ext uri="{FF2B5EF4-FFF2-40B4-BE49-F238E27FC236}">
                <a16:creationId xmlns:a16="http://schemas.microsoft.com/office/drawing/2014/main" id="{87837C17-C6F7-465B-AFD0-428A1B423374}"/>
              </a:ext>
            </a:extLst>
          </p:cNvPr>
          <p:cNvGraphicFramePr>
            <a:graphicFrameLocks/>
          </p:cNvGraphicFramePr>
          <p:nvPr>
            <p:extLst>
              <p:ext uri="{D42A27DB-BD31-4B8C-83A1-F6EECF244321}">
                <p14:modId xmlns:p14="http://schemas.microsoft.com/office/powerpoint/2010/main" val="3264141917"/>
              </p:ext>
            </p:extLst>
          </p:nvPr>
        </p:nvGraphicFramePr>
        <p:xfrm>
          <a:off x="208162" y="1471203"/>
          <a:ext cx="7493899" cy="44866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913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مس در بورس کالا</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11</a:t>
            </a:fld>
            <a:endParaRPr lang="en-US" dirty="0"/>
          </a:p>
        </p:txBody>
      </p:sp>
      <p:sp>
        <p:nvSpPr>
          <p:cNvPr id="6" name="TextBox 5">
            <a:extLst>
              <a:ext uri="{FF2B5EF4-FFF2-40B4-BE49-F238E27FC236}">
                <a16:creationId xmlns:a16="http://schemas.microsoft.com/office/drawing/2014/main" id="{A7B3C337-DAEF-4943-AD08-45BB34046FC7}"/>
              </a:ext>
            </a:extLst>
          </p:cNvPr>
          <p:cNvSpPr txBox="1"/>
          <p:nvPr/>
        </p:nvSpPr>
        <p:spPr>
          <a:xfrm>
            <a:off x="7870944" y="1116565"/>
            <a:ext cx="4042636" cy="5348131"/>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حجم معاملات در خرداد ماه کمتر از 1% نسبت به ماه اردیبهشت رشد داشت. همچنین حجم معاملات خرداد در حدود میانگین 14 ماه قبل بود که نشان از بازگشت معاملات کاتد بورس کالا به شرایط عادی دارد.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رشد نرخ کاتد باعث افزایش ارزش معاملات در خرداد ماه شد. ارزش معاملات 26 همتی در خرداد ماه رشد 3.6% را نسبت به ماه گذشته نشان می‌دهد. همچنین این عدد نسبت به ماه مشابه سال گذشته حدوداً 4 برابر شده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حفظ شرایط آتش‌بس و کاهش تنش‌ها شرط اصلی برای رونق معاملات در بورس کالا می‌باشد. در صورتی که شرایط آتش‌بس پایدار باشد انتظار می‌رود ارزش معاملات در ماه‌های آینده رکوردهای جدیدی را ثبت کند.</a:t>
            </a:r>
          </a:p>
        </p:txBody>
      </p:sp>
      <p:graphicFrame>
        <p:nvGraphicFramePr>
          <p:cNvPr id="8" name="Chart 7">
            <a:extLst>
              <a:ext uri="{FF2B5EF4-FFF2-40B4-BE49-F238E27FC236}">
                <a16:creationId xmlns:a16="http://schemas.microsoft.com/office/drawing/2014/main" id="{CA9138C4-5C57-4B0F-899E-C8834AE04135}"/>
              </a:ext>
            </a:extLst>
          </p:cNvPr>
          <p:cNvGraphicFramePr>
            <a:graphicFrameLocks/>
          </p:cNvGraphicFramePr>
          <p:nvPr>
            <p:extLst>
              <p:ext uri="{D42A27DB-BD31-4B8C-83A1-F6EECF244321}">
                <p14:modId xmlns:p14="http://schemas.microsoft.com/office/powerpoint/2010/main" val="517662063"/>
              </p:ext>
            </p:extLst>
          </p:nvPr>
        </p:nvGraphicFramePr>
        <p:xfrm>
          <a:off x="218412" y="1492646"/>
          <a:ext cx="7652531" cy="45416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9271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گواهی سپرده کاتد مس</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12</a:t>
            </a:fld>
            <a:endParaRPr lang="en-US" dirty="0"/>
          </a:p>
        </p:txBody>
      </p:sp>
      <p:sp>
        <p:nvSpPr>
          <p:cNvPr id="6" name="TextBox 5">
            <a:extLst>
              <a:ext uri="{FF2B5EF4-FFF2-40B4-BE49-F238E27FC236}">
                <a16:creationId xmlns:a16="http://schemas.microsoft.com/office/drawing/2014/main" id="{47D1D71A-D572-4665-A7FA-178B041AFA57}"/>
              </a:ext>
            </a:extLst>
          </p:cNvPr>
          <p:cNvSpPr txBox="1"/>
          <p:nvPr/>
        </p:nvSpPr>
        <p:spPr>
          <a:xfrm>
            <a:off x="6096000" y="1116565"/>
            <a:ext cx="5817579" cy="4249368"/>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گواهی سپرده حالا به یکی از ابزارهای مهم معامله‌گران مس تبدیل شده است. حجم معاملات گواهی در خرداد ماه با یک رشد خیره‌‌کننده 48% به بیش از 935 هزار گواهی معادل 935 تن رسید. ارزش معاملات گواهی سپرده نیز با عبور از مرز 2،000 میلیارد تومانی، رکورد دی ماه سال گذشته را شکست. این رکوردشکنی در شرایطی است که نرخ معامله گواهی سپرده تنها 2% افزایش یافت و ارزش معاملات 2،100 میلیارد تومانی در ماه خرداد ناشی از افزایش حجم معاملات می‌باشد.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میانگین نرخ معامله گواهی کاتد در ماه خرداد حدود 22،480 هزار ریال به ازای هر گواهی بود. با در نظر گرفتن نرخ میانگین کاتد مس در بورس فلزات لندن، دلار معاملاتی گواهی کاتد 1،646،000 ریال بود.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نرخ معامله گواهی سپرده حدود 14% بالاتر از معاملات فیزیکی کاتد بود که اختلاف نرخ دلار آزاد با دلار توافقی دلیل این فاصله می‌باشد.</a:t>
            </a:r>
          </a:p>
        </p:txBody>
      </p:sp>
      <p:graphicFrame>
        <p:nvGraphicFramePr>
          <p:cNvPr id="8" name="Chart 7">
            <a:extLst>
              <a:ext uri="{FF2B5EF4-FFF2-40B4-BE49-F238E27FC236}">
                <a16:creationId xmlns:a16="http://schemas.microsoft.com/office/drawing/2014/main" id="{1B69B90C-0ED1-4E5B-9E0B-84B58B9C2E56}"/>
              </a:ext>
            </a:extLst>
          </p:cNvPr>
          <p:cNvGraphicFramePr>
            <a:graphicFrameLocks/>
          </p:cNvGraphicFramePr>
          <p:nvPr>
            <p:extLst>
              <p:ext uri="{D42A27DB-BD31-4B8C-83A1-F6EECF244321}">
                <p14:modId xmlns:p14="http://schemas.microsoft.com/office/powerpoint/2010/main" val="38614081"/>
              </p:ext>
            </p:extLst>
          </p:nvPr>
        </p:nvGraphicFramePr>
        <p:xfrm>
          <a:off x="60760" y="1539467"/>
          <a:ext cx="5998561" cy="34035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8935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گزارش ماهانه شرکت ملی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13</a:t>
            </a:fld>
            <a:endParaRPr lang="en-US" dirty="0"/>
          </a:p>
        </p:txBody>
      </p:sp>
      <p:sp>
        <p:nvSpPr>
          <p:cNvPr id="6" name="TextBox 5">
            <a:extLst>
              <a:ext uri="{FF2B5EF4-FFF2-40B4-BE49-F238E27FC236}">
                <a16:creationId xmlns:a16="http://schemas.microsoft.com/office/drawing/2014/main" id="{1725C667-4B3F-4641-8CDB-6EA42DFEAEEF}"/>
              </a:ext>
            </a:extLst>
          </p:cNvPr>
          <p:cNvSpPr txBox="1"/>
          <p:nvPr/>
        </p:nvSpPr>
        <p:spPr>
          <a:xfrm>
            <a:off x="8187267" y="1109876"/>
            <a:ext cx="3720147" cy="5366597"/>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پس از عبور از شرایط جنگی و برقراری آتش‌بس، شرکت سعی کرده است تا با افزایش تولید، عقب‌ماندگی فروردین ماه را جبران کند. تولید شرکت در خرداد ماه بیش از 26 هزار تن کاتد بود که 17% بالاتر از میانگین چهارده ماه گذشته بود. مجموع تولید فصل بهار از 60 هزار تن فراتر رفت اما 14% پایینتر از مدت مشابه سال گذشته می‌باشد. لازم به ذکر است که تولید کنسانتره مس در فصل بهار سال جاری به میزان 9% بالاتر از مدت مشابه سال گذشته بود. </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مجموع فروش کاتد در فصل بهار بیش از 52.5 هزار تن بود که 9% بالاتر از مدت مشابه سال گذشته است. فروش صادراتی 37% از فروش شرکت را تشکیل داده است.</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 برآورد می‌شود که موجودی انبار کاتد شرکت در حدود 36 هزار تن باشد.</a:t>
            </a:r>
            <a:endParaRPr lang="en-US" sz="1600" dirty="0">
              <a:solidFill>
                <a:srgbClr val="581C0C"/>
              </a:solidFill>
              <a:cs typeface="B Zar" panose="00000400000000000000" pitchFamily="2" charset="-78"/>
            </a:endParaRPr>
          </a:p>
        </p:txBody>
      </p:sp>
      <p:graphicFrame>
        <p:nvGraphicFramePr>
          <p:cNvPr id="8" name="Chart 7">
            <a:extLst>
              <a:ext uri="{FF2B5EF4-FFF2-40B4-BE49-F238E27FC236}">
                <a16:creationId xmlns:a16="http://schemas.microsoft.com/office/drawing/2014/main" id="{BFD5F171-1C31-47C7-A5AD-E440D897D782}"/>
              </a:ext>
            </a:extLst>
          </p:cNvPr>
          <p:cNvGraphicFramePr>
            <a:graphicFrameLocks/>
          </p:cNvGraphicFramePr>
          <p:nvPr>
            <p:extLst>
              <p:ext uri="{D42A27DB-BD31-4B8C-83A1-F6EECF244321}">
                <p14:modId xmlns:p14="http://schemas.microsoft.com/office/powerpoint/2010/main" val="2104852889"/>
              </p:ext>
            </p:extLst>
          </p:nvPr>
        </p:nvGraphicFramePr>
        <p:xfrm>
          <a:off x="153701" y="1198860"/>
          <a:ext cx="7890038" cy="52048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7545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گزارش ماهانه شرکت ملی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14</a:t>
            </a:fld>
            <a:endParaRPr lang="en-US" dirty="0"/>
          </a:p>
        </p:txBody>
      </p:sp>
      <p:sp>
        <p:nvSpPr>
          <p:cNvPr id="6" name="TextBox 5">
            <a:extLst>
              <a:ext uri="{FF2B5EF4-FFF2-40B4-BE49-F238E27FC236}">
                <a16:creationId xmlns:a16="http://schemas.microsoft.com/office/drawing/2014/main" id="{737630D2-FA53-469C-86E6-32BF0269F54B}"/>
              </a:ext>
            </a:extLst>
          </p:cNvPr>
          <p:cNvSpPr txBox="1"/>
          <p:nvPr/>
        </p:nvSpPr>
        <p:spPr>
          <a:xfrm>
            <a:off x="263951" y="1125415"/>
            <a:ext cx="11658419" cy="1229054"/>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نرخ فروش داخلی شرکت 7.7% رشد کرد تا به 20،640 میلیون ریال برسد. افزایش نرخ جهانی دلیل اصلی رشد نرخ فروش داخلی می‌باشد. با در نظر گرفتن میانگین ماهانه نرخ کاتد در بورس فلزات لندن، کاتد داخلی شرکت ملی مس با دلار معادل 1،511،000 ریال به فروش رسیده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با وجود رشد قیمت جهانی کاتد مس، نرخ فروش صادراتی شرکت بدون تغییر نسبت به ماه گذشته باقی ماند.</a:t>
            </a:r>
            <a:endParaRPr lang="en-US" sz="1700" dirty="0">
              <a:solidFill>
                <a:srgbClr val="581C0C"/>
              </a:solidFill>
              <a:cs typeface="B Zar" panose="00000400000000000000" pitchFamily="2" charset="-78"/>
            </a:endParaRPr>
          </a:p>
        </p:txBody>
      </p:sp>
      <p:graphicFrame>
        <p:nvGraphicFramePr>
          <p:cNvPr id="8" name="Chart 7">
            <a:extLst>
              <a:ext uri="{FF2B5EF4-FFF2-40B4-BE49-F238E27FC236}">
                <a16:creationId xmlns:a16="http://schemas.microsoft.com/office/drawing/2014/main" id="{A64B9B8B-4558-409A-8A02-A4283E3F46D9}"/>
              </a:ext>
            </a:extLst>
          </p:cNvPr>
          <p:cNvGraphicFramePr>
            <a:graphicFrameLocks/>
          </p:cNvGraphicFramePr>
          <p:nvPr>
            <p:extLst>
              <p:ext uri="{D42A27DB-BD31-4B8C-83A1-F6EECF244321}">
                <p14:modId xmlns:p14="http://schemas.microsoft.com/office/powerpoint/2010/main" val="1771264964"/>
              </p:ext>
            </p:extLst>
          </p:nvPr>
        </p:nvGraphicFramePr>
        <p:xfrm>
          <a:off x="1310492" y="2720724"/>
          <a:ext cx="9144000" cy="36377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8369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جمع‌بندی</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15</a:t>
            </a:fld>
            <a:endParaRPr lang="en-US" dirty="0"/>
          </a:p>
        </p:txBody>
      </p:sp>
      <p:sp>
        <p:nvSpPr>
          <p:cNvPr id="6" name="TextBox 5">
            <a:extLst>
              <a:ext uri="{FF2B5EF4-FFF2-40B4-BE49-F238E27FC236}">
                <a16:creationId xmlns:a16="http://schemas.microsoft.com/office/drawing/2014/main" id="{75C2298E-2F9B-4427-943C-AB8B9466FAD1}"/>
              </a:ext>
            </a:extLst>
          </p:cNvPr>
          <p:cNvSpPr txBox="1"/>
          <p:nvPr/>
        </p:nvSpPr>
        <p:spPr>
          <a:xfrm>
            <a:off x="271097" y="1105643"/>
            <a:ext cx="11649806" cy="5238870"/>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نوسانات محدود قیمت مس در ماه گذشته نشانگر وضعیت کلی بازار این کامودیتی است؛ جایی که مجموع عوامل موثر بر عرضه و تقاضای مس تغییرات چشمگیری نداشتند و بعد از یک دوره طولانی پرنوسان، آرامش نسبی بر این بازار حاکم شد.</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محدودیت‌های عرضه معادن در کنار تقاضای پایدار شبکه‌های برق و مراکز داده، یک کف قیمتی قابل اتکا برای مس ایجاد کرده‌اند تا پتانسیل رشد قیمتی مس بیش از افت آن باشد. اما تحقق این پتانسیل رشد نیاز به عوامل پیش‌برنده مصرف دارند.</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هرچند برقراری آتش‌بس در خاورمیانه به بهبود محدودیت‌های تولید مس کمک کرد، اما اثرات بسته بودن تنگه هرمز هم در سمت عرضه مس و هم در بخش کلان اقتصاد جهانی با یک تاخیر زمانی خود را نشان می‌دهند. با تقویت سمت عرضه کاتد، اکنون این پیامدهای اقتصادی بسته شدن تنگه هرمز و افزایش قیمت نفت هستند که تاثیر بیشتری بر قیمت مس و سایر کامودیتی‌ها می‌گذارند.</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رشد قیمت نفت باعث افزایش هزینه‌های انرژی و رشد تورم در دنیا شده است. نرخ تورم آمریکا به بالاترین سطح سه ساله رسیده و اجماع تحلیلگران بر احتمال افزایش نرخ بهره توسط فدرال رزرو است. در چنین شرایطی رشد اقتصادی دنیا کند می‌شود و تقاضا برای مس کاهش خواهد یافت.</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همانطور که در طی گزارش نیز اشاره شد، عوامل سمت عرضه و تقاضا شرایط را برای رشد قیمتی فراهم کرده‌اند و کاهش تورم و تغییر چشم‌انداز تعیین نرخ بهره توسط فدرال رزرو عاملی است که می‌تواند باعث رشد قیمت مس شود.</a:t>
            </a:r>
          </a:p>
          <a:p>
            <a:pPr marL="285750" indent="-285750" algn="just" rtl="1">
              <a:lnSpc>
                <a:spcPct val="140000"/>
              </a:lnSpc>
              <a:spcBef>
                <a:spcPts val="500"/>
              </a:spcBef>
              <a:buClr>
                <a:srgbClr val="581C0C"/>
              </a:buClr>
              <a:buFont typeface="Calibri" panose="020F0502020204030204" pitchFamily="34" charset="0"/>
              <a:buChar char="˂"/>
            </a:pPr>
            <a:r>
              <a:rPr lang="fa-IR" sz="1600" dirty="0">
                <a:solidFill>
                  <a:srgbClr val="581C0C"/>
                </a:solidFill>
                <a:cs typeface="B Zar" panose="00000400000000000000" pitchFamily="2" charset="-78"/>
              </a:rPr>
              <a:t>لازم به ذکر است که سررسید اعمال تعرفه بر واردات مس در آمریکا گذشت و وضعیت اعمال تعرفه بدون تغییر تا سال آتی تمدید شد. بخشی از کاهش قیمت ماه گذشته ناشی از تخلیه انتظارات مربوط به اعمال تعرفه است. البته که نمی‌توان به ثبات تصمیم‌گیری در آمریکا اتکا کرد و همچنان احتمال اعمال تعرفه وجود دارد ولی در حال حاضر معامله‌گران کمتر نگران این موضوع می‌باشند.</a:t>
            </a:r>
          </a:p>
        </p:txBody>
      </p:sp>
    </p:spTree>
    <p:extLst>
      <p:ext uri="{BB962C8B-B14F-4D97-AF65-F5344CB8AC3E}">
        <p14:creationId xmlns:p14="http://schemas.microsoft.com/office/powerpoint/2010/main" val="118198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A8D68E5E-F8DF-7A5B-6A3B-BCA1D77A7109}"/>
              </a:ext>
            </a:extLst>
          </p:cNvPr>
          <p:cNvSpPr txBox="1"/>
          <p:nvPr/>
        </p:nvSpPr>
        <p:spPr>
          <a:xfrm>
            <a:off x="662207" y="2223998"/>
            <a:ext cx="4836580" cy="1823576"/>
          </a:xfrm>
          <a:prstGeom prst="rect">
            <a:avLst/>
          </a:prstGeom>
          <a:noFill/>
        </p:spPr>
        <p:txBody>
          <a:bodyPr wrap="none" rtlCol="0">
            <a:spAutoFit/>
          </a:bodyPr>
          <a:lstStyle/>
          <a:p>
            <a:pPr marL="0" marR="0" lvl="0" indent="0" algn="ctr" defTabSz="914400" rtl="1" eaLnBrk="1" fontAlgn="auto" latinLnBrk="0" hangingPunct="1">
              <a:lnSpc>
                <a:spcPct val="200000"/>
              </a:lnSpc>
              <a:spcBef>
                <a:spcPts val="0"/>
              </a:spcBef>
              <a:spcAft>
                <a:spcPts val="0"/>
              </a:spcAft>
              <a:buClrTx/>
              <a:buSzTx/>
              <a:buFontTx/>
              <a:buNone/>
              <a:tabLst/>
              <a:defRPr/>
            </a:pPr>
            <a:r>
              <a:rPr kumimoji="0" lang="fa-IR" sz="3000" b="0" i="0" u="none" strike="noStrike" kern="1200" cap="none" spc="0" normalizeH="0" baseline="0" noProof="0" dirty="0">
                <a:ln>
                  <a:noFill/>
                </a:ln>
                <a:solidFill>
                  <a:srgbClr val="43682A"/>
                </a:solidFill>
                <a:effectLst/>
                <a:uLnTx/>
                <a:uFillTx/>
                <a:latin typeface="Arial"/>
                <a:cs typeface="B Titr" panose="00000700000000000000" pitchFamily="2" charset="-78"/>
              </a:rPr>
              <a:t>بخش </a:t>
            </a:r>
            <a:r>
              <a:rPr lang="fa-IR" sz="3000" dirty="0">
                <a:solidFill>
                  <a:srgbClr val="43682A"/>
                </a:solidFill>
                <a:latin typeface="Arial"/>
                <a:cs typeface="B Titr" panose="00000700000000000000" pitchFamily="2" charset="-78"/>
              </a:rPr>
              <a:t>دوم</a:t>
            </a:r>
            <a:r>
              <a:rPr kumimoji="0" lang="fa-IR" sz="3000" b="0" i="0" u="none" strike="noStrike" kern="1200" cap="none" spc="0" normalizeH="0" baseline="0" noProof="0" dirty="0">
                <a:ln>
                  <a:noFill/>
                </a:ln>
                <a:solidFill>
                  <a:srgbClr val="43682A"/>
                </a:solidFill>
                <a:effectLst/>
                <a:uLnTx/>
                <a:uFillTx/>
                <a:latin typeface="Arial"/>
                <a:cs typeface="B Titr" panose="00000700000000000000" pitchFamily="2" charset="-78"/>
              </a:rPr>
              <a:t>:</a:t>
            </a:r>
          </a:p>
          <a:p>
            <a:pPr lvl="0" algn="ctr" rtl="1">
              <a:lnSpc>
                <a:spcPct val="200000"/>
              </a:lnSpc>
              <a:defRPr/>
            </a:pPr>
            <a:r>
              <a:rPr lang="fa-IR" sz="3000" dirty="0">
                <a:solidFill>
                  <a:srgbClr val="43682A"/>
                </a:solidFill>
                <a:latin typeface="Arial"/>
                <a:cs typeface="B Titr" panose="00000700000000000000" pitchFamily="2" charset="-78"/>
              </a:rPr>
              <a:t>تحلیل شرکت ملی صنایع مس ایران</a:t>
            </a:r>
            <a:endParaRPr kumimoji="0" lang="fa-IR" sz="3000" b="0" i="0" u="none" strike="noStrike" kern="1200" cap="none" spc="0" normalizeH="0" baseline="0" noProof="0" dirty="0">
              <a:ln>
                <a:noFill/>
              </a:ln>
              <a:solidFill>
                <a:srgbClr val="43682A"/>
              </a:solidFill>
              <a:effectLst/>
              <a:uLnTx/>
              <a:uFillTx/>
              <a:latin typeface="Arial"/>
              <a:cs typeface="B Titr" panose="00000700000000000000" pitchFamily="2" charset="-78"/>
            </a:endParaRPr>
          </a:p>
        </p:txBody>
      </p:sp>
      <p:pic>
        <p:nvPicPr>
          <p:cNvPr id="37" name="Picture Placeholder 3">
            <a:extLst>
              <a:ext uri="{FF2B5EF4-FFF2-40B4-BE49-F238E27FC236}">
                <a16:creationId xmlns:a16="http://schemas.microsoft.com/office/drawing/2014/main" id="{11E2F803-4460-388F-2A31-F9AAC7255013}"/>
              </a:ext>
            </a:extLst>
          </p:cNvPr>
          <p:cNvPicPr>
            <a:picLocks noChangeAspect="1"/>
          </p:cNvPicPr>
          <p:nvPr/>
        </p:nvPicPr>
        <p:blipFill>
          <a:blip r:embed="rId2">
            <a:extLst>
              <a:ext uri="{28A0092B-C50C-407E-A947-70E740481C1C}">
                <a14:useLocalDpi xmlns:a14="http://schemas.microsoft.com/office/drawing/2010/main" val="0"/>
              </a:ext>
            </a:extLst>
          </a:blip>
          <a:srcRect l="16217" r="16217"/>
          <a:stretch/>
        </p:blipFill>
        <p:spPr>
          <a:xfrm flipH="1">
            <a:off x="5887273" y="921448"/>
            <a:ext cx="5529990" cy="5456343"/>
          </a:xfrm>
          <a:custGeom>
            <a:avLst/>
            <a:gdLst>
              <a:gd name="connsiteX0" fmla="*/ 5203477 w 5529990"/>
              <a:gd name="connsiteY0" fmla="*/ 4996820 h 5456343"/>
              <a:gd name="connsiteX1" fmla="*/ 5205385 w 5529990"/>
              <a:gd name="connsiteY1" fmla="*/ 4997961 h 5456343"/>
              <a:gd name="connsiteX2" fmla="*/ 5204062 w 5529990"/>
              <a:gd name="connsiteY2" fmla="*/ 4999290 h 5456343"/>
              <a:gd name="connsiteX3" fmla="*/ 3285288 w 5529990"/>
              <a:gd name="connsiteY3" fmla="*/ 850958 h 5456343"/>
              <a:gd name="connsiteX4" fmla="*/ 3285287 w 5529990"/>
              <a:gd name="connsiteY4" fmla="*/ 957889 h 5456343"/>
              <a:gd name="connsiteX5" fmla="*/ 3309883 w 5529990"/>
              <a:gd name="connsiteY5" fmla="*/ 964960 h 5456343"/>
              <a:gd name="connsiteX6" fmla="*/ 3342876 w 5529990"/>
              <a:gd name="connsiteY6" fmla="*/ 959101 h 5456343"/>
              <a:gd name="connsiteX7" fmla="*/ 3347625 w 5529990"/>
              <a:gd name="connsiteY7" fmla="*/ 953011 h 5456343"/>
              <a:gd name="connsiteX8" fmla="*/ 3340340 w 5529990"/>
              <a:gd name="connsiteY8" fmla="*/ 917595 h 5456343"/>
              <a:gd name="connsiteX9" fmla="*/ 3323433 w 5529990"/>
              <a:gd name="connsiteY9" fmla="*/ 872062 h 5456343"/>
              <a:gd name="connsiteX10" fmla="*/ 3302259 w 5529990"/>
              <a:gd name="connsiteY10" fmla="*/ 854999 h 5456343"/>
              <a:gd name="connsiteX11" fmla="*/ 97597 w 5529990"/>
              <a:gd name="connsiteY11" fmla="*/ 97597 h 5456343"/>
              <a:gd name="connsiteX12" fmla="*/ 97597 w 5529990"/>
              <a:gd name="connsiteY12" fmla="*/ 3380541 h 5456343"/>
              <a:gd name="connsiteX13" fmla="*/ 925476 w 5529990"/>
              <a:gd name="connsiteY13" fmla="*/ 3380541 h 5456343"/>
              <a:gd name="connsiteX14" fmla="*/ 946229 w 5529990"/>
              <a:gd name="connsiteY14" fmla="*/ 3355733 h 5456343"/>
              <a:gd name="connsiteX15" fmla="*/ 978940 w 5529990"/>
              <a:gd name="connsiteY15" fmla="*/ 3351467 h 5456343"/>
              <a:gd name="connsiteX16" fmla="*/ 1007525 w 5529990"/>
              <a:gd name="connsiteY16" fmla="*/ 3349520 h 5456343"/>
              <a:gd name="connsiteX17" fmla="*/ 1031564 w 5529990"/>
              <a:gd name="connsiteY17" fmla="*/ 3353683 h 5456343"/>
              <a:gd name="connsiteX18" fmla="*/ 1032954 w 5529990"/>
              <a:gd name="connsiteY18" fmla="*/ 3351929 h 5456343"/>
              <a:gd name="connsiteX19" fmla="*/ 1046660 w 5529990"/>
              <a:gd name="connsiteY19" fmla="*/ 3307002 h 5456343"/>
              <a:gd name="connsiteX20" fmla="*/ 1050343 w 5529990"/>
              <a:gd name="connsiteY20" fmla="*/ 3285495 h 5456343"/>
              <a:gd name="connsiteX21" fmla="*/ 1053485 w 5529990"/>
              <a:gd name="connsiteY21" fmla="*/ 3281034 h 5456343"/>
              <a:gd name="connsiteX22" fmla="*/ 213108 w 5529990"/>
              <a:gd name="connsiteY22" fmla="*/ 3281033 h 5456343"/>
              <a:gd name="connsiteX23" fmla="*/ 213107 w 5529990"/>
              <a:gd name="connsiteY23" fmla="*/ 208854 h 5456343"/>
              <a:gd name="connsiteX24" fmla="*/ 3285287 w 5529990"/>
              <a:gd name="connsiteY24" fmla="*/ 208854 h 5456343"/>
              <a:gd name="connsiteX25" fmla="*/ 3285287 w 5529990"/>
              <a:gd name="connsiteY25" fmla="*/ 805089 h 5456343"/>
              <a:gd name="connsiteX26" fmla="*/ 3285421 w 5529990"/>
              <a:gd name="connsiteY26" fmla="*/ 805084 h 5456343"/>
              <a:gd name="connsiteX27" fmla="*/ 3308726 w 5529990"/>
              <a:gd name="connsiteY27" fmla="*/ 825294 h 5456343"/>
              <a:gd name="connsiteX28" fmla="*/ 3343101 w 5529990"/>
              <a:gd name="connsiteY28" fmla="*/ 834936 h 5456343"/>
              <a:gd name="connsiteX29" fmla="*/ 3357542 w 5529990"/>
              <a:gd name="connsiteY29" fmla="*/ 829717 h 5456343"/>
              <a:gd name="connsiteX30" fmla="*/ 3389087 w 5529990"/>
              <a:gd name="connsiteY30" fmla="*/ 840123 h 5456343"/>
              <a:gd name="connsiteX31" fmla="*/ 3389087 w 5529990"/>
              <a:gd name="connsiteY31" fmla="*/ 97597 h 5456343"/>
              <a:gd name="connsiteX32" fmla="*/ 0 w 5529990"/>
              <a:gd name="connsiteY32" fmla="*/ 0 h 5456343"/>
              <a:gd name="connsiteX33" fmla="*/ 3486684 w 5529990"/>
              <a:gd name="connsiteY33" fmla="*/ 0 h 5456343"/>
              <a:gd name="connsiteX34" fmla="*/ 3486684 w 5529990"/>
              <a:gd name="connsiteY34" fmla="*/ 833838 h 5456343"/>
              <a:gd name="connsiteX35" fmla="*/ 3500172 w 5529990"/>
              <a:gd name="connsiteY35" fmla="*/ 834269 h 5456343"/>
              <a:gd name="connsiteX36" fmla="*/ 3516226 w 5529990"/>
              <a:gd name="connsiteY36" fmla="*/ 839003 h 5456343"/>
              <a:gd name="connsiteX37" fmla="*/ 3647545 w 5529990"/>
              <a:gd name="connsiteY37" fmla="*/ 866570 h 5456343"/>
              <a:gd name="connsiteX38" fmla="*/ 3662947 w 5529990"/>
              <a:gd name="connsiteY38" fmla="*/ 857912 h 5456343"/>
              <a:gd name="connsiteX39" fmla="*/ 3656762 w 5529990"/>
              <a:gd name="connsiteY39" fmla="*/ 846906 h 5456343"/>
              <a:gd name="connsiteX40" fmla="*/ 3515960 w 5529990"/>
              <a:gd name="connsiteY40" fmla="*/ 787015 h 5456343"/>
              <a:gd name="connsiteX41" fmla="*/ 3489147 w 5529990"/>
              <a:gd name="connsiteY41" fmla="*/ 770223 h 5456343"/>
              <a:gd name="connsiteX42" fmla="*/ 3498229 w 5529990"/>
              <a:gd name="connsiteY42" fmla="*/ 724565 h 5456343"/>
              <a:gd name="connsiteX43" fmla="*/ 3516829 w 5529990"/>
              <a:gd name="connsiteY43" fmla="*/ 717732 h 5456343"/>
              <a:gd name="connsiteX44" fmla="*/ 3531095 w 5529990"/>
              <a:gd name="connsiteY44" fmla="*/ 726369 h 5456343"/>
              <a:gd name="connsiteX45" fmla="*/ 3557357 w 5529990"/>
              <a:gd name="connsiteY45" fmla="*/ 731881 h 5456343"/>
              <a:gd name="connsiteX46" fmla="*/ 3581695 w 5529990"/>
              <a:gd name="connsiteY46" fmla="*/ 744271 h 5456343"/>
              <a:gd name="connsiteX47" fmla="*/ 3651817 w 5529990"/>
              <a:gd name="connsiteY47" fmla="*/ 791752 h 5456343"/>
              <a:gd name="connsiteX48" fmla="*/ 3701043 w 5529990"/>
              <a:gd name="connsiteY48" fmla="*/ 827808 h 5456343"/>
              <a:gd name="connsiteX49" fmla="*/ 3778589 w 5529990"/>
              <a:gd name="connsiteY49" fmla="*/ 888498 h 5456343"/>
              <a:gd name="connsiteX50" fmla="*/ 3870983 w 5529990"/>
              <a:gd name="connsiteY50" fmla="*/ 975599 h 5456343"/>
              <a:gd name="connsiteX51" fmla="*/ 3913472 w 5529990"/>
              <a:gd name="connsiteY51" fmla="*/ 989372 h 5456343"/>
              <a:gd name="connsiteX52" fmla="*/ 3940973 w 5529990"/>
              <a:gd name="connsiteY52" fmla="*/ 997085 h 5456343"/>
              <a:gd name="connsiteX53" fmla="*/ 3982772 w 5529990"/>
              <a:gd name="connsiteY53" fmla="*/ 1019936 h 5456343"/>
              <a:gd name="connsiteX54" fmla="*/ 3937964 w 5529990"/>
              <a:gd name="connsiteY54" fmla="*/ 888706 h 5456343"/>
              <a:gd name="connsiteX55" fmla="*/ 3899601 w 5529990"/>
              <a:gd name="connsiteY55" fmla="*/ 866821 h 5456343"/>
              <a:gd name="connsiteX56" fmla="*/ 3853267 w 5529990"/>
              <a:gd name="connsiteY56" fmla="*/ 820451 h 5456343"/>
              <a:gd name="connsiteX57" fmla="*/ 3829759 w 5529990"/>
              <a:gd name="connsiteY57" fmla="*/ 778630 h 5456343"/>
              <a:gd name="connsiteX58" fmla="*/ 3899474 w 5529990"/>
              <a:gd name="connsiteY58" fmla="*/ 794477 h 5456343"/>
              <a:gd name="connsiteX59" fmla="*/ 3949113 w 5529990"/>
              <a:gd name="connsiteY59" fmla="*/ 815817 h 5456343"/>
              <a:gd name="connsiteX60" fmla="*/ 3979087 w 5529990"/>
              <a:gd name="connsiteY60" fmla="*/ 827934 h 5456343"/>
              <a:gd name="connsiteX61" fmla="*/ 4029548 w 5529990"/>
              <a:gd name="connsiteY61" fmla="*/ 866192 h 5456343"/>
              <a:gd name="connsiteX62" fmla="*/ 4074646 w 5529990"/>
              <a:gd name="connsiteY62" fmla="*/ 910362 h 5456343"/>
              <a:gd name="connsiteX63" fmla="*/ 4111496 w 5529990"/>
              <a:gd name="connsiteY63" fmla="*/ 924407 h 5456343"/>
              <a:gd name="connsiteX64" fmla="*/ 4161957 w 5529990"/>
              <a:gd name="connsiteY64" fmla="*/ 962664 h 5456343"/>
              <a:gd name="connsiteX65" fmla="*/ 4131426 w 5529990"/>
              <a:gd name="connsiteY65" fmla="*/ 985620 h 5456343"/>
              <a:gd name="connsiteX66" fmla="*/ 4134857 w 5529990"/>
              <a:gd name="connsiteY66" fmla="*/ 1032933 h 5456343"/>
              <a:gd name="connsiteX67" fmla="*/ 4138703 w 5529990"/>
              <a:gd name="connsiteY67" fmla="*/ 1065530 h 5456343"/>
              <a:gd name="connsiteX68" fmla="*/ 4128249 w 5529990"/>
              <a:gd name="connsiteY68" fmla="*/ 1082993 h 5456343"/>
              <a:gd name="connsiteX69" fmla="*/ 4147363 w 5529990"/>
              <a:gd name="connsiteY69" fmla="*/ 1080938 h 5456343"/>
              <a:gd name="connsiteX70" fmla="*/ 4170738 w 5529990"/>
              <a:gd name="connsiteY70" fmla="*/ 1096765 h 5456343"/>
              <a:gd name="connsiteX71" fmla="*/ 4166471 w 5529990"/>
              <a:gd name="connsiteY71" fmla="*/ 1125234 h 5456343"/>
              <a:gd name="connsiteX72" fmla="*/ 4151337 w 5529990"/>
              <a:gd name="connsiteY72" fmla="*/ 1185880 h 5456343"/>
              <a:gd name="connsiteX73" fmla="*/ 4159309 w 5529990"/>
              <a:gd name="connsiteY73" fmla="*/ 1210365 h 5456343"/>
              <a:gd name="connsiteX74" fmla="*/ 4205665 w 5529990"/>
              <a:gd name="connsiteY74" fmla="*/ 1117687 h 5456343"/>
              <a:gd name="connsiteX75" fmla="*/ 4209517 w 5529990"/>
              <a:gd name="connsiteY75" fmla="*/ 1103935 h 5456343"/>
              <a:gd name="connsiteX76" fmla="*/ 4224918 w 5529990"/>
              <a:gd name="connsiteY76" fmla="*/ 1095278 h 5456343"/>
              <a:gd name="connsiteX77" fmla="*/ 4232341 w 5529990"/>
              <a:gd name="connsiteY77" fmla="*/ 1108484 h 5456343"/>
              <a:gd name="connsiteX78" fmla="*/ 4211843 w 5529990"/>
              <a:gd name="connsiteY78" fmla="*/ 1175042 h 5456343"/>
              <a:gd name="connsiteX79" fmla="*/ 4227373 w 5529990"/>
              <a:gd name="connsiteY79" fmla="*/ 1238729 h 5456343"/>
              <a:gd name="connsiteX80" fmla="*/ 4277010 w 5529990"/>
              <a:gd name="connsiteY80" fmla="*/ 1260069 h 5456343"/>
              <a:gd name="connsiteX81" fmla="*/ 4319914 w 5529990"/>
              <a:gd name="connsiteY81" fmla="*/ 1259126 h 5456343"/>
              <a:gd name="connsiteX82" fmla="*/ 4394024 w 5529990"/>
              <a:gd name="connsiteY82" fmla="*/ 1318850 h 5456343"/>
              <a:gd name="connsiteX83" fmla="*/ 4439529 w 5529990"/>
              <a:gd name="connsiteY83" fmla="*/ 1394653 h 5456343"/>
              <a:gd name="connsiteX84" fmla="*/ 4465896 w 5529990"/>
              <a:gd name="connsiteY84" fmla="*/ 1405900 h 5456343"/>
              <a:gd name="connsiteX85" fmla="*/ 4496792 w 5529990"/>
              <a:gd name="connsiteY85" fmla="*/ 1389917 h 5456343"/>
              <a:gd name="connsiteX86" fmla="*/ 4517002 w 5529990"/>
              <a:gd name="connsiteY86" fmla="*/ 1350259 h 5456343"/>
              <a:gd name="connsiteX87" fmla="*/ 4543362 w 5529990"/>
              <a:gd name="connsiteY87" fmla="*/ 1292820 h 5456343"/>
              <a:gd name="connsiteX88" fmla="*/ 4573307 w 5529990"/>
              <a:gd name="connsiteY88" fmla="*/ 1288454 h 5456343"/>
              <a:gd name="connsiteX89" fmla="*/ 4586211 w 5529990"/>
              <a:gd name="connsiteY89" fmla="*/ 1309822 h 5456343"/>
              <a:gd name="connsiteX90" fmla="*/ 4565007 w 5529990"/>
              <a:gd name="connsiteY90" fmla="*/ 1374097 h 5456343"/>
              <a:gd name="connsiteX91" fmla="*/ 4525037 w 5529990"/>
              <a:gd name="connsiteY91" fmla="*/ 1424592 h 5456343"/>
              <a:gd name="connsiteX92" fmla="*/ 4537809 w 5529990"/>
              <a:gd name="connsiteY92" fmla="*/ 1428478 h 5456343"/>
              <a:gd name="connsiteX93" fmla="*/ 4570157 w 5529990"/>
              <a:gd name="connsiteY93" fmla="*/ 1431296 h 5456343"/>
              <a:gd name="connsiteX94" fmla="*/ 4584183 w 5529990"/>
              <a:gd name="connsiteY94" fmla="*/ 1440791 h 5456343"/>
              <a:gd name="connsiteX95" fmla="*/ 4615797 w 5529990"/>
              <a:gd name="connsiteY95" fmla="*/ 1533093 h 5456343"/>
              <a:gd name="connsiteX96" fmla="*/ 4630077 w 5529990"/>
              <a:gd name="connsiteY96" fmla="*/ 1568154 h 5456343"/>
              <a:gd name="connsiteX97" fmla="*/ 4642622 w 5529990"/>
              <a:gd name="connsiteY97" fmla="*/ 1584865 h 5456343"/>
              <a:gd name="connsiteX98" fmla="*/ 4650392 w 5529990"/>
              <a:gd name="connsiteY98" fmla="*/ 1585335 h 5456343"/>
              <a:gd name="connsiteX99" fmla="*/ 4706855 w 5529990"/>
              <a:gd name="connsiteY99" fmla="*/ 1574900 h 5456343"/>
              <a:gd name="connsiteX100" fmla="*/ 4733741 w 5529990"/>
              <a:gd name="connsiteY100" fmla="*/ 1584777 h 5456343"/>
              <a:gd name="connsiteX101" fmla="*/ 4735707 w 5529990"/>
              <a:gd name="connsiteY101" fmla="*/ 1602394 h 5456343"/>
              <a:gd name="connsiteX102" fmla="*/ 4744256 w 5529990"/>
              <a:gd name="connsiteY102" fmla="*/ 1600647 h 5456343"/>
              <a:gd name="connsiteX103" fmla="*/ 4780936 w 5529990"/>
              <a:gd name="connsiteY103" fmla="*/ 1605372 h 5456343"/>
              <a:gd name="connsiteX104" fmla="*/ 4803756 w 5529990"/>
              <a:gd name="connsiteY104" fmla="*/ 1656271 h 5456343"/>
              <a:gd name="connsiteX105" fmla="*/ 4782161 w 5529990"/>
              <a:gd name="connsiteY105" fmla="*/ 1700274 h 5456343"/>
              <a:gd name="connsiteX106" fmla="*/ 4785999 w 5529990"/>
              <a:gd name="connsiteY106" fmla="*/ 1779221 h 5456343"/>
              <a:gd name="connsiteX107" fmla="*/ 4800847 w 5529990"/>
              <a:gd name="connsiteY107" fmla="*/ 1805635 h 5456343"/>
              <a:gd name="connsiteX108" fmla="*/ 4804501 w 5529990"/>
              <a:gd name="connsiteY108" fmla="*/ 1810637 h 5456343"/>
              <a:gd name="connsiteX109" fmla="*/ 4845375 w 5529990"/>
              <a:gd name="connsiteY109" fmla="*/ 1808249 h 5456343"/>
              <a:gd name="connsiteX110" fmla="*/ 4843969 w 5529990"/>
              <a:gd name="connsiteY110" fmla="*/ 1825149 h 5456343"/>
              <a:gd name="connsiteX111" fmla="*/ 4843929 w 5529990"/>
              <a:gd name="connsiteY111" fmla="*/ 1825206 h 5456343"/>
              <a:gd name="connsiteX112" fmla="*/ 4852839 w 5529990"/>
              <a:gd name="connsiteY112" fmla="*/ 1826013 h 5456343"/>
              <a:gd name="connsiteX113" fmla="*/ 4872074 w 5529990"/>
              <a:gd name="connsiteY113" fmla="*/ 1829323 h 5456343"/>
              <a:gd name="connsiteX114" fmla="*/ 4925096 w 5529990"/>
              <a:gd name="connsiteY114" fmla="*/ 1859262 h 5456343"/>
              <a:gd name="connsiteX115" fmla="*/ 4929808 w 5529990"/>
              <a:gd name="connsiteY115" fmla="*/ 1883858 h 5456343"/>
              <a:gd name="connsiteX116" fmla="*/ 4939343 w 5529990"/>
              <a:gd name="connsiteY116" fmla="*/ 1886966 h 5456343"/>
              <a:gd name="connsiteX117" fmla="*/ 4991962 w 5529990"/>
              <a:gd name="connsiteY117" fmla="*/ 1878897 h 5456343"/>
              <a:gd name="connsiteX118" fmla="*/ 5003950 w 5529990"/>
              <a:gd name="connsiteY118" fmla="*/ 1880575 h 5456343"/>
              <a:gd name="connsiteX119" fmla="*/ 4972381 w 5529990"/>
              <a:gd name="connsiteY119" fmla="*/ 1914056 h 5456343"/>
              <a:gd name="connsiteX120" fmla="*/ 4975836 w 5529990"/>
              <a:gd name="connsiteY120" fmla="*/ 1924321 h 5456343"/>
              <a:gd name="connsiteX121" fmla="*/ 5015575 w 5529990"/>
              <a:gd name="connsiteY121" fmla="*/ 2048343 h 5456343"/>
              <a:gd name="connsiteX122" fmla="*/ 5014612 w 5529990"/>
              <a:gd name="connsiteY122" fmla="*/ 2066816 h 5456343"/>
              <a:gd name="connsiteX123" fmla="*/ 5068869 w 5529990"/>
              <a:gd name="connsiteY123" fmla="*/ 2055795 h 5456343"/>
              <a:gd name="connsiteX124" fmla="*/ 5135512 w 5529990"/>
              <a:gd name="connsiteY124" fmla="*/ 2040422 h 5456343"/>
              <a:gd name="connsiteX125" fmla="*/ 5180616 w 5529990"/>
              <a:gd name="connsiteY125" fmla="*/ 2038241 h 5456343"/>
              <a:gd name="connsiteX126" fmla="*/ 5204265 w 5529990"/>
              <a:gd name="connsiteY126" fmla="*/ 2059708 h 5456343"/>
              <a:gd name="connsiteX127" fmla="*/ 5192160 w 5529990"/>
              <a:gd name="connsiteY127" fmla="*/ 2089685 h 5456343"/>
              <a:gd name="connsiteX128" fmla="*/ 5148842 w 5529990"/>
              <a:gd name="connsiteY128" fmla="*/ 2105345 h 5456343"/>
              <a:gd name="connsiteX129" fmla="*/ 5101673 w 5529990"/>
              <a:gd name="connsiteY129" fmla="*/ 2134757 h 5456343"/>
              <a:gd name="connsiteX130" fmla="*/ 5078431 w 5529990"/>
              <a:gd name="connsiteY130" fmla="*/ 2144923 h 5456343"/>
              <a:gd name="connsiteX131" fmla="*/ 5052563 w 5529990"/>
              <a:gd name="connsiteY131" fmla="*/ 2144620 h 5456343"/>
              <a:gd name="connsiteX132" fmla="*/ 5037286 w 5529990"/>
              <a:gd name="connsiteY132" fmla="*/ 2142869 h 5456343"/>
              <a:gd name="connsiteX133" fmla="*/ 5039213 w 5529990"/>
              <a:gd name="connsiteY133" fmla="*/ 2146539 h 5456343"/>
              <a:gd name="connsiteX134" fmla="*/ 5030489 w 5529990"/>
              <a:gd name="connsiteY134" fmla="*/ 2163045 h 5456343"/>
              <a:gd name="connsiteX135" fmla="*/ 5028179 w 5529990"/>
              <a:gd name="connsiteY135" fmla="*/ 2165369 h 5456343"/>
              <a:gd name="connsiteX136" fmla="*/ 5046078 w 5529990"/>
              <a:gd name="connsiteY136" fmla="*/ 2171076 h 5456343"/>
              <a:gd name="connsiteX137" fmla="*/ 5093139 w 5529990"/>
              <a:gd name="connsiteY137" fmla="*/ 2191692 h 5456343"/>
              <a:gd name="connsiteX138" fmla="*/ 5123662 w 5529990"/>
              <a:gd name="connsiteY138" fmla="*/ 2215086 h 5456343"/>
              <a:gd name="connsiteX139" fmla="*/ 5128611 w 5529990"/>
              <a:gd name="connsiteY139" fmla="*/ 2223892 h 5456343"/>
              <a:gd name="connsiteX140" fmla="*/ 5228422 w 5529990"/>
              <a:gd name="connsiteY140" fmla="*/ 2370550 h 5456343"/>
              <a:gd name="connsiteX141" fmla="*/ 5228697 w 5529990"/>
              <a:gd name="connsiteY141" fmla="*/ 2376188 h 5456343"/>
              <a:gd name="connsiteX142" fmla="*/ 5262652 w 5529990"/>
              <a:gd name="connsiteY142" fmla="*/ 2446897 h 5456343"/>
              <a:gd name="connsiteX143" fmla="*/ 5299355 w 5529990"/>
              <a:gd name="connsiteY143" fmla="*/ 2527647 h 5456343"/>
              <a:gd name="connsiteX144" fmla="*/ 5348719 w 5529990"/>
              <a:gd name="connsiteY144" fmla="*/ 2543349 h 5456343"/>
              <a:gd name="connsiteX145" fmla="*/ 5393408 w 5529990"/>
              <a:gd name="connsiteY145" fmla="*/ 2555885 h 5456343"/>
              <a:gd name="connsiteX146" fmla="*/ 5407160 w 5529990"/>
              <a:gd name="connsiteY146" fmla="*/ 2559743 h 5456343"/>
              <a:gd name="connsiteX147" fmla="*/ 5472613 w 5529990"/>
              <a:gd name="connsiteY147" fmla="*/ 2557709 h 5456343"/>
              <a:gd name="connsiteX148" fmla="*/ 5485949 w 5529990"/>
              <a:gd name="connsiteY148" fmla="*/ 2576283 h 5456343"/>
              <a:gd name="connsiteX149" fmla="*/ 5476734 w 5529990"/>
              <a:gd name="connsiteY149" fmla="*/ 2595946 h 5456343"/>
              <a:gd name="connsiteX150" fmla="*/ 5490484 w 5529990"/>
              <a:gd name="connsiteY150" fmla="*/ 2599804 h 5456343"/>
              <a:gd name="connsiteX151" fmla="*/ 5519497 w 5529990"/>
              <a:gd name="connsiteY151" fmla="*/ 2615358 h 5456343"/>
              <a:gd name="connsiteX152" fmla="*/ 5529803 w 5529990"/>
              <a:gd name="connsiteY152" fmla="*/ 2664600 h 5456343"/>
              <a:gd name="connsiteX153" fmla="*/ 5499679 w 5529990"/>
              <a:gd name="connsiteY153" fmla="*/ 2719188 h 5456343"/>
              <a:gd name="connsiteX154" fmla="*/ 5457599 w 5529990"/>
              <a:gd name="connsiteY154" fmla="*/ 2737049 h 5456343"/>
              <a:gd name="connsiteX155" fmla="*/ 5390773 w 5529990"/>
              <a:gd name="connsiteY155" fmla="*/ 2710887 h 5456343"/>
              <a:gd name="connsiteX156" fmla="*/ 5381838 w 5529990"/>
              <a:gd name="connsiteY156" fmla="*/ 2689840 h 5456343"/>
              <a:gd name="connsiteX157" fmla="*/ 5381571 w 5529990"/>
              <a:gd name="connsiteY157" fmla="*/ 2637851 h 5456343"/>
              <a:gd name="connsiteX158" fmla="*/ 5289992 w 5529990"/>
              <a:gd name="connsiteY158" fmla="*/ 2614017 h 5456343"/>
              <a:gd name="connsiteX159" fmla="*/ 5259180 w 5529990"/>
              <a:gd name="connsiteY159" fmla="*/ 2677681 h 5456343"/>
              <a:gd name="connsiteX160" fmla="*/ 5222176 w 5529990"/>
              <a:gd name="connsiteY160" fmla="*/ 2776691 h 5456343"/>
              <a:gd name="connsiteX161" fmla="*/ 5205122 w 5529990"/>
              <a:gd name="connsiteY161" fmla="*/ 2797863 h 5456343"/>
              <a:gd name="connsiteX162" fmla="*/ 5159054 w 5529990"/>
              <a:gd name="connsiteY162" fmla="*/ 2803482 h 5456343"/>
              <a:gd name="connsiteX163" fmla="*/ 5134992 w 5529990"/>
              <a:gd name="connsiteY163" fmla="*/ 2796732 h 5456343"/>
              <a:gd name="connsiteX164" fmla="*/ 5042589 w 5529990"/>
              <a:gd name="connsiteY164" fmla="*/ 2755979 h 5456343"/>
              <a:gd name="connsiteX165" fmla="*/ 5027187 w 5529990"/>
              <a:gd name="connsiteY165" fmla="*/ 2764637 h 5456343"/>
              <a:gd name="connsiteX166" fmla="*/ 5017692 w 5529990"/>
              <a:gd name="connsiteY166" fmla="*/ 2825011 h 5456343"/>
              <a:gd name="connsiteX167" fmla="*/ 4929276 w 5529990"/>
              <a:gd name="connsiteY167" fmla="*/ 2796501 h 5456343"/>
              <a:gd name="connsiteX168" fmla="*/ 4898064 w 5529990"/>
              <a:gd name="connsiteY168" fmla="*/ 2782184 h 5456343"/>
              <a:gd name="connsiteX169" fmla="*/ 4888987 w 5529990"/>
              <a:gd name="connsiteY169" fmla="*/ 2781492 h 5456343"/>
              <a:gd name="connsiteX170" fmla="*/ 4828476 w 5529990"/>
              <a:gd name="connsiteY170" fmla="*/ 2838679 h 5456343"/>
              <a:gd name="connsiteX171" fmla="*/ 4792012 w 5529990"/>
              <a:gd name="connsiteY171" fmla="*/ 2995316 h 5456343"/>
              <a:gd name="connsiteX172" fmla="*/ 4799984 w 5529990"/>
              <a:gd name="connsiteY172" fmla="*/ 3019801 h 5456343"/>
              <a:gd name="connsiteX173" fmla="*/ 4837243 w 5529990"/>
              <a:gd name="connsiteY173" fmla="*/ 3065480 h 5456343"/>
              <a:gd name="connsiteX174" fmla="*/ 4841777 w 5529990"/>
              <a:gd name="connsiteY174" fmla="*/ 3089001 h 5456343"/>
              <a:gd name="connsiteX175" fmla="*/ 4860050 w 5529990"/>
              <a:gd name="connsiteY175" fmla="*/ 3209077 h 5456343"/>
              <a:gd name="connsiteX176" fmla="*/ 4861834 w 5529990"/>
              <a:gd name="connsiteY176" fmla="*/ 3222557 h 5456343"/>
              <a:gd name="connsiteX177" fmla="*/ 4816322 w 5529990"/>
              <a:gd name="connsiteY177" fmla="*/ 3193104 h 5456343"/>
              <a:gd name="connsiteX178" fmla="*/ 4699177 w 5529990"/>
              <a:gd name="connsiteY178" fmla="*/ 3108328 h 5456343"/>
              <a:gd name="connsiteX179" fmla="*/ 4644723 w 5529990"/>
              <a:gd name="connsiteY179" fmla="*/ 3104179 h 5456343"/>
              <a:gd name="connsiteX180" fmla="*/ 4540752 w 5529990"/>
              <a:gd name="connsiteY180" fmla="*/ 3197380 h 5456343"/>
              <a:gd name="connsiteX181" fmla="*/ 4544184 w 5529990"/>
              <a:gd name="connsiteY181" fmla="*/ 3244695 h 5456343"/>
              <a:gd name="connsiteX182" fmla="*/ 4596283 w 5529990"/>
              <a:gd name="connsiteY182" fmla="*/ 3363136 h 5456343"/>
              <a:gd name="connsiteX183" fmla="*/ 4610716 w 5529990"/>
              <a:gd name="connsiteY183" fmla="*/ 3404267 h 5456343"/>
              <a:gd name="connsiteX184" fmla="*/ 4739666 w 5529990"/>
              <a:gd name="connsiteY184" fmla="*/ 3638823 h 5456343"/>
              <a:gd name="connsiteX185" fmla="*/ 4782837 w 5529990"/>
              <a:gd name="connsiteY185" fmla="*/ 3689868 h 5456343"/>
              <a:gd name="connsiteX186" fmla="*/ 4815006 w 5529990"/>
              <a:gd name="connsiteY186" fmla="*/ 3747099 h 5456343"/>
              <a:gd name="connsiteX187" fmla="*/ 4829032 w 5529990"/>
              <a:gd name="connsiteY187" fmla="*/ 3756594 h 5456343"/>
              <a:gd name="connsiteX188" fmla="*/ 4837004 w 5529990"/>
              <a:gd name="connsiteY188" fmla="*/ 3781080 h 5456343"/>
              <a:gd name="connsiteX189" fmla="*/ 4809775 w 5529990"/>
              <a:gd name="connsiteY189" fmla="*/ 3779005 h 5456343"/>
              <a:gd name="connsiteX190" fmla="*/ 4786128 w 5529990"/>
              <a:gd name="connsiteY190" fmla="*/ 3757537 h 5456343"/>
              <a:gd name="connsiteX191" fmla="*/ 4725360 w 5529990"/>
              <a:gd name="connsiteY191" fmla="*/ 3670038 h 5456343"/>
              <a:gd name="connsiteX192" fmla="*/ 4594209 w 5529990"/>
              <a:gd name="connsiteY192" fmla="*/ 3436718 h 5456343"/>
              <a:gd name="connsiteX193" fmla="*/ 4558738 w 5529990"/>
              <a:gd name="connsiteY193" fmla="*/ 3404519 h 5456343"/>
              <a:gd name="connsiteX194" fmla="*/ 4480507 w 5529990"/>
              <a:gd name="connsiteY194" fmla="*/ 3306558 h 5456343"/>
              <a:gd name="connsiteX195" fmla="*/ 4381231 w 5529990"/>
              <a:gd name="connsiteY195" fmla="*/ 3263877 h 5456343"/>
              <a:gd name="connsiteX196" fmla="*/ 4271213 w 5529990"/>
              <a:gd name="connsiteY196" fmla="*/ 3325719 h 5456343"/>
              <a:gd name="connsiteX197" fmla="*/ 4243839 w 5529990"/>
              <a:gd name="connsiteY197" fmla="*/ 3390348 h 5456343"/>
              <a:gd name="connsiteX198" fmla="*/ 4245828 w 5529990"/>
              <a:gd name="connsiteY198" fmla="*/ 3431231 h 5456343"/>
              <a:gd name="connsiteX199" fmla="*/ 4249487 w 5529990"/>
              <a:gd name="connsiteY199" fmla="*/ 3458234 h 5456343"/>
              <a:gd name="connsiteX200" fmla="*/ 4268459 w 5529990"/>
              <a:gd name="connsiteY200" fmla="*/ 3485180 h 5456343"/>
              <a:gd name="connsiteX201" fmla="*/ 4301641 w 5529990"/>
              <a:gd name="connsiteY201" fmla="*/ 3549872 h 5456343"/>
              <a:gd name="connsiteX202" fmla="*/ 4327699 w 5529990"/>
              <a:gd name="connsiteY202" fmla="*/ 3562381 h 5456343"/>
              <a:gd name="connsiteX203" fmla="*/ 4443283 w 5529990"/>
              <a:gd name="connsiteY203" fmla="*/ 3566565 h 5456343"/>
              <a:gd name="connsiteX204" fmla="*/ 4362331 w 5529990"/>
              <a:gd name="connsiteY204" fmla="*/ 3599313 h 5456343"/>
              <a:gd name="connsiteX205" fmla="*/ 4297508 w 5529990"/>
              <a:gd name="connsiteY205" fmla="*/ 3698587 h 5456343"/>
              <a:gd name="connsiteX206" fmla="*/ 4338953 w 5529990"/>
              <a:gd name="connsiteY206" fmla="*/ 3730240 h 5456343"/>
              <a:gd name="connsiteX207" fmla="*/ 4372142 w 5529990"/>
              <a:gd name="connsiteY207" fmla="*/ 3730140 h 5456343"/>
              <a:gd name="connsiteX208" fmla="*/ 4336403 w 5529990"/>
              <a:gd name="connsiteY208" fmla="*/ 3760011 h 5456343"/>
              <a:gd name="connsiteX209" fmla="*/ 4322595 w 5529990"/>
              <a:gd name="connsiteY209" fmla="*/ 3786514 h 5456343"/>
              <a:gd name="connsiteX210" fmla="*/ 4384277 w 5529990"/>
              <a:gd name="connsiteY210" fmla="*/ 3871702 h 5456343"/>
              <a:gd name="connsiteX211" fmla="*/ 4434476 w 5529990"/>
              <a:gd name="connsiteY211" fmla="*/ 3911831 h 5456343"/>
              <a:gd name="connsiteX212" fmla="*/ 4475830 w 5529990"/>
              <a:gd name="connsiteY212" fmla="*/ 3992604 h 5456343"/>
              <a:gd name="connsiteX213" fmla="*/ 4523073 w 5529990"/>
              <a:gd name="connsiteY213" fmla="*/ 4036659 h 5456343"/>
              <a:gd name="connsiteX214" fmla="*/ 4538122 w 5529990"/>
              <a:gd name="connsiteY214" fmla="*/ 4034264 h 5456343"/>
              <a:gd name="connsiteX215" fmla="*/ 4501368 w 5529990"/>
              <a:gd name="connsiteY215" fmla="*/ 4081817 h 5456343"/>
              <a:gd name="connsiteX216" fmla="*/ 4473367 w 5529990"/>
              <a:gd name="connsiteY216" fmla="*/ 4137847 h 5456343"/>
              <a:gd name="connsiteX217" fmla="*/ 4497959 w 5529990"/>
              <a:gd name="connsiteY217" fmla="*/ 4166752 h 5456343"/>
              <a:gd name="connsiteX218" fmla="*/ 4539336 w 5529990"/>
              <a:gd name="connsiteY218" fmla="*/ 4194097 h 5456343"/>
              <a:gd name="connsiteX219" fmla="*/ 4517947 w 5529990"/>
              <a:gd name="connsiteY219" fmla="*/ 4231925 h 5456343"/>
              <a:gd name="connsiteX220" fmla="*/ 4508696 w 5529990"/>
              <a:gd name="connsiteY220" fmla="*/ 4246722 h 5456343"/>
              <a:gd name="connsiteX221" fmla="*/ 4532701 w 5529990"/>
              <a:gd name="connsiteY221" fmla="*/ 4265727 h 5456343"/>
              <a:gd name="connsiteX222" fmla="*/ 4569138 w 5529990"/>
              <a:gd name="connsiteY222" fmla="*/ 4307801 h 5456343"/>
              <a:gd name="connsiteX223" fmla="*/ 4581251 w 5529990"/>
              <a:gd name="connsiteY223" fmla="*/ 4356204 h 5456343"/>
              <a:gd name="connsiteX224" fmla="*/ 4581479 w 5529990"/>
              <a:gd name="connsiteY224" fmla="*/ 4355344 h 5456343"/>
              <a:gd name="connsiteX225" fmla="*/ 4587279 w 5529990"/>
              <a:gd name="connsiteY225" fmla="*/ 4351160 h 5456343"/>
              <a:gd name="connsiteX226" fmla="*/ 4644474 w 5529990"/>
              <a:gd name="connsiteY226" fmla="*/ 4303653 h 5456343"/>
              <a:gd name="connsiteX227" fmla="*/ 4741598 w 5529990"/>
              <a:gd name="connsiteY227" fmla="*/ 4274501 h 5456343"/>
              <a:gd name="connsiteX228" fmla="*/ 4775052 w 5529990"/>
              <a:gd name="connsiteY228" fmla="*/ 4260465 h 5456343"/>
              <a:gd name="connsiteX229" fmla="*/ 4822535 w 5529990"/>
              <a:gd name="connsiteY229" fmla="*/ 4263704 h 5456343"/>
              <a:gd name="connsiteX230" fmla="*/ 4862464 w 5529990"/>
              <a:gd name="connsiteY230" fmla="*/ 4268023 h 5456343"/>
              <a:gd name="connsiteX231" fmla="*/ 4878651 w 5529990"/>
              <a:gd name="connsiteY231" fmla="*/ 4266943 h 5456343"/>
              <a:gd name="connsiteX232" fmla="*/ 4952034 w 5529990"/>
              <a:gd name="connsiteY232" fmla="*/ 4330645 h 5456343"/>
              <a:gd name="connsiteX233" fmla="*/ 4987646 w 5529990"/>
              <a:gd name="connsiteY233" fmla="*/ 4391109 h 5456343"/>
              <a:gd name="connsiteX234" fmla="*/ 5046999 w 5529990"/>
              <a:gd name="connsiteY234" fmla="*/ 4436456 h 5456343"/>
              <a:gd name="connsiteX235" fmla="*/ 5058870 w 5529990"/>
              <a:gd name="connsiteY235" fmla="*/ 4429978 h 5456343"/>
              <a:gd name="connsiteX236" fmla="*/ 5134411 w 5529990"/>
              <a:gd name="connsiteY236" fmla="*/ 4366276 h 5456343"/>
              <a:gd name="connsiteX237" fmla="*/ 5151678 w 5529990"/>
              <a:gd name="connsiteY237" fmla="*/ 4357638 h 5456343"/>
              <a:gd name="connsiteX238" fmla="*/ 5205636 w 5529990"/>
              <a:gd name="connsiteY238" fmla="*/ 4349000 h 5456343"/>
              <a:gd name="connsiteX239" fmla="*/ 5268226 w 5529990"/>
              <a:gd name="connsiteY239" fmla="*/ 4333885 h 5456343"/>
              <a:gd name="connsiteX240" fmla="*/ 5294126 w 5529990"/>
              <a:gd name="connsiteY240" fmla="*/ 4334964 h 5456343"/>
              <a:gd name="connsiteX241" fmla="*/ 5433338 w 5529990"/>
              <a:gd name="connsiteY241" fmla="*/ 4392189 h 5456343"/>
              <a:gd name="connsiteX242" fmla="*/ 5441971 w 5529990"/>
              <a:gd name="connsiteY242" fmla="*/ 4402986 h 5456343"/>
              <a:gd name="connsiteX243" fmla="*/ 5473266 w 5529990"/>
              <a:gd name="connsiteY243" fmla="*/ 4468847 h 5456343"/>
              <a:gd name="connsiteX244" fmla="*/ 5481899 w 5529990"/>
              <a:gd name="connsiteY244" fmla="*/ 4496919 h 5456343"/>
              <a:gd name="connsiteX245" fmla="*/ 5492691 w 5529990"/>
              <a:gd name="connsiteY245" fmla="*/ 4544426 h 5456343"/>
              <a:gd name="connsiteX246" fmla="*/ 5523987 w 5529990"/>
              <a:gd name="connsiteY246" fmla="*/ 4580056 h 5456343"/>
              <a:gd name="connsiteX247" fmla="*/ 5529787 w 5529990"/>
              <a:gd name="connsiteY247" fmla="*/ 4596252 h 5456343"/>
              <a:gd name="connsiteX248" fmla="*/ 5515353 w 5529990"/>
              <a:gd name="connsiteY248" fmla="*/ 4605969 h 5456343"/>
              <a:gd name="connsiteX249" fmla="*/ 5502403 w 5529990"/>
              <a:gd name="connsiteY249" fmla="*/ 4609208 h 5456343"/>
              <a:gd name="connsiteX250" fmla="*/ 5487295 w 5529990"/>
              <a:gd name="connsiteY250" fmla="*/ 4618925 h 5456343"/>
              <a:gd name="connsiteX251" fmla="*/ 5497008 w 5529990"/>
              <a:gd name="connsiteY251" fmla="*/ 4632961 h 5456343"/>
              <a:gd name="connsiteX252" fmla="*/ 5491612 w 5529990"/>
              <a:gd name="connsiteY252" fmla="*/ 4665352 h 5456343"/>
              <a:gd name="connsiteX253" fmla="*/ 5477583 w 5529990"/>
              <a:gd name="connsiteY253" fmla="*/ 4671830 h 5456343"/>
              <a:gd name="connsiteX254" fmla="*/ 5470029 w 5529990"/>
              <a:gd name="connsiteY254" fmla="*/ 4691265 h 5456343"/>
              <a:gd name="connsiteX255" fmla="*/ 5488374 w 5529990"/>
              <a:gd name="connsiteY255" fmla="*/ 4698823 h 5456343"/>
              <a:gd name="connsiteX256" fmla="*/ 5504696 w 5529990"/>
              <a:gd name="connsiteY256" fmla="*/ 4697004 h 5456343"/>
              <a:gd name="connsiteX257" fmla="*/ 5420769 w 5529990"/>
              <a:gd name="connsiteY257" fmla="*/ 4781392 h 5456343"/>
              <a:gd name="connsiteX258" fmla="*/ 5413913 w 5529990"/>
              <a:gd name="connsiteY258" fmla="*/ 4776562 h 5456343"/>
              <a:gd name="connsiteX259" fmla="*/ 5393409 w 5529990"/>
              <a:gd name="connsiteY259" fmla="*/ 4786279 h 5456343"/>
              <a:gd name="connsiteX260" fmla="*/ 5384776 w 5529990"/>
              <a:gd name="connsiteY260" fmla="*/ 4805713 h 5456343"/>
              <a:gd name="connsiteX261" fmla="*/ 5358876 w 5529990"/>
              <a:gd name="connsiteY261" fmla="*/ 4818670 h 5456343"/>
              <a:gd name="connsiteX262" fmla="*/ 5275781 w 5529990"/>
              <a:gd name="connsiteY262" fmla="*/ 4860778 h 5456343"/>
              <a:gd name="connsiteX263" fmla="*/ 5263910 w 5529990"/>
              <a:gd name="connsiteY263" fmla="*/ 4875894 h 5456343"/>
              <a:gd name="connsiteX264" fmla="*/ 5250960 w 5529990"/>
              <a:gd name="connsiteY264" fmla="*/ 4855379 h 5456343"/>
              <a:gd name="connsiteX265" fmla="*/ 5250960 w 5529990"/>
              <a:gd name="connsiteY265" fmla="*/ 4852140 h 5456343"/>
              <a:gd name="connsiteX266" fmla="*/ 5214269 w 5529990"/>
              <a:gd name="connsiteY266" fmla="*/ 4831626 h 5456343"/>
              <a:gd name="connsiteX267" fmla="*/ 5163548 w 5529990"/>
              <a:gd name="connsiteY267" fmla="*/ 4829467 h 5456343"/>
              <a:gd name="connsiteX268" fmla="*/ 5092324 w 5529990"/>
              <a:gd name="connsiteY268" fmla="*/ 4811112 h 5456343"/>
              <a:gd name="connsiteX269" fmla="*/ 5072899 w 5529990"/>
              <a:gd name="connsiteY269" fmla="*/ 4794916 h 5456343"/>
              <a:gd name="connsiteX270" fmla="*/ 5016783 w 5529990"/>
              <a:gd name="connsiteY270" fmla="*/ 4750649 h 5456343"/>
              <a:gd name="connsiteX271" fmla="*/ 5007071 w 5529990"/>
              <a:gd name="connsiteY271" fmla="*/ 4724736 h 5456343"/>
              <a:gd name="connsiteX272" fmla="*/ 4975775 w 5529990"/>
              <a:gd name="connsiteY272" fmla="*/ 4617845 h 5456343"/>
              <a:gd name="connsiteX273" fmla="*/ 4952034 w 5529990"/>
              <a:gd name="connsiteY273" fmla="*/ 4617845 h 5456343"/>
              <a:gd name="connsiteX274" fmla="*/ 4948796 w 5529990"/>
              <a:gd name="connsiteY274" fmla="*/ 4645918 h 5456343"/>
              <a:gd name="connsiteX275" fmla="*/ 4961746 w 5529990"/>
              <a:gd name="connsiteY275" fmla="*/ 4665352 h 5456343"/>
              <a:gd name="connsiteX276" fmla="*/ 4963904 w 5529990"/>
              <a:gd name="connsiteY276" fmla="*/ 4683708 h 5456343"/>
              <a:gd name="connsiteX277" fmla="*/ 4944480 w 5529990"/>
              <a:gd name="connsiteY277" fmla="*/ 4680468 h 5456343"/>
              <a:gd name="connsiteX278" fmla="*/ 4930451 w 5529990"/>
              <a:gd name="connsiteY278" fmla="*/ 4665352 h 5456343"/>
              <a:gd name="connsiteX279" fmla="*/ 4896997 w 5529990"/>
              <a:gd name="connsiteY279" fmla="*/ 4659954 h 5456343"/>
              <a:gd name="connsiteX280" fmla="*/ 4903472 w 5529990"/>
              <a:gd name="connsiteY280" fmla="*/ 4689106 h 5456343"/>
              <a:gd name="connsiteX281" fmla="*/ 4921817 w 5529990"/>
              <a:gd name="connsiteY281" fmla="*/ 4711780 h 5456343"/>
              <a:gd name="connsiteX282" fmla="*/ 4907788 w 5529990"/>
              <a:gd name="connsiteY282" fmla="*/ 4733374 h 5456343"/>
              <a:gd name="connsiteX283" fmla="*/ 4846276 w 5529990"/>
              <a:gd name="connsiteY283" fmla="*/ 4709620 h 5456343"/>
              <a:gd name="connsiteX284" fmla="*/ 4786923 w 5529990"/>
              <a:gd name="connsiteY284" fmla="*/ 4709620 h 5456343"/>
              <a:gd name="connsiteX285" fmla="*/ 4763181 w 5529990"/>
              <a:gd name="connsiteY285" fmla="*/ 4731214 h 5456343"/>
              <a:gd name="connsiteX286" fmla="*/ 4751311 w 5529990"/>
              <a:gd name="connsiteY286" fmla="*/ 4737692 h 5456343"/>
              <a:gd name="connsiteX287" fmla="*/ 4744836 w 5529990"/>
              <a:gd name="connsiteY287" fmla="*/ 4725816 h 5456343"/>
              <a:gd name="connsiteX288" fmla="*/ 4723252 w 5529990"/>
              <a:gd name="connsiteY288" fmla="*/ 4703142 h 5456343"/>
              <a:gd name="connsiteX289" fmla="*/ 4674690 w 5529990"/>
              <a:gd name="connsiteY289" fmla="*/ 4675069 h 5456343"/>
              <a:gd name="connsiteX290" fmla="*/ 4648790 w 5529990"/>
              <a:gd name="connsiteY290" fmla="*/ 4673990 h 5456343"/>
              <a:gd name="connsiteX291" fmla="*/ 4631524 w 5529990"/>
              <a:gd name="connsiteY291" fmla="*/ 4682628 h 5456343"/>
              <a:gd name="connsiteX292" fmla="*/ 4619653 w 5529990"/>
              <a:gd name="connsiteY292" fmla="*/ 4664272 h 5456343"/>
              <a:gd name="connsiteX293" fmla="*/ 4617495 w 5529990"/>
              <a:gd name="connsiteY293" fmla="*/ 4649157 h 5456343"/>
              <a:gd name="connsiteX294" fmla="*/ 4590179 w 5529990"/>
              <a:gd name="connsiteY294" fmla="*/ 4622282 h 5456343"/>
              <a:gd name="connsiteX295" fmla="*/ 4586817 w 5529990"/>
              <a:gd name="connsiteY295" fmla="*/ 4623974 h 5456343"/>
              <a:gd name="connsiteX296" fmla="*/ 4584630 w 5529990"/>
              <a:gd name="connsiteY296" fmla="*/ 4635875 h 5456343"/>
              <a:gd name="connsiteX297" fmla="*/ 4531541 w 5529990"/>
              <a:gd name="connsiteY297" fmla="*/ 4686274 h 5456343"/>
              <a:gd name="connsiteX298" fmla="*/ 4492463 w 5529990"/>
              <a:gd name="connsiteY298" fmla="*/ 4723091 h 5456343"/>
              <a:gd name="connsiteX299" fmla="*/ 4462206 w 5529990"/>
              <a:gd name="connsiteY299" fmla="*/ 4772694 h 5456343"/>
              <a:gd name="connsiteX300" fmla="*/ 4452007 w 5529990"/>
              <a:gd name="connsiteY300" fmla="*/ 4809481 h 5456343"/>
              <a:gd name="connsiteX301" fmla="*/ 4457827 w 5529990"/>
              <a:gd name="connsiteY301" fmla="*/ 4850751 h 5456343"/>
              <a:gd name="connsiteX302" fmla="*/ 4471025 w 5529990"/>
              <a:gd name="connsiteY302" fmla="*/ 4867775 h 5456343"/>
              <a:gd name="connsiteX303" fmla="*/ 4503311 w 5529990"/>
              <a:gd name="connsiteY303" fmla="*/ 4865104 h 5456343"/>
              <a:gd name="connsiteX304" fmla="*/ 4538327 w 5529990"/>
              <a:gd name="connsiteY304" fmla="*/ 4899014 h 5456343"/>
              <a:gd name="connsiteX305" fmla="*/ 4528782 w 5529990"/>
              <a:gd name="connsiteY305" fmla="*/ 4950009 h 5456343"/>
              <a:gd name="connsiteX306" fmla="*/ 4490855 w 5529990"/>
              <a:gd name="connsiteY306" fmla="*/ 4977760 h 5456343"/>
              <a:gd name="connsiteX307" fmla="*/ 4473436 w 5529990"/>
              <a:gd name="connsiteY307" fmla="*/ 4993981 h 5456343"/>
              <a:gd name="connsiteX308" fmla="*/ 4496877 w 5529990"/>
              <a:gd name="connsiteY308" fmla="*/ 5031953 h 5456343"/>
              <a:gd name="connsiteX309" fmla="*/ 4502473 w 5529990"/>
              <a:gd name="connsiteY309" fmla="*/ 5031433 h 5456343"/>
              <a:gd name="connsiteX310" fmla="*/ 4538301 w 5529990"/>
              <a:gd name="connsiteY310" fmla="*/ 5034738 h 5456343"/>
              <a:gd name="connsiteX311" fmla="*/ 4541751 w 5529990"/>
              <a:gd name="connsiteY311" fmla="*/ 5089834 h 5456343"/>
              <a:gd name="connsiteX312" fmla="*/ 4511743 w 5529990"/>
              <a:gd name="connsiteY312" fmla="*/ 5127799 h 5456343"/>
              <a:gd name="connsiteX313" fmla="*/ 4485820 w 5529990"/>
              <a:gd name="connsiteY313" fmla="*/ 5123905 h 5456343"/>
              <a:gd name="connsiteX314" fmla="*/ 4473208 w 5529990"/>
              <a:gd name="connsiteY314" fmla="*/ 5116782 h 5456343"/>
              <a:gd name="connsiteX315" fmla="*/ 4466980 w 5529990"/>
              <a:gd name="connsiteY315" fmla="*/ 5131962 h 5456343"/>
              <a:gd name="connsiteX316" fmla="*/ 4474335 w 5529990"/>
              <a:gd name="connsiteY316" fmla="*/ 5161144 h 5456343"/>
              <a:gd name="connsiteX317" fmla="*/ 4432436 w 5529990"/>
              <a:gd name="connsiteY317" fmla="*/ 5210502 h 5456343"/>
              <a:gd name="connsiteX318" fmla="*/ 4422080 w 5529990"/>
              <a:gd name="connsiteY318" fmla="*/ 5209806 h 5456343"/>
              <a:gd name="connsiteX319" fmla="*/ 4363328 w 5529990"/>
              <a:gd name="connsiteY319" fmla="*/ 5256417 h 5456343"/>
              <a:gd name="connsiteX320" fmla="*/ 4335441 w 5529990"/>
              <a:gd name="connsiteY320" fmla="*/ 5292194 h 5456343"/>
              <a:gd name="connsiteX321" fmla="*/ 4315316 w 5529990"/>
              <a:gd name="connsiteY321" fmla="*/ 5300702 h 5456343"/>
              <a:gd name="connsiteX322" fmla="*/ 4258458 w 5529990"/>
              <a:gd name="connsiteY322" fmla="*/ 5385631 h 5456343"/>
              <a:gd name="connsiteX323" fmla="*/ 4253222 w 5529990"/>
              <a:gd name="connsiteY323" fmla="*/ 5436557 h 5456343"/>
              <a:gd name="connsiteX324" fmla="*/ 4229825 w 5529990"/>
              <a:gd name="connsiteY324" fmla="*/ 5456320 h 5456343"/>
              <a:gd name="connsiteX325" fmla="*/ 4214822 w 5529990"/>
              <a:gd name="connsiteY325" fmla="*/ 5434155 h 5456343"/>
              <a:gd name="connsiteX326" fmla="*/ 4150160 w 5529990"/>
              <a:gd name="connsiteY326" fmla="*/ 5406321 h 5456343"/>
              <a:gd name="connsiteX327" fmla="*/ 4094026 w 5529990"/>
              <a:gd name="connsiteY327" fmla="*/ 5427469 h 5456343"/>
              <a:gd name="connsiteX328" fmla="*/ 4039855 w 5529990"/>
              <a:gd name="connsiteY328" fmla="*/ 5408946 h 5456343"/>
              <a:gd name="connsiteX329" fmla="*/ 3927948 w 5529990"/>
              <a:gd name="connsiteY329" fmla="*/ 5419353 h 5456343"/>
              <a:gd name="connsiteX330" fmla="*/ 3912268 w 5529990"/>
              <a:gd name="connsiteY330" fmla="*/ 5436408 h 5456343"/>
              <a:gd name="connsiteX331" fmla="*/ 3845463 w 5529990"/>
              <a:gd name="connsiteY331" fmla="*/ 5381894 h 5456343"/>
              <a:gd name="connsiteX332" fmla="*/ 3765729 w 5529990"/>
              <a:gd name="connsiteY332" fmla="*/ 5409883 h 5456343"/>
              <a:gd name="connsiteX333" fmla="*/ 3765910 w 5529990"/>
              <a:gd name="connsiteY333" fmla="*/ 5393938 h 5456343"/>
              <a:gd name="connsiteX334" fmla="*/ 3718780 w 5529990"/>
              <a:gd name="connsiteY334" fmla="*/ 5329630 h 5456343"/>
              <a:gd name="connsiteX335" fmla="*/ 3675462 w 5529990"/>
              <a:gd name="connsiteY335" fmla="*/ 5288528 h 5456343"/>
              <a:gd name="connsiteX336" fmla="*/ 3619984 w 5529990"/>
              <a:gd name="connsiteY336" fmla="*/ 5241589 h 5456343"/>
              <a:gd name="connsiteX337" fmla="*/ 3608747 w 5529990"/>
              <a:gd name="connsiteY337" fmla="*/ 5267190 h 5456343"/>
              <a:gd name="connsiteX338" fmla="*/ 3596563 w 5529990"/>
              <a:gd name="connsiteY338" fmla="*/ 5314780 h 5456343"/>
              <a:gd name="connsiteX339" fmla="*/ 3574430 w 5529990"/>
              <a:gd name="connsiteY339" fmla="*/ 5305224 h 5456343"/>
              <a:gd name="connsiteX340" fmla="*/ 3499909 w 5529990"/>
              <a:gd name="connsiteY340" fmla="*/ 5253419 h 5456343"/>
              <a:gd name="connsiteX341" fmla="*/ 3315692 w 5529990"/>
              <a:gd name="connsiteY341" fmla="*/ 5243008 h 5456343"/>
              <a:gd name="connsiteX342" fmla="*/ 3221835 w 5529990"/>
              <a:gd name="connsiteY342" fmla="*/ 5222534 h 5456343"/>
              <a:gd name="connsiteX343" fmla="*/ 3181652 w 5529990"/>
              <a:gd name="connsiteY343" fmla="*/ 5243858 h 5456343"/>
              <a:gd name="connsiteX344" fmla="*/ 3144425 w 5529990"/>
              <a:gd name="connsiteY344" fmla="*/ 5261258 h 5456343"/>
              <a:gd name="connsiteX345" fmla="*/ 3142147 w 5529990"/>
              <a:gd name="connsiteY345" fmla="*/ 5225963 h 5456343"/>
              <a:gd name="connsiteX346" fmla="*/ 3132063 w 5529990"/>
              <a:gd name="connsiteY346" fmla="*/ 5160201 h 5456343"/>
              <a:gd name="connsiteX347" fmla="*/ 2992209 w 5529990"/>
              <a:gd name="connsiteY347" fmla="*/ 4872894 h 5456343"/>
              <a:gd name="connsiteX348" fmla="*/ 2922382 w 5529990"/>
              <a:gd name="connsiteY348" fmla="*/ 4817997 h 5456343"/>
              <a:gd name="connsiteX349" fmla="*/ 2852371 w 5529990"/>
              <a:gd name="connsiteY349" fmla="*/ 4861342 h 5456343"/>
              <a:gd name="connsiteX350" fmla="*/ 2799055 w 5529990"/>
              <a:gd name="connsiteY350" fmla="*/ 4952246 h 5456343"/>
              <a:gd name="connsiteX351" fmla="*/ 2750389 w 5529990"/>
              <a:gd name="connsiteY351" fmla="*/ 4982323 h 5456343"/>
              <a:gd name="connsiteX352" fmla="*/ 2759166 w 5529990"/>
              <a:gd name="connsiteY352" fmla="*/ 4937373 h 5456343"/>
              <a:gd name="connsiteX353" fmla="*/ 2758717 w 5529990"/>
              <a:gd name="connsiteY353" fmla="*/ 4853791 h 5456343"/>
              <a:gd name="connsiteX354" fmla="*/ 2773428 w 5529990"/>
              <a:gd name="connsiteY354" fmla="*/ 4829858 h 5456343"/>
              <a:gd name="connsiteX355" fmla="*/ 2813611 w 5529990"/>
              <a:gd name="connsiteY355" fmla="*/ 4808534 h 5456343"/>
              <a:gd name="connsiteX356" fmla="*/ 2820922 w 5529990"/>
              <a:gd name="connsiteY356" fmla="*/ 4779980 h 5456343"/>
              <a:gd name="connsiteX357" fmla="*/ 2796668 w 5529990"/>
              <a:gd name="connsiteY357" fmla="*/ 4772612 h 5456343"/>
              <a:gd name="connsiteX358" fmla="*/ 2622107 w 5529990"/>
              <a:gd name="connsiteY358" fmla="*/ 4773249 h 5456343"/>
              <a:gd name="connsiteX359" fmla="*/ 2591932 w 5529990"/>
              <a:gd name="connsiteY359" fmla="*/ 4771776 h 5456343"/>
              <a:gd name="connsiteX360" fmla="*/ 2581363 w 5529990"/>
              <a:gd name="connsiteY360" fmla="*/ 4784316 h 5456343"/>
              <a:gd name="connsiteX361" fmla="*/ 2533973 w 5529990"/>
              <a:gd name="connsiteY361" fmla="*/ 4788867 h 5456343"/>
              <a:gd name="connsiteX362" fmla="*/ 2494641 w 5529990"/>
              <a:gd name="connsiteY362" fmla="*/ 4816770 h 5456343"/>
              <a:gd name="connsiteX363" fmla="*/ 2502607 w 5529990"/>
              <a:gd name="connsiteY363" fmla="*/ 4887605 h 5456343"/>
              <a:gd name="connsiteX364" fmla="*/ 2530777 w 5529990"/>
              <a:gd name="connsiteY364" fmla="*/ 5025291 h 5456343"/>
              <a:gd name="connsiteX365" fmla="*/ 2526229 w 5529990"/>
              <a:gd name="connsiteY365" fmla="*/ 5094470 h 5456343"/>
              <a:gd name="connsiteX366" fmla="*/ 2476444 w 5529990"/>
              <a:gd name="connsiteY366" fmla="*/ 5139834 h 5456343"/>
              <a:gd name="connsiteX367" fmla="*/ 2456379 w 5529990"/>
              <a:gd name="connsiteY367" fmla="*/ 5052626 h 5456343"/>
              <a:gd name="connsiteX368" fmla="*/ 2428893 w 5529990"/>
              <a:gd name="connsiteY368" fmla="*/ 4952213 h 5456343"/>
              <a:gd name="connsiteX369" fmla="*/ 2404842 w 5529990"/>
              <a:gd name="connsiteY369" fmla="*/ 4852765 h 5456343"/>
              <a:gd name="connsiteX370" fmla="*/ 2313953 w 5529990"/>
              <a:gd name="connsiteY370" fmla="*/ 4819852 h 5456343"/>
              <a:gd name="connsiteX371" fmla="*/ 2305700 w 5529990"/>
              <a:gd name="connsiteY371" fmla="*/ 4836077 h 5456343"/>
              <a:gd name="connsiteX372" fmla="*/ 2307760 w 5529990"/>
              <a:gd name="connsiteY372" fmla="*/ 4855197 h 5456343"/>
              <a:gd name="connsiteX373" fmla="*/ 2273652 w 5529990"/>
              <a:gd name="connsiteY373" fmla="*/ 4897541 h 5456343"/>
              <a:gd name="connsiteX374" fmla="*/ 2229651 w 5529990"/>
              <a:gd name="connsiteY374" fmla="*/ 4875929 h 5456343"/>
              <a:gd name="connsiteX375" fmla="*/ 2219754 w 5529990"/>
              <a:gd name="connsiteY375" fmla="*/ 4858320 h 5456343"/>
              <a:gd name="connsiteX376" fmla="*/ 2105490 w 5529990"/>
              <a:gd name="connsiteY376" fmla="*/ 4809581 h 5456343"/>
              <a:gd name="connsiteX377" fmla="*/ 2075923 w 5529990"/>
              <a:gd name="connsiteY377" fmla="*/ 4829098 h 5456343"/>
              <a:gd name="connsiteX378" fmla="*/ 1995879 w 5529990"/>
              <a:gd name="connsiteY378" fmla="*/ 4903056 h 5456343"/>
              <a:gd name="connsiteX379" fmla="*/ 1971127 w 5529990"/>
              <a:gd name="connsiteY379" fmla="*/ 4905382 h 5456343"/>
              <a:gd name="connsiteX380" fmla="*/ 1929602 w 5529990"/>
              <a:gd name="connsiteY380" fmla="*/ 4888172 h 5456343"/>
              <a:gd name="connsiteX381" fmla="*/ 1900724 w 5529990"/>
              <a:gd name="connsiteY381" fmla="*/ 4898612 h 5456343"/>
              <a:gd name="connsiteX382" fmla="*/ 1896871 w 5529990"/>
              <a:gd name="connsiteY382" fmla="*/ 4912363 h 5456343"/>
              <a:gd name="connsiteX383" fmla="*/ 1877068 w 5529990"/>
              <a:gd name="connsiteY383" fmla="*/ 4923495 h 5456343"/>
              <a:gd name="connsiteX384" fmla="*/ 1870333 w 5529990"/>
              <a:gd name="connsiteY384" fmla="*/ 4901212 h 5456343"/>
              <a:gd name="connsiteX385" fmla="*/ 1885608 w 5529990"/>
              <a:gd name="connsiteY385" fmla="*/ 4820209 h 5456343"/>
              <a:gd name="connsiteX386" fmla="*/ 1867872 w 5529990"/>
              <a:gd name="connsiteY386" fmla="*/ 4804109 h 5456343"/>
              <a:gd name="connsiteX387" fmla="*/ 1837342 w 5529990"/>
              <a:gd name="connsiteY387" fmla="*/ 4827064 h 5456343"/>
              <a:gd name="connsiteX388" fmla="*/ 1799662 w 5529990"/>
              <a:gd name="connsiteY388" fmla="*/ 4842451 h 5456343"/>
              <a:gd name="connsiteX389" fmla="*/ 1758003 w 5529990"/>
              <a:gd name="connsiteY389" fmla="*/ 4799247 h 5456343"/>
              <a:gd name="connsiteX390" fmla="*/ 1769692 w 5529990"/>
              <a:gd name="connsiteY390" fmla="*/ 4783984 h 5456343"/>
              <a:gd name="connsiteX391" fmla="*/ 1743295 w 5529990"/>
              <a:gd name="connsiteY391" fmla="*/ 4752477 h 5456343"/>
              <a:gd name="connsiteX392" fmla="*/ 1616518 w 5529990"/>
              <a:gd name="connsiteY392" fmla="*/ 4702082 h 5456343"/>
              <a:gd name="connsiteX393" fmla="*/ 1541847 w 5529990"/>
              <a:gd name="connsiteY393" fmla="*/ 4723780 h 5456343"/>
              <a:gd name="connsiteX394" fmla="*/ 1482305 w 5529990"/>
              <a:gd name="connsiteY394" fmla="*/ 4731179 h 5456343"/>
              <a:gd name="connsiteX395" fmla="*/ 1473783 w 5529990"/>
              <a:gd name="connsiteY395" fmla="*/ 4695417 h 5456343"/>
              <a:gd name="connsiteX396" fmla="*/ 1468846 w 5529990"/>
              <a:gd name="connsiteY396" fmla="*/ 4593913 h 5456343"/>
              <a:gd name="connsiteX397" fmla="*/ 1363940 w 5529990"/>
              <a:gd name="connsiteY397" fmla="*/ 4505154 h 5456343"/>
              <a:gd name="connsiteX398" fmla="*/ 1341662 w 5529990"/>
              <a:gd name="connsiteY398" fmla="*/ 4511882 h 5456343"/>
              <a:gd name="connsiteX399" fmla="*/ 1289128 w 5529990"/>
              <a:gd name="connsiteY399" fmla="*/ 4547206 h 5456343"/>
              <a:gd name="connsiteX400" fmla="*/ 1221480 w 5529990"/>
              <a:gd name="connsiteY400" fmla="*/ 4504127 h 5456343"/>
              <a:gd name="connsiteX401" fmla="*/ 1220530 w 5529990"/>
              <a:gd name="connsiteY401" fmla="*/ 4414866 h 5456343"/>
              <a:gd name="connsiteX402" fmla="*/ 1239097 w 5529990"/>
              <a:gd name="connsiteY402" fmla="*/ 4401534 h 5456343"/>
              <a:gd name="connsiteX403" fmla="*/ 1251750 w 5529990"/>
              <a:gd name="connsiteY403" fmla="*/ 4382834 h 5456343"/>
              <a:gd name="connsiteX404" fmla="*/ 1254504 w 5529990"/>
              <a:gd name="connsiteY404" fmla="*/ 4346526 h 5456343"/>
              <a:gd name="connsiteX405" fmla="*/ 1230581 w 5529990"/>
              <a:gd name="connsiteY405" fmla="*/ 4319421 h 5456343"/>
              <a:gd name="connsiteX406" fmla="*/ 1186758 w 5529990"/>
              <a:gd name="connsiteY406" fmla="*/ 4272364 h 5456343"/>
              <a:gd name="connsiteX407" fmla="*/ 1175214 w 5529990"/>
              <a:gd name="connsiteY407" fmla="*/ 4264939 h 5456343"/>
              <a:gd name="connsiteX408" fmla="*/ 1161833 w 5529990"/>
              <a:gd name="connsiteY408" fmla="*/ 4266023 h 5456343"/>
              <a:gd name="connsiteX409" fmla="*/ 1140837 w 5529990"/>
              <a:gd name="connsiteY409" fmla="*/ 4258967 h 5456343"/>
              <a:gd name="connsiteX410" fmla="*/ 1128185 w 5529990"/>
              <a:gd name="connsiteY410" fmla="*/ 4246273 h 5456343"/>
              <a:gd name="connsiteX411" fmla="*/ 1114189 w 5529990"/>
              <a:gd name="connsiteY411" fmla="*/ 4244360 h 5456343"/>
              <a:gd name="connsiteX412" fmla="*/ 1101745 w 5529990"/>
              <a:gd name="connsiteY412" fmla="*/ 4249907 h 5456343"/>
              <a:gd name="connsiteX413" fmla="*/ 1089334 w 5529990"/>
              <a:gd name="connsiteY413" fmla="*/ 4250366 h 5456343"/>
              <a:gd name="connsiteX414" fmla="*/ 1081819 w 5529990"/>
              <a:gd name="connsiteY414" fmla="*/ 4248119 h 5456343"/>
              <a:gd name="connsiteX415" fmla="*/ 1066120 w 5529990"/>
              <a:gd name="connsiteY415" fmla="*/ 4264125 h 5456343"/>
              <a:gd name="connsiteX416" fmla="*/ 1050323 w 5529990"/>
              <a:gd name="connsiteY416" fmla="*/ 4294755 h 5456343"/>
              <a:gd name="connsiteX417" fmla="*/ 983313 w 5529990"/>
              <a:gd name="connsiteY417" fmla="*/ 4357938 h 5456343"/>
              <a:gd name="connsiteX418" fmla="*/ 960346 w 5529990"/>
              <a:gd name="connsiteY418" fmla="*/ 4334969 h 5456343"/>
              <a:gd name="connsiteX419" fmla="*/ 1002467 w 5529990"/>
              <a:gd name="connsiteY419" fmla="*/ 4292849 h 5456343"/>
              <a:gd name="connsiteX420" fmla="*/ 1033100 w 5529990"/>
              <a:gd name="connsiteY420" fmla="*/ 4258387 h 5456343"/>
              <a:gd name="connsiteX421" fmla="*/ 998661 w 5529990"/>
              <a:gd name="connsiteY421" fmla="*/ 4158853 h 5456343"/>
              <a:gd name="connsiteX422" fmla="*/ 956556 w 5529990"/>
              <a:gd name="connsiteY422" fmla="*/ 4105261 h 5456343"/>
              <a:gd name="connsiteX423" fmla="*/ 904879 w 5529990"/>
              <a:gd name="connsiteY423" fmla="*/ 4057413 h 5456343"/>
              <a:gd name="connsiteX424" fmla="*/ 885736 w 5529990"/>
              <a:gd name="connsiteY424" fmla="*/ 4065073 h 5456343"/>
              <a:gd name="connsiteX425" fmla="*/ 818745 w 5529990"/>
              <a:gd name="connsiteY425" fmla="*/ 4013399 h 5456343"/>
              <a:gd name="connsiteX426" fmla="*/ 826409 w 5529990"/>
              <a:gd name="connsiteY426" fmla="*/ 3971284 h 5456343"/>
              <a:gd name="connsiteX427" fmla="*/ 870463 w 5529990"/>
              <a:gd name="connsiteY427" fmla="*/ 3816223 h 5456343"/>
              <a:gd name="connsiteX428" fmla="*/ 849420 w 5529990"/>
              <a:gd name="connsiteY428" fmla="*/ 3733913 h 5456343"/>
              <a:gd name="connsiteX429" fmla="*/ 837936 w 5529990"/>
              <a:gd name="connsiteY429" fmla="*/ 3722429 h 5456343"/>
              <a:gd name="connsiteX430" fmla="*/ 847517 w 5529990"/>
              <a:gd name="connsiteY430" fmla="*/ 3670743 h 5456343"/>
              <a:gd name="connsiteX431" fmla="*/ 871187 w 5529990"/>
              <a:gd name="connsiteY431" fmla="*/ 3654468 h 5456343"/>
              <a:gd name="connsiteX432" fmla="*/ 862921 w 5529990"/>
              <a:gd name="connsiteY432" fmla="*/ 3655033 h 5456343"/>
              <a:gd name="connsiteX433" fmla="*/ 865726 w 5529990"/>
              <a:gd name="connsiteY433" fmla="*/ 3649731 h 5456343"/>
              <a:gd name="connsiteX434" fmla="*/ 920326 w 5529990"/>
              <a:gd name="connsiteY434" fmla="*/ 3587177 h 5456343"/>
              <a:gd name="connsiteX435" fmla="*/ 925490 w 5529990"/>
              <a:gd name="connsiteY435" fmla="*/ 3584399 h 5456343"/>
              <a:gd name="connsiteX436" fmla="*/ 928649 w 5529990"/>
              <a:gd name="connsiteY436" fmla="*/ 3574777 h 5456343"/>
              <a:gd name="connsiteX437" fmla="*/ 925932 w 5529990"/>
              <a:gd name="connsiteY437" fmla="*/ 3550999 h 5456343"/>
              <a:gd name="connsiteX438" fmla="*/ 917654 w 5529990"/>
              <a:gd name="connsiteY438" fmla="*/ 3534979 h 5456343"/>
              <a:gd name="connsiteX439" fmla="*/ 912238 w 5529990"/>
              <a:gd name="connsiteY439" fmla="*/ 3534153 h 5456343"/>
              <a:gd name="connsiteX440" fmla="*/ 892558 w 5529990"/>
              <a:gd name="connsiteY440" fmla="*/ 3527474 h 5456343"/>
              <a:gd name="connsiteX441" fmla="*/ 830681 w 5529990"/>
              <a:gd name="connsiteY441" fmla="*/ 3510117 h 5456343"/>
              <a:gd name="connsiteX442" fmla="*/ 626610 w 5529990"/>
              <a:gd name="connsiteY442" fmla="*/ 3543722 h 5456343"/>
              <a:gd name="connsiteX443" fmla="*/ 581781 w 5529990"/>
              <a:gd name="connsiteY443" fmla="*/ 3551541 h 5456343"/>
              <a:gd name="connsiteX444" fmla="*/ 534885 w 5529990"/>
              <a:gd name="connsiteY444" fmla="*/ 3586592 h 5456343"/>
              <a:gd name="connsiteX445" fmla="*/ 508756 w 5529990"/>
              <a:gd name="connsiteY445" fmla="*/ 3607073 h 5456343"/>
              <a:gd name="connsiteX446" fmla="*/ 473000 w 5529990"/>
              <a:gd name="connsiteY446" fmla="*/ 3615583 h 5456343"/>
              <a:gd name="connsiteX447" fmla="*/ 451138 w 5529990"/>
              <a:gd name="connsiteY447" fmla="*/ 3607596 h 5456343"/>
              <a:gd name="connsiteX448" fmla="*/ 426615 w 5529990"/>
              <a:gd name="connsiteY448" fmla="*/ 3498773 h 5456343"/>
              <a:gd name="connsiteX449" fmla="*/ 434951 w 5529990"/>
              <a:gd name="connsiteY449" fmla="*/ 3478138 h 5456343"/>
              <a:gd name="connsiteX450" fmla="*/ 0 w 5529990"/>
              <a:gd name="connsiteY450" fmla="*/ 3478138 h 5456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5529990" h="5456343">
                <a:moveTo>
                  <a:pt x="5203477" y="4996820"/>
                </a:moveTo>
                <a:lnTo>
                  <a:pt x="5205385" y="4997961"/>
                </a:lnTo>
                <a:lnTo>
                  <a:pt x="5204062" y="4999290"/>
                </a:lnTo>
                <a:close/>
                <a:moveTo>
                  <a:pt x="3285288" y="850958"/>
                </a:moveTo>
                <a:lnTo>
                  <a:pt x="3285287" y="957889"/>
                </a:lnTo>
                <a:lnTo>
                  <a:pt x="3309883" y="964960"/>
                </a:lnTo>
                <a:lnTo>
                  <a:pt x="3342876" y="959101"/>
                </a:lnTo>
                <a:lnTo>
                  <a:pt x="3347625" y="953011"/>
                </a:lnTo>
                <a:cubicBezTo>
                  <a:pt x="3352506" y="941170"/>
                  <a:pt x="3345185" y="930079"/>
                  <a:pt x="3340340" y="917595"/>
                </a:cubicBezTo>
                <a:cubicBezTo>
                  <a:pt x="3332916" y="904388"/>
                  <a:pt x="3317655" y="892691"/>
                  <a:pt x="3323433" y="872062"/>
                </a:cubicBezTo>
                <a:cubicBezTo>
                  <a:pt x="3326596" y="867388"/>
                  <a:pt x="3321373" y="852944"/>
                  <a:pt x="3302259" y="854999"/>
                </a:cubicBezTo>
                <a:close/>
                <a:moveTo>
                  <a:pt x="97597" y="97597"/>
                </a:moveTo>
                <a:lnTo>
                  <a:pt x="97597" y="3380541"/>
                </a:lnTo>
                <a:lnTo>
                  <a:pt x="925476" y="3380541"/>
                </a:lnTo>
                <a:lnTo>
                  <a:pt x="946229" y="3355733"/>
                </a:lnTo>
                <a:cubicBezTo>
                  <a:pt x="955151" y="3350356"/>
                  <a:pt x="965808" y="3348710"/>
                  <a:pt x="978940" y="3351467"/>
                </a:cubicBezTo>
                <a:cubicBezTo>
                  <a:pt x="988016" y="3352158"/>
                  <a:pt x="997814" y="3350272"/>
                  <a:pt x="1007525" y="3349520"/>
                </a:cubicBezTo>
                <a:lnTo>
                  <a:pt x="1031564" y="3353683"/>
                </a:lnTo>
                <a:lnTo>
                  <a:pt x="1032954" y="3351929"/>
                </a:lnTo>
                <a:cubicBezTo>
                  <a:pt x="1041511" y="3336793"/>
                  <a:pt x="1046658" y="3321358"/>
                  <a:pt x="1046660" y="3307002"/>
                </a:cubicBezTo>
                <a:cubicBezTo>
                  <a:pt x="1046661" y="3298388"/>
                  <a:pt x="1047980" y="3291329"/>
                  <a:pt x="1050343" y="3285495"/>
                </a:cubicBezTo>
                <a:lnTo>
                  <a:pt x="1053485" y="3281034"/>
                </a:lnTo>
                <a:lnTo>
                  <a:pt x="213108" y="3281033"/>
                </a:lnTo>
                <a:lnTo>
                  <a:pt x="213107" y="208854"/>
                </a:lnTo>
                <a:lnTo>
                  <a:pt x="3285287" y="208854"/>
                </a:lnTo>
                <a:lnTo>
                  <a:pt x="3285287" y="805089"/>
                </a:lnTo>
                <a:lnTo>
                  <a:pt x="3285421" y="805084"/>
                </a:lnTo>
                <a:cubicBezTo>
                  <a:pt x="3294358" y="808749"/>
                  <a:pt x="3302058" y="816008"/>
                  <a:pt x="3308726" y="825294"/>
                </a:cubicBezTo>
                <a:cubicBezTo>
                  <a:pt x="3318349" y="837264"/>
                  <a:pt x="3328663" y="840157"/>
                  <a:pt x="3343101" y="834936"/>
                </a:cubicBezTo>
                <a:cubicBezTo>
                  <a:pt x="3347502" y="832463"/>
                  <a:pt x="3351903" y="829989"/>
                  <a:pt x="3357542" y="829717"/>
                </a:cubicBezTo>
                <a:lnTo>
                  <a:pt x="3389087" y="840123"/>
                </a:lnTo>
                <a:lnTo>
                  <a:pt x="3389087" y="97597"/>
                </a:lnTo>
                <a:close/>
                <a:moveTo>
                  <a:pt x="0" y="0"/>
                </a:moveTo>
                <a:lnTo>
                  <a:pt x="3486684" y="0"/>
                </a:lnTo>
                <a:lnTo>
                  <a:pt x="3486684" y="833838"/>
                </a:lnTo>
                <a:lnTo>
                  <a:pt x="3500172" y="834269"/>
                </a:lnTo>
                <a:cubicBezTo>
                  <a:pt x="3505844" y="834701"/>
                  <a:pt x="3511551" y="835838"/>
                  <a:pt x="3516226" y="839003"/>
                </a:cubicBezTo>
                <a:cubicBezTo>
                  <a:pt x="3558715" y="852776"/>
                  <a:pt x="3606019" y="849359"/>
                  <a:pt x="3647545" y="866570"/>
                </a:cubicBezTo>
                <a:cubicBezTo>
                  <a:pt x="3654421" y="868498"/>
                  <a:pt x="3662259" y="866989"/>
                  <a:pt x="3662947" y="857912"/>
                </a:cubicBezTo>
                <a:cubicBezTo>
                  <a:pt x="3663910" y="854475"/>
                  <a:pt x="3661435" y="850071"/>
                  <a:pt x="3656762" y="846906"/>
                </a:cubicBezTo>
                <a:cubicBezTo>
                  <a:pt x="3612486" y="819655"/>
                  <a:pt x="3566012" y="793639"/>
                  <a:pt x="3515960" y="787015"/>
                </a:cubicBezTo>
                <a:cubicBezTo>
                  <a:pt x="3500008" y="784394"/>
                  <a:pt x="3493133" y="782466"/>
                  <a:pt x="3489147" y="770223"/>
                </a:cubicBezTo>
                <a:cubicBezTo>
                  <a:pt x="3481723" y="757017"/>
                  <a:pt x="3488465" y="732951"/>
                  <a:pt x="3498229" y="724565"/>
                </a:cubicBezTo>
                <a:cubicBezTo>
                  <a:pt x="3504213" y="719755"/>
                  <a:pt x="3510881" y="717454"/>
                  <a:pt x="3516829" y="717732"/>
                </a:cubicBezTo>
                <a:cubicBezTo>
                  <a:pt x="3522775" y="718009"/>
                  <a:pt x="3528002" y="720865"/>
                  <a:pt x="3531095" y="726369"/>
                </a:cubicBezTo>
                <a:cubicBezTo>
                  <a:pt x="3540717" y="738339"/>
                  <a:pt x="3552408" y="723077"/>
                  <a:pt x="3557357" y="731881"/>
                </a:cubicBezTo>
                <a:cubicBezTo>
                  <a:pt x="3563543" y="742887"/>
                  <a:pt x="3573584" y="740141"/>
                  <a:pt x="3581695" y="744271"/>
                </a:cubicBezTo>
                <a:cubicBezTo>
                  <a:pt x="3610433" y="754187"/>
                  <a:pt x="3634771" y="766576"/>
                  <a:pt x="3651817" y="791752"/>
                </a:cubicBezTo>
                <a:cubicBezTo>
                  <a:pt x="3662955" y="811562"/>
                  <a:pt x="3687707" y="809235"/>
                  <a:pt x="3701043" y="827808"/>
                </a:cubicBezTo>
                <a:cubicBezTo>
                  <a:pt x="3718363" y="858625"/>
                  <a:pt x="3755903" y="863592"/>
                  <a:pt x="3778589" y="888498"/>
                </a:cubicBezTo>
                <a:cubicBezTo>
                  <a:pt x="3807187" y="918769"/>
                  <a:pt x="3843349" y="941890"/>
                  <a:pt x="3870983" y="975599"/>
                </a:cubicBezTo>
                <a:cubicBezTo>
                  <a:pt x="3881846" y="989770"/>
                  <a:pt x="3896558" y="990189"/>
                  <a:pt x="3913472" y="989372"/>
                </a:cubicBezTo>
                <a:cubicBezTo>
                  <a:pt x="3923511" y="986625"/>
                  <a:pt x="3936024" y="988282"/>
                  <a:pt x="3940973" y="997085"/>
                </a:cubicBezTo>
                <a:cubicBezTo>
                  <a:pt x="3948670" y="1015932"/>
                  <a:pt x="3967786" y="1013877"/>
                  <a:pt x="3982772" y="1019936"/>
                </a:cubicBezTo>
                <a:cubicBezTo>
                  <a:pt x="3978104" y="970422"/>
                  <a:pt x="3961198" y="924889"/>
                  <a:pt x="3937964" y="888706"/>
                </a:cubicBezTo>
                <a:cubicBezTo>
                  <a:pt x="3928065" y="871097"/>
                  <a:pt x="3912388" y="874116"/>
                  <a:pt x="3899601" y="866821"/>
                </a:cubicBezTo>
                <a:cubicBezTo>
                  <a:pt x="3878701" y="855396"/>
                  <a:pt x="3863440" y="843699"/>
                  <a:pt x="3853267" y="820451"/>
                </a:cubicBezTo>
                <a:cubicBezTo>
                  <a:pt x="3845844" y="807243"/>
                  <a:pt x="3839658" y="796238"/>
                  <a:pt x="3829759" y="778630"/>
                </a:cubicBezTo>
                <a:cubicBezTo>
                  <a:pt x="3856712" y="775065"/>
                  <a:pt x="3879951" y="764897"/>
                  <a:pt x="3899474" y="794477"/>
                </a:cubicBezTo>
                <a:cubicBezTo>
                  <a:pt x="3906898" y="807684"/>
                  <a:pt x="3932471" y="822274"/>
                  <a:pt x="3949113" y="815817"/>
                </a:cubicBezTo>
                <a:cubicBezTo>
                  <a:pt x="3967952" y="808123"/>
                  <a:pt x="3973176" y="822568"/>
                  <a:pt x="3979087" y="827934"/>
                </a:cubicBezTo>
                <a:cubicBezTo>
                  <a:pt x="3993387" y="843069"/>
                  <a:pt x="4011123" y="859169"/>
                  <a:pt x="4029548" y="866192"/>
                </a:cubicBezTo>
                <a:cubicBezTo>
                  <a:pt x="4051411" y="874180"/>
                  <a:pt x="4053745" y="898937"/>
                  <a:pt x="4074646" y="910362"/>
                </a:cubicBezTo>
                <a:cubicBezTo>
                  <a:pt x="4086196" y="915455"/>
                  <a:pt x="4092382" y="926461"/>
                  <a:pt x="4111496" y="924407"/>
                </a:cubicBezTo>
                <a:cubicBezTo>
                  <a:pt x="4136249" y="922079"/>
                  <a:pt x="4154948" y="934741"/>
                  <a:pt x="4161957" y="962664"/>
                </a:cubicBezTo>
                <a:cubicBezTo>
                  <a:pt x="4152192" y="971049"/>
                  <a:pt x="4137753" y="976269"/>
                  <a:pt x="4131426" y="985620"/>
                </a:cubicBezTo>
                <a:cubicBezTo>
                  <a:pt x="4125375" y="1000608"/>
                  <a:pt x="4126197" y="1017525"/>
                  <a:pt x="4134857" y="1032933"/>
                </a:cubicBezTo>
                <a:cubicBezTo>
                  <a:pt x="4141044" y="1043939"/>
                  <a:pt x="4129079" y="1053560"/>
                  <a:pt x="4138703" y="1065530"/>
                </a:cubicBezTo>
                <a:cubicBezTo>
                  <a:pt x="4144615" y="1070897"/>
                  <a:pt x="4125501" y="1072951"/>
                  <a:pt x="4128249" y="1082993"/>
                </a:cubicBezTo>
                <a:cubicBezTo>
                  <a:pt x="4129487" y="1085194"/>
                  <a:pt x="4140488" y="1079010"/>
                  <a:pt x="4147363" y="1080938"/>
                </a:cubicBezTo>
                <a:cubicBezTo>
                  <a:pt x="4155477" y="1085068"/>
                  <a:pt x="4161388" y="1090434"/>
                  <a:pt x="4170738" y="1096765"/>
                </a:cubicBezTo>
                <a:cubicBezTo>
                  <a:pt x="4179125" y="1106535"/>
                  <a:pt x="4178437" y="1115611"/>
                  <a:pt x="4166471" y="1125234"/>
                </a:cubicBezTo>
                <a:cubicBezTo>
                  <a:pt x="4141305" y="1142278"/>
                  <a:pt x="4137452" y="1156029"/>
                  <a:pt x="4151337" y="1185880"/>
                </a:cubicBezTo>
                <a:cubicBezTo>
                  <a:pt x="4156286" y="1194685"/>
                  <a:pt x="4142120" y="1205544"/>
                  <a:pt x="4159309" y="1210365"/>
                </a:cubicBezTo>
                <a:cubicBezTo>
                  <a:pt x="4185164" y="1184245"/>
                  <a:pt x="4187920" y="1147936"/>
                  <a:pt x="4205665" y="1117687"/>
                </a:cubicBezTo>
                <a:cubicBezTo>
                  <a:pt x="4208827" y="1113012"/>
                  <a:pt x="4208552" y="1107373"/>
                  <a:pt x="4209517" y="1103935"/>
                </a:cubicBezTo>
                <a:cubicBezTo>
                  <a:pt x="4213642" y="1095822"/>
                  <a:pt x="4218043" y="1093348"/>
                  <a:pt x="4224918" y="1095278"/>
                </a:cubicBezTo>
                <a:cubicBezTo>
                  <a:pt x="4229592" y="1098442"/>
                  <a:pt x="4232067" y="1102845"/>
                  <a:pt x="4232341" y="1108484"/>
                </a:cubicBezTo>
                <a:cubicBezTo>
                  <a:pt x="4224362" y="1130348"/>
                  <a:pt x="4221059" y="1155379"/>
                  <a:pt x="4211843" y="1175042"/>
                </a:cubicBezTo>
                <a:cubicBezTo>
                  <a:pt x="4198499" y="1202818"/>
                  <a:pt x="4213073" y="1223592"/>
                  <a:pt x="4227373" y="1238729"/>
                </a:cubicBezTo>
                <a:cubicBezTo>
                  <a:pt x="4239197" y="1249462"/>
                  <a:pt x="4252533" y="1268034"/>
                  <a:pt x="4277010" y="1260069"/>
                </a:cubicBezTo>
                <a:cubicBezTo>
                  <a:pt x="4289250" y="1256085"/>
                  <a:pt x="4305201" y="1258706"/>
                  <a:pt x="4319914" y="1259126"/>
                </a:cubicBezTo>
                <a:cubicBezTo>
                  <a:pt x="4360617" y="1259418"/>
                  <a:pt x="4386465" y="1279648"/>
                  <a:pt x="4394024" y="1318850"/>
                </a:cubicBezTo>
                <a:cubicBezTo>
                  <a:pt x="4400069" y="1350210"/>
                  <a:pt x="4407078" y="1378133"/>
                  <a:pt x="4439529" y="1394653"/>
                </a:cubicBezTo>
                <a:lnTo>
                  <a:pt x="4465896" y="1405900"/>
                </a:lnTo>
                <a:lnTo>
                  <a:pt x="4496792" y="1389917"/>
                </a:lnTo>
                <a:cubicBezTo>
                  <a:pt x="4507035" y="1380041"/>
                  <a:pt x="4514057" y="1366965"/>
                  <a:pt x="4517002" y="1350259"/>
                </a:cubicBezTo>
                <a:cubicBezTo>
                  <a:pt x="4520352" y="1326277"/>
                  <a:pt x="4525431" y="1307426"/>
                  <a:pt x="4543362" y="1292820"/>
                </a:cubicBezTo>
                <a:cubicBezTo>
                  <a:pt x="4551896" y="1284234"/>
                  <a:pt x="4562155" y="1280780"/>
                  <a:pt x="4573307" y="1288454"/>
                </a:cubicBezTo>
                <a:cubicBezTo>
                  <a:pt x="4582731" y="1290996"/>
                  <a:pt x="4586185" y="1301260"/>
                  <a:pt x="4586211" y="1309822"/>
                </a:cubicBezTo>
                <a:cubicBezTo>
                  <a:pt x="4585426" y="1332941"/>
                  <a:pt x="4578645" y="1355222"/>
                  <a:pt x="4565007" y="1374097"/>
                </a:cubicBezTo>
                <a:lnTo>
                  <a:pt x="4525037" y="1424592"/>
                </a:lnTo>
                <a:lnTo>
                  <a:pt x="4537809" y="1428478"/>
                </a:lnTo>
                <a:cubicBezTo>
                  <a:pt x="4547845" y="1431526"/>
                  <a:pt x="4558400" y="1433560"/>
                  <a:pt x="4570157" y="1431296"/>
                </a:cubicBezTo>
                <a:cubicBezTo>
                  <a:pt x="4577996" y="1429785"/>
                  <a:pt x="4581708" y="1436389"/>
                  <a:pt x="4584183" y="1440791"/>
                </a:cubicBezTo>
                <a:cubicBezTo>
                  <a:pt x="4602468" y="1468169"/>
                  <a:pt x="4606314" y="1500767"/>
                  <a:pt x="4615797" y="1533093"/>
                </a:cubicBezTo>
                <a:cubicBezTo>
                  <a:pt x="4619782" y="1545335"/>
                  <a:pt x="4624319" y="1557269"/>
                  <a:pt x="4630077" y="1568154"/>
                </a:cubicBezTo>
                <a:lnTo>
                  <a:pt x="4642622" y="1584865"/>
                </a:lnTo>
                <a:lnTo>
                  <a:pt x="4650392" y="1585335"/>
                </a:lnTo>
                <a:cubicBezTo>
                  <a:pt x="4669212" y="1581857"/>
                  <a:pt x="4687170" y="1575812"/>
                  <a:pt x="4706855" y="1574900"/>
                </a:cubicBezTo>
                <a:cubicBezTo>
                  <a:pt x="4719693" y="1574864"/>
                  <a:pt x="4728693" y="1578264"/>
                  <a:pt x="4733741" y="1584777"/>
                </a:cubicBezTo>
                <a:lnTo>
                  <a:pt x="4735707" y="1602394"/>
                </a:lnTo>
                <a:lnTo>
                  <a:pt x="4744256" y="1600647"/>
                </a:lnTo>
                <a:cubicBezTo>
                  <a:pt x="4756082" y="1599792"/>
                  <a:pt x="4768286" y="1600897"/>
                  <a:pt x="4780936" y="1605372"/>
                </a:cubicBezTo>
                <a:cubicBezTo>
                  <a:pt x="4801836" y="1616799"/>
                  <a:pt x="4810496" y="1632206"/>
                  <a:pt x="4803756" y="1656271"/>
                </a:cubicBezTo>
                <a:cubicBezTo>
                  <a:pt x="4798940" y="1673462"/>
                  <a:pt x="4788212" y="1685285"/>
                  <a:pt x="4782161" y="1700274"/>
                </a:cubicBezTo>
                <a:cubicBezTo>
                  <a:pt x="4772256" y="1729014"/>
                  <a:pt x="4768951" y="1754045"/>
                  <a:pt x="4785999" y="1779221"/>
                </a:cubicBezTo>
                <a:cubicBezTo>
                  <a:pt x="4790949" y="1788026"/>
                  <a:pt x="4795899" y="1796830"/>
                  <a:pt x="4800847" y="1805635"/>
                </a:cubicBezTo>
                <a:lnTo>
                  <a:pt x="4804501" y="1810637"/>
                </a:lnTo>
                <a:lnTo>
                  <a:pt x="4845375" y="1808249"/>
                </a:lnTo>
                <a:cubicBezTo>
                  <a:pt x="4846894" y="1814880"/>
                  <a:pt x="4846053" y="1820341"/>
                  <a:pt x="4843969" y="1825149"/>
                </a:cubicBezTo>
                <a:lnTo>
                  <a:pt x="4843929" y="1825206"/>
                </a:lnTo>
                <a:lnTo>
                  <a:pt x="4852839" y="1826013"/>
                </a:lnTo>
                <a:cubicBezTo>
                  <a:pt x="4859010" y="1827976"/>
                  <a:pt x="4865335" y="1830215"/>
                  <a:pt x="4872074" y="1829323"/>
                </a:cubicBezTo>
                <a:cubicBezTo>
                  <a:pt x="4896826" y="1826996"/>
                  <a:pt x="4915835" y="1840208"/>
                  <a:pt x="4925096" y="1859262"/>
                </a:cubicBezTo>
                <a:lnTo>
                  <a:pt x="4929808" y="1883858"/>
                </a:lnTo>
                <a:lnTo>
                  <a:pt x="4939343" y="1886966"/>
                </a:lnTo>
                <a:cubicBezTo>
                  <a:pt x="4956041" y="1888844"/>
                  <a:pt x="4973154" y="1886656"/>
                  <a:pt x="4991962" y="1878897"/>
                </a:cubicBezTo>
                <a:cubicBezTo>
                  <a:pt x="4996228" y="1874604"/>
                  <a:pt x="4999657" y="1876306"/>
                  <a:pt x="5003950" y="1880575"/>
                </a:cubicBezTo>
                <a:cubicBezTo>
                  <a:pt x="4998008" y="1896860"/>
                  <a:pt x="4979187" y="1900338"/>
                  <a:pt x="4972381" y="1914056"/>
                </a:cubicBezTo>
                <a:cubicBezTo>
                  <a:pt x="4973245" y="1916623"/>
                  <a:pt x="4974108" y="1919188"/>
                  <a:pt x="4975836" y="1924321"/>
                </a:cubicBezTo>
                <a:cubicBezTo>
                  <a:pt x="4991365" y="1964091"/>
                  <a:pt x="5011707" y="2003846"/>
                  <a:pt x="5015575" y="2048343"/>
                </a:cubicBezTo>
                <a:lnTo>
                  <a:pt x="5014612" y="2066816"/>
                </a:lnTo>
                <a:lnTo>
                  <a:pt x="5068869" y="2055795"/>
                </a:lnTo>
                <a:cubicBezTo>
                  <a:pt x="5091061" y="2050200"/>
                  <a:pt x="5113097" y="2044332"/>
                  <a:pt x="5135512" y="2040422"/>
                </a:cubicBezTo>
                <a:cubicBezTo>
                  <a:pt x="5151189" y="2037403"/>
                  <a:pt x="5165629" y="2032183"/>
                  <a:pt x="5180616" y="2038241"/>
                </a:cubicBezTo>
                <a:cubicBezTo>
                  <a:pt x="5192167" y="2043336"/>
                  <a:pt x="5207843" y="2040317"/>
                  <a:pt x="5204265" y="2059708"/>
                </a:cubicBezTo>
                <a:cubicBezTo>
                  <a:pt x="5201375" y="2070022"/>
                  <a:pt x="5212238" y="2084193"/>
                  <a:pt x="5192160" y="2089685"/>
                </a:cubicBezTo>
                <a:cubicBezTo>
                  <a:pt x="5176483" y="2092704"/>
                  <a:pt x="5169194" y="2105491"/>
                  <a:pt x="5148842" y="2105345"/>
                </a:cubicBezTo>
                <a:cubicBezTo>
                  <a:pt x="5131928" y="2106163"/>
                  <a:pt x="5112124" y="2117294"/>
                  <a:pt x="5101673" y="2134757"/>
                </a:cubicBezTo>
                <a:cubicBezTo>
                  <a:pt x="5093145" y="2145342"/>
                  <a:pt x="5085032" y="2141214"/>
                  <a:pt x="5078431" y="2144923"/>
                </a:cubicBezTo>
                <a:cubicBezTo>
                  <a:pt x="5069011" y="2148770"/>
                  <a:pt x="5060726" y="2146910"/>
                  <a:pt x="5052563" y="2144620"/>
                </a:cubicBezTo>
                <a:lnTo>
                  <a:pt x="5037286" y="2142869"/>
                </a:lnTo>
                <a:lnTo>
                  <a:pt x="5039213" y="2146539"/>
                </a:lnTo>
                <a:cubicBezTo>
                  <a:pt x="5039657" y="2152103"/>
                  <a:pt x="5037321" y="2157888"/>
                  <a:pt x="5030489" y="2163045"/>
                </a:cubicBezTo>
                <a:lnTo>
                  <a:pt x="5028179" y="2165369"/>
                </a:lnTo>
                <a:lnTo>
                  <a:pt x="5046078" y="2171076"/>
                </a:lnTo>
                <a:cubicBezTo>
                  <a:pt x="5062408" y="2175655"/>
                  <a:pt x="5078495" y="2181095"/>
                  <a:pt x="5093139" y="2191692"/>
                </a:cubicBezTo>
                <a:cubicBezTo>
                  <a:pt x="5104687" y="2196786"/>
                  <a:pt x="5118438" y="2200643"/>
                  <a:pt x="5123662" y="2215086"/>
                </a:cubicBezTo>
                <a:cubicBezTo>
                  <a:pt x="5122699" y="2218526"/>
                  <a:pt x="5125173" y="2222928"/>
                  <a:pt x="5128611" y="2223892"/>
                </a:cubicBezTo>
                <a:cubicBezTo>
                  <a:pt x="5186634" y="2255001"/>
                  <a:pt x="5200927" y="2316485"/>
                  <a:pt x="5228422" y="2370550"/>
                </a:cubicBezTo>
                <a:cubicBezTo>
                  <a:pt x="5229660" y="2372750"/>
                  <a:pt x="5226497" y="2377426"/>
                  <a:pt x="5228697" y="2376188"/>
                </a:cubicBezTo>
                <a:cubicBezTo>
                  <a:pt x="5262110" y="2389270"/>
                  <a:pt x="5261555" y="2424342"/>
                  <a:pt x="5262652" y="2446897"/>
                </a:cubicBezTo>
                <a:cubicBezTo>
                  <a:pt x="5266498" y="2479496"/>
                  <a:pt x="5284508" y="2501235"/>
                  <a:pt x="5299355" y="2527647"/>
                </a:cubicBezTo>
                <a:cubicBezTo>
                  <a:pt x="5308015" y="2543057"/>
                  <a:pt x="5331804" y="2544168"/>
                  <a:pt x="5348719" y="2543349"/>
                </a:cubicBezTo>
                <a:cubicBezTo>
                  <a:pt x="5367833" y="2541295"/>
                  <a:pt x="5381583" y="2545151"/>
                  <a:pt x="5393408" y="2555885"/>
                </a:cubicBezTo>
                <a:cubicBezTo>
                  <a:pt x="5398083" y="2559051"/>
                  <a:pt x="5402759" y="2562217"/>
                  <a:pt x="5407160" y="2559743"/>
                </a:cubicBezTo>
                <a:cubicBezTo>
                  <a:pt x="5427651" y="2539534"/>
                  <a:pt x="5449372" y="2567875"/>
                  <a:pt x="5472613" y="2557709"/>
                </a:cubicBezTo>
                <a:cubicBezTo>
                  <a:pt x="5480452" y="2556199"/>
                  <a:pt x="5484437" y="2568442"/>
                  <a:pt x="5485949" y="2576283"/>
                </a:cubicBezTo>
                <a:cubicBezTo>
                  <a:pt x="5490899" y="2585087"/>
                  <a:pt x="5473985" y="2585904"/>
                  <a:pt x="5476734" y="2595946"/>
                </a:cubicBezTo>
                <a:cubicBezTo>
                  <a:pt x="5480171" y="2596910"/>
                  <a:pt x="5485810" y="2596637"/>
                  <a:pt x="5490484" y="2599804"/>
                </a:cubicBezTo>
                <a:cubicBezTo>
                  <a:pt x="5498596" y="2603933"/>
                  <a:pt x="5516473" y="2599677"/>
                  <a:pt x="5519497" y="2615358"/>
                </a:cubicBezTo>
                <a:cubicBezTo>
                  <a:pt x="5524719" y="2629801"/>
                  <a:pt x="5531179" y="2646446"/>
                  <a:pt x="5529803" y="2664600"/>
                </a:cubicBezTo>
                <a:cubicBezTo>
                  <a:pt x="5526223" y="2683991"/>
                  <a:pt x="5519210" y="2702418"/>
                  <a:pt x="5499679" y="2719188"/>
                </a:cubicBezTo>
                <a:cubicBezTo>
                  <a:pt x="5486478" y="2726609"/>
                  <a:pt x="5473551" y="2739669"/>
                  <a:pt x="5457599" y="2737049"/>
                </a:cubicBezTo>
                <a:cubicBezTo>
                  <a:pt x="5433810" y="2735938"/>
                  <a:pt x="5409747" y="2729188"/>
                  <a:pt x="5390773" y="2710887"/>
                </a:cubicBezTo>
                <a:cubicBezTo>
                  <a:pt x="5384860" y="2705521"/>
                  <a:pt x="5381149" y="2698917"/>
                  <a:pt x="5381838" y="2689840"/>
                </a:cubicBezTo>
                <a:cubicBezTo>
                  <a:pt x="5383215" y="2671686"/>
                  <a:pt x="5382393" y="2654769"/>
                  <a:pt x="5381571" y="2637851"/>
                </a:cubicBezTo>
                <a:cubicBezTo>
                  <a:pt x="5351870" y="2631374"/>
                  <a:pt x="5320930" y="2622696"/>
                  <a:pt x="5289992" y="2614017"/>
                </a:cubicBezTo>
                <a:cubicBezTo>
                  <a:pt x="5269225" y="2628586"/>
                  <a:pt x="5265923" y="2653616"/>
                  <a:pt x="5259180" y="2677681"/>
                </a:cubicBezTo>
                <a:cubicBezTo>
                  <a:pt x="5249549" y="2712061"/>
                  <a:pt x="5246794" y="2748370"/>
                  <a:pt x="5222176" y="2776691"/>
                </a:cubicBezTo>
                <a:cubicBezTo>
                  <a:pt x="5215850" y="2786040"/>
                  <a:pt x="5213235" y="2801994"/>
                  <a:pt x="5205122" y="2797863"/>
                </a:cubicBezTo>
                <a:cubicBezTo>
                  <a:pt x="5187934" y="2793042"/>
                  <a:pt x="5176517" y="2813942"/>
                  <a:pt x="5159054" y="2803482"/>
                </a:cubicBezTo>
                <a:cubicBezTo>
                  <a:pt x="5150942" y="2799352"/>
                  <a:pt x="5140903" y="2802098"/>
                  <a:pt x="5134992" y="2796732"/>
                </a:cubicBezTo>
                <a:cubicBezTo>
                  <a:pt x="5107905" y="2774301"/>
                  <a:pt x="5067476" y="2779647"/>
                  <a:pt x="5042589" y="2755979"/>
                </a:cubicBezTo>
                <a:cubicBezTo>
                  <a:pt x="5036678" y="2750613"/>
                  <a:pt x="5026914" y="2758998"/>
                  <a:pt x="5027187" y="2764637"/>
                </a:cubicBezTo>
                <a:cubicBezTo>
                  <a:pt x="5035159" y="2789122"/>
                  <a:pt x="5021269" y="2805621"/>
                  <a:pt x="5017692" y="2825011"/>
                </a:cubicBezTo>
                <a:cubicBezTo>
                  <a:pt x="4982901" y="2830084"/>
                  <a:pt x="4955814" y="2807653"/>
                  <a:pt x="4929276" y="2796501"/>
                </a:cubicBezTo>
                <a:cubicBezTo>
                  <a:pt x="4919925" y="2790170"/>
                  <a:pt x="4909613" y="2787277"/>
                  <a:pt x="4898064" y="2782184"/>
                </a:cubicBezTo>
                <a:cubicBezTo>
                  <a:pt x="4894625" y="2781219"/>
                  <a:pt x="4888987" y="2781492"/>
                  <a:pt x="4888987" y="2781492"/>
                </a:cubicBezTo>
                <a:cubicBezTo>
                  <a:pt x="4879083" y="2810233"/>
                  <a:pt x="4837143" y="2807738"/>
                  <a:pt x="4828476" y="2838679"/>
                </a:cubicBezTo>
                <a:cubicBezTo>
                  <a:pt x="4811828" y="2891486"/>
                  <a:pt x="4812096" y="2943474"/>
                  <a:pt x="4792012" y="2995316"/>
                </a:cubicBezTo>
                <a:cubicBezTo>
                  <a:pt x="4786923" y="3006867"/>
                  <a:pt x="4794346" y="3020074"/>
                  <a:pt x="4799984" y="3019801"/>
                </a:cubicBezTo>
                <a:cubicBezTo>
                  <a:pt x="4825285" y="3028753"/>
                  <a:pt x="4824181" y="3052545"/>
                  <a:pt x="4837243" y="3065480"/>
                </a:cubicBezTo>
                <a:cubicBezTo>
                  <a:pt x="4842191" y="3074285"/>
                  <a:pt x="4842467" y="3079925"/>
                  <a:pt x="4841777" y="3089001"/>
                </a:cubicBezTo>
                <a:cubicBezTo>
                  <a:pt x="4825820" y="3132731"/>
                  <a:pt x="4836815" y="3172896"/>
                  <a:pt x="4860050" y="3209077"/>
                </a:cubicBezTo>
                <a:cubicBezTo>
                  <a:pt x="4862524" y="3213480"/>
                  <a:pt x="4865000" y="3217883"/>
                  <a:pt x="4861834" y="3222557"/>
                </a:cubicBezTo>
                <a:cubicBezTo>
                  <a:pt x="4838321" y="3227085"/>
                  <a:pt x="4828147" y="3203838"/>
                  <a:pt x="4816322" y="3193104"/>
                </a:cubicBezTo>
                <a:cubicBezTo>
                  <a:pt x="4783050" y="3159668"/>
                  <a:pt x="4742214" y="3133380"/>
                  <a:pt x="4699177" y="3108328"/>
                </a:cubicBezTo>
                <a:cubicBezTo>
                  <a:pt x="4679514" y="3099106"/>
                  <a:pt x="4661363" y="3097722"/>
                  <a:pt x="4644723" y="3104179"/>
                </a:cubicBezTo>
                <a:cubicBezTo>
                  <a:pt x="4599204" y="3121076"/>
                  <a:pt x="4562347" y="3153380"/>
                  <a:pt x="4540752" y="3197380"/>
                </a:cubicBezTo>
                <a:cubicBezTo>
                  <a:pt x="4532225" y="3207968"/>
                  <a:pt x="4535796" y="3234927"/>
                  <a:pt x="4544184" y="3244695"/>
                </a:cubicBezTo>
                <a:cubicBezTo>
                  <a:pt x="4592028" y="3298906"/>
                  <a:pt x="4594503" y="3303308"/>
                  <a:pt x="4596283" y="3363136"/>
                </a:cubicBezTo>
                <a:cubicBezTo>
                  <a:pt x="4597106" y="3380055"/>
                  <a:pt x="4603291" y="3391060"/>
                  <a:pt x="4610716" y="3404267"/>
                </a:cubicBezTo>
                <a:cubicBezTo>
                  <a:pt x="4654021" y="3481307"/>
                  <a:pt x="4697325" y="3558345"/>
                  <a:pt x="4739666" y="3638823"/>
                </a:cubicBezTo>
                <a:cubicBezTo>
                  <a:pt x="4750801" y="3658634"/>
                  <a:pt x="4773902" y="3668822"/>
                  <a:pt x="4782837" y="3689868"/>
                </a:cubicBezTo>
                <a:cubicBezTo>
                  <a:pt x="4791772" y="3710916"/>
                  <a:pt x="4803871" y="3727288"/>
                  <a:pt x="4815006" y="3747099"/>
                </a:cubicBezTo>
                <a:cubicBezTo>
                  <a:pt x="4818719" y="3753702"/>
                  <a:pt x="4826556" y="3752193"/>
                  <a:pt x="4829032" y="3756594"/>
                </a:cubicBezTo>
                <a:cubicBezTo>
                  <a:pt x="4836180" y="3764162"/>
                  <a:pt x="4846768" y="3772694"/>
                  <a:pt x="4837004" y="3781080"/>
                </a:cubicBezTo>
                <a:cubicBezTo>
                  <a:pt x="4828475" y="3791666"/>
                  <a:pt x="4815689" y="3784371"/>
                  <a:pt x="4809775" y="3779005"/>
                </a:cubicBezTo>
                <a:cubicBezTo>
                  <a:pt x="4802627" y="3771436"/>
                  <a:pt x="4789838" y="3764142"/>
                  <a:pt x="4786128" y="3757537"/>
                </a:cubicBezTo>
                <a:cubicBezTo>
                  <a:pt x="4771969" y="3722048"/>
                  <a:pt x="4740482" y="3702091"/>
                  <a:pt x="4725360" y="3670038"/>
                </a:cubicBezTo>
                <a:cubicBezTo>
                  <a:pt x="4680818" y="3590797"/>
                  <a:pt x="4637514" y="3513757"/>
                  <a:pt x="4594209" y="3436718"/>
                </a:cubicBezTo>
                <a:cubicBezTo>
                  <a:pt x="4585548" y="3421310"/>
                  <a:pt x="4572760" y="3414015"/>
                  <a:pt x="4558738" y="3404519"/>
                </a:cubicBezTo>
                <a:cubicBezTo>
                  <a:pt x="4522573" y="3381395"/>
                  <a:pt x="4488614" y="3357037"/>
                  <a:pt x="4480507" y="3306558"/>
                </a:cubicBezTo>
                <a:cubicBezTo>
                  <a:pt x="4475839" y="3257043"/>
                  <a:pt x="4421110" y="3247252"/>
                  <a:pt x="4381231" y="3263877"/>
                </a:cubicBezTo>
                <a:cubicBezTo>
                  <a:pt x="4343551" y="3279265"/>
                  <a:pt x="4308620" y="3304692"/>
                  <a:pt x="4271213" y="3325719"/>
                </a:cubicBezTo>
                <a:cubicBezTo>
                  <a:pt x="4260211" y="3331903"/>
                  <a:pt x="4245217" y="3372193"/>
                  <a:pt x="4243839" y="3390348"/>
                </a:cubicBezTo>
                <a:cubicBezTo>
                  <a:pt x="4241706" y="3404582"/>
                  <a:pt x="4243492" y="3418061"/>
                  <a:pt x="4245828" y="3431231"/>
                </a:cubicBezTo>
                <a:lnTo>
                  <a:pt x="4249487" y="3458234"/>
                </a:lnTo>
                <a:lnTo>
                  <a:pt x="4268459" y="3485180"/>
                </a:lnTo>
                <a:cubicBezTo>
                  <a:pt x="4281443" y="3505708"/>
                  <a:pt x="4292876" y="3526961"/>
                  <a:pt x="4301641" y="3549872"/>
                </a:cubicBezTo>
                <a:cubicBezTo>
                  <a:pt x="4307055" y="3565296"/>
                  <a:pt x="4316508" y="3563422"/>
                  <a:pt x="4327699" y="3562381"/>
                </a:cubicBezTo>
                <a:cubicBezTo>
                  <a:pt x="4364295" y="3559642"/>
                  <a:pt x="4401792" y="3559473"/>
                  <a:pt x="4443283" y="3566565"/>
                </a:cubicBezTo>
                <a:cubicBezTo>
                  <a:pt x="4417314" y="3587231"/>
                  <a:pt x="4389789" y="3591118"/>
                  <a:pt x="4362331" y="3599313"/>
                </a:cubicBezTo>
                <a:cubicBezTo>
                  <a:pt x="4304843" y="3616605"/>
                  <a:pt x="4286341" y="3646200"/>
                  <a:pt x="4297508" y="3698587"/>
                </a:cubicBezTo>
                <a:cubicBezTo>
                  <a:pt x="4301772" y="3723079"/>
                  <a:pt x="4314000" y="3733224"/>
                  <a:pt x="4338953" y="3730240"/>
                </a:cubicBezTo>
                <a:cubicBezTo>
                  <a:pt x="4350144" y="3729199"/>
                  <a:pt x="4360432" y="3725588"/>
                  <a:pt x="4372142" y="3730140"/>
                </a:cubicBezTo>
                <a:cubicBezTo>
                  <a:pt x="4367268" y="3749176"/>
                  <a:pt x="4350550" y="3755045"/>
                  <a:pt x="4336403" y="3760011"/>
                </a:cubicBezTo>
                <a:cubicBezTo>
                  <a:pt x="4320971" y="3765428"/>
                  <a:pt x="4319369" y="3773209"/>
                  <a:pt x="4322595" y="3786514"/>
                </a:cubicBezTo>
                <a:cubicBezTo>
                  <a:pt x="4332656" y="3823408"/>
                  <a:pt x="4355894" y="3848458"/>
                  <a:pt x="4384277" y="3871702"/>
                </a:cubicBezTo>
                <a:cubicBezTo>
                  <a:pt x="4400431" y="3884800"/>
                  <a:pt x="4418322" y="3898733"/>
                  <a:pt x="4434476" y="3911831"/>
                </a:cubicBezTo>
                <a:cubicBezTo>
                  <a:pt x="4459384" y="3933408"/>
                  <a:pt x="4474454" y="3959880"/>
                  <a:pt x="4475830" y="3992604"/>
                </a:cubicBezTo>
                <a:cubicBezTo>
                  <a:pt x="4478491" y="4024877"/>
                  <a:pt x="4491171" y="4036308"/>
                  <a:pt x="4523073" y="4036659"/>
                </a:cubicBezTo>
                <a:cubicBezTo>
                  <a:pt x="4527382" y="4036590"/>
                  <a:pt x="4531241" y="4035236"/>
                  <a:pt x="4538122" y="4034264"/>
                </a:cubicBezTo>
                <a:cubicBezTo>
                  <a:pt x="4533767" y="4058894"/>
                  <a:pt x="4515830" y="4069521"/>
                  <a:pt x="4501368" y="4081817"/>
                </a:cubicBezTo>
                <a:cubicBezTo>
                  <a:pt x="4483498" y="4096752"/>
                  <a:pt x="4472127" y="4113738"/>
                  <a:pt x="4473367" y="4137847"/>
                </a:cubicBezTo>
                <a:cubicBezTo>
                  <a:pt x="4472351" y="4155528"/>
                  <a:pt x="4478984" y="4166194"/>
                  <a:pt x="4497959" y="4166752"/>
                </a:cubicBezTo>
                <a:cubicBezTo>
                  <a:pt x="4518219" y="4166859"/>
                  <a:pt x="4532952" y="4171794"/>
                  <a:pt x="4539336" y="4194097"/>
                </a:cubicBezTo>
                <a:cubicBezTo>
                  <a:pt x="4546556" y="4214663"/>
                  <a:pt x="4532026" y="4222651"/>
                  <a:pt x="4517947" y="4231925"/>
                </a:cubicBezTo>
                <a:cubicBezTo>
                  <a:pt x="4513254" y="4235016"/>
                  <a:pt x="4504252" y="4238176"/>
                  <a:pt x="4508696" y="4246722"/>
                </a:cubicBezTo>
                <a:cubicBezTo>
                  <a:pt x="4512306" y="4257005"/>
                  <a:pt x="4521511" y="4266768"/>
                  <a:pt x="4532701" y="4265727"/>
                </a:cubicBezTo>
                <a:cubicBezTo>
                  <a:pt x="4563701" y="4263508"/>
                  <a:pt x="4567446" y="4282407"/>
                  <a:pt x="4569138" y="4307801"/>
                </a:cubicBezTo>
                <a:lnTo>
                  <a:pt x="4581251" y="4356204"/>
                </a:lnTo>
                <a:lnTo>
                  <a:pt x="4581479" y="4355344"/>
                </a:lnTo>
                <a:cubicBezTo>
                  <a:pt x="4582962" y="4353590"/>
                  <a:pt x="4585120" y="4352240"/>
                  <a:pt x="4587279" y="4351160"/>
                </a:cubicBezTo>
                <a:cubicBezTo>
                  <a:pt x="4608862" y="4339284"/>
                  <a:pt x="4626128" y="4319848"/>
                  <a:pt x="4644474" y="4303653"/>
                </a:cubicBezTo>
                <a:cubicBezTo>
                  <a:pt x="4672532" y="4278820"/>
                  <a:pt x="4703828" y="4264784"/>
                  <a:pt x="4741598" y="4274501"/>
                </a:cubicBezTo>
                <a:cubicBezTo>
                  <a:pt x="4756706" y="4277740"/>
                  <a:pt x="4766419" y="4269103"/>
                  <a:pt x="4775052" y="4260465"/>
                </a:cubicBezTo>
                <a:cubicBezTo>
                  <a:pt x="4795556" y="4241031"/>
                  <a:pt x="4806348" y="4242110"/>
                  <a:pt x="4822535" y="4263704"/>
                </a:cubicBezTo>
                <a:cubicBezTo>
                  <a:pt x="4838722" y="4287458"/>
                  <a:pt x="4838722" y="4287458"/>
                  <a:pt x="4862464" y="4268023"/>
                </a:cubicBezTo>
                <a:cubicBezTo>
                  <a:pt x="4867859" y="4263704"/>
                  <a:pt x="4872176" y="4260465"/>
                  <a:pt x="4878651" y="4266943"/>
                </a:cubicBezTo>
                <a:cubicBezTo>
                  <a:pt x="4903472" y="4288537"/>
                  <a:pt x="4928292" y="4307972"/>
                  <a:pt x="4952034" y="4330645"/>
                </a:cubicBezTo>
                <a:cubicBezTo>
                  <a:pt x="4970379" y="4346841"/>
                  <a:pt x="4982250" y="4367356"/>
                  <a:pt x="4987646" y="4391109"/>
                </a:cubicBezTo>
                <a:cubicBezTo>
                  <a:pt x="4991963" y="4406225"/>
                  <a:pt x="5030812" y="4435377"/>
                  <a:pt x="5046999" y="4436456"/>
                </a:cubicBezTo>
                <a:cubicBezTo>
                  <a:pt x="5052395" y="4436456"/>
                  <a:pt x="5056712" y="4436456"/>
                  <a:pt x="5058870" y="4429978"/>
                </a:cubicBezTo>
                <a:cubicBezTo>
                  <a:pt x="5073978" y="4396508"/>
                  <a:pt x="5103116" y="4380312"/>
                  <a:pt x="5134411" y="4366276"/>
                </a:cubicBezTo>
                <a:cubicBezTo>
                  <a:pt x="5140886" y="4363037"/>
                  <a:pt x="5146282" y="4360877"/>
                  <a:pt x="5151678" y="4357638"/>
                </a:cubicBezTo>
                <a:cubicBezTo>
                  <a:pt x="5168944" y="4346841"/>
                  <a:pt x="5184052" y="4341442"/>
                  <a:pt x="5205636" y="4349000"/>
                </a:cubicBezTo>
                <a:cubicBezTo>
                  <a:pt x="5227219" y="4356559"/>
                  <a:pt x="5248802" y="4344681"/>
                  <a:pt x="5268226" y="4333885"/>
                </a:cubicBezTo>
                <a:cubicBezTo>
                  <a:pt x="5277939" y="4329566"/>
                  <a:pt x="5284414" y="4327406"/>
                  <a:pt x="5294126" y="4334964"/>
                </a:cubicBezTo>
                <a:cubicBezTo>
                  <a:pt x="5335134" y="4365196"/>
                  <a:pt x="5380459" y="4387870"/>
                  <a:pt x="5433338" y="4392189"/>
                </a:cubicBezTo>
                <a:cubicBezTo>
                  <a:pt x="5440892" y="4393268"/>
                  <a:pt x="5444129" y="4395428"/>
                  <a:pt x="5441971" y="4402986"/>
                </a:cubicBezTo>
                <a:cubicBezTo>
                  <a:pt x="5435496" y="4433217"/>
                  <a:pt x="5451683" y="4452652"/>
                  <a:pt x="5473266" y="4468847"/>
                </a:cubicBezTo>
                <a:cubicBezTo>
                  <a:pt x="5482979" y="4476405"/>
                  <a:pt x="5488374" y="4482883"/>
                  <a:pt x="5481899" y="4496919"/>
                </a:cubicBezTo>
                <a:cubicBezTo>
                  <a:pt x="5472187" y="4514195"/>
                  <a:pt x="5480820" y="4530390"/>
                  <a:pt x="5492691" y="4544426"/>
                </a:cubicBezTo>
                <a:cubicBezTo>
                  <a:pt x="5502403" y="4556303"/>
                  <a:pt x="5514274" y="4568179"/>
                  <a:pt x="5523987" y="4580056"/>
                </a:cubicBezTo>
                <a:cubicBezTo>
                  <a:pt x="5528303" y="4585994"/>
                  <a:pt x="5530731" y="4591663"/>
                  <a:pt x="5529787" y="4596252"/>
                </a:cubicBezTo>
                <a:cubicBezTo>
                  <a:pt x="5528843" y="4600841"/>
                  <a:pt x="5524527" y="4604349"/>
                  <a:pt x="5515353" y="4605969"/>
                </a:cubicBezTo>
                <a:cubicBezTo>
                  <a:pt x="5511037" y="4605969"/>
                  <a:pt x="5506720" y="4607049"/>
                  <a:pt x="5502403" y="4609208"/>
                </a:cubicBezTo>
                <a:cubicBezTo>
                  <a:pt x="5497008" y="4611367"/>
                  <a:pt x="5488374" y="4611367"/>
                  <a:pt x="5487295" y="4618925"/>
                </a:cubicBezTo>
                <a:cubicBezTo>
                  <a:pt x="5487295" y="4625403"/>
                  <a:pt x="5492691" y="4629722"/>
                  <a:pt x="5497008" y="4632961"/>
                </a:cubicBezTo>
                <a:cubicBezTo>
                  <a:pt x="5515353" y="4649157"/>
                  <a:pt x="5514274" y="4655635"/>
                  <a:pt x="5491612" y="4665352"/>
                </a:cubicBezTo>
                <a:cubicBezTo>
                  <a:pt x="5486216" y="4667512"/>
                  <a:pt x="5481899" y="4668591"/>
                  <a:pt x="5477583" y="4671830"/>
                </a:cubicBezTo>
                <a:cubicBezTo>
                  <a:pt x="5471108" y="4676149"/>
                  <a:pt x="5465712" y="4680468"/>
                  <a:pt x="5470029" y="4691265"/>
                </a:cubicBezTo>
                <a:cubicBezTo>
                  <a:pt x="5475424" y="4700983"/>
                  <a:pt x="5479741" y="4700983"/>
                  <a:pt x="5488374" y="4698823"/>
                </a:cubicBezTo>
                <a:lnTo>
                  <a:pt x="5504696" y="4697004"/>
                </a:lnTo>
                <a:lnTo>
                  <a:pt x="5420769" y="4781392"/>
                </a:lnTo>
                <a:lnTo>
                  <a:pt x="5413913" y="4776562"/>
                </a:lnTo>
                <a:cubicBezTo>
                  <a:pt x="5404200" y="4774402"/>
                  <a:pt x="5397726" y="4777641"/>
                  <a:pt x="5393409" y="4786279"/>
                </a:cubicBezTo>
                <a:cubicBezTo>
                  <a:pt x="5390171" y="4792757"/>
                  <a:pt x="5388013" y="4799235"/>
                  <a:pt x="5384776" y="4805713"/>
                </a:cubicBezTo>
                <a:cubicBezTo>
                  <a:pt x="5379380" y="4816510"/>
                  <a:pt x="5371826" y="4820829"/>
                  <a:pt x="5358876" y="4818670"/>
                </a:cubicBezTo>
                <a:cubicBezTo>
                  <a:pt x="5320026" y="4812192"/>
                  <a:pt x="5293047" y="4826228"/>
                  <a:pt x="5275781" y="4860778"/>
                </a:cubicBezTo>
                <a:cubicBezTo>
                  <a:pt x="5272543" y="4866176"/>
                  <a:pt x="5273622" y="4878053"/>
                  <a:pt x="5263910" y="4875894"/>
                </a:cubicBezTo>
                <a:cubicBezTo>
                  <a:pt x="5254197" y="4874814"/>
                  <a:pt x="5252039" y="4865097"/>
                  <a:pt x="5250960" y="4855379"/>
                </a:cubicBezTo>
                <a:cubicBezTo>
                  <a:pt x="5250960" y="4854300"/>
                  <a:pt x="5250960" y="4853220"/>
                  <a:pt x="5250960" y="4852140"/>
                </a:cubicBezTo>
                <a:cubicBezTo>
                  <a:pt x="5246643" y="4826228"/>
                  <a:pt x="5234772" y="4818670"/>
                  <a:pt x="5214269" y="4831626"/>
                </a:cubicBezTo>
                <a:cubicBezTo>
                  <a:pt x="5194844" y="4843503"/>
                  <a:pt x="5179736" y="4840264"/>
                  <a:pt x="5163548" y="4829467"/>
                </a:cubicBezTo>
                <a:cubicBezTo>
                  <a:pt x="5141965" y="4815431"/>
                  <a:pt x="5119303" y="4804634"/>
                  <a:pt x="5092324" y="4811112"/>
                </a:cubicBezTo>
                <a:cubicBezTo>
                  <a:pt x="5080453" y="4814351"/>
                  <a:pt x="5075057" y="4802474"/>
                  <a:pt x="5072899" y="4794916"/>
                </a:cubicBezTo>
                <a:cubicBezTo>
                  <a:pt x="5063187" y="4766844"/>
                  <a:pt x="5044841" y="4753888"/>
                  <a:pt x="5016783" y="4750649"/>
                </a:cubicBezTo>
                <a:cubicBezTo>
                  <a:pt x="4999517" y="4748489"/>
                  <a:pt x="4996279" y="4742011"/>
                  <a:pt x="5007071" y="4724736"/>
                </a:cubicBezTo>
                <a:cubicBezTo>
                  <a:pt x="5029733" y="4688026"/>
                  <a:pt x="5013546" y="4634041"/>
                  <a:pt x="4975775" y="4617845"/>
                </a:cubicBezTo>
                <a:cubicBezTo>
                  <a:pt x="4968221" y="4614606"/>
                  <a:pt x="4958509" y="4610288"/>
                  <a:pt x="4952034" y="4617845"/>
                </a:cubicBezTo>
                <a:cubicBezTo>
                  <a:pt x="4945559" y="4625403"/>
                  <a:pt x="4942321" y="4636200"/>
                  <a:pt x="4948796" y="4645918"/>
                </a:cubicBezTo>
                <a:cubicBezTo>
                  <a:pt x="4952034" y="4652396"/>
                  <a:pt x="4957430" y="4658874"/>
                  <a:pt x="4961746" y="4665352"/>
                </a:cubicBezTo>
                <a:cubicBezTo>
                  <a:pt x="4967142" y="4671830"/>
                  <a:pt x="4970379" y="4678309"/>
                  <a:pt x="4963904" y="4683708"/>
                </a:cubicBezTo>
                <a:cubicBezTo>
                  <a:pt x="4956350" y="4690186"/>
                  <a:pt x="4949875" y="4685867"/>
                  <a:pt x="4944480" y="4680468"/>
                </a:cubicBezTo>
                <a:cubicBezTo>
                  <a:pt x="4939084" y="4676149"/>
                  <a:pt x="4934767" y="4669671"/>
                  <a:pt x="4930451" y="4665352"/>
                </a:cubicBezTo>
                <a:cubicBezTo>
                  <a:pt x="4920738" y="4655635"/>
                  <a:pt x="4907788" y="4650236"/>
                  <a:pt x="4896997" y="4659954"/>
                </a:cubicBezTo>
                <a:cubicBezTo>
                  <a:pt x="4888363" y="4668591"/>
                  <a:pt x="4896997" y="4680468"/>
                  <a:pt x="4903472" y="4689106"/>
                </a:cubicBezTo>
                <a:cubicBezTo>
                  <a:pt x="4908867" y="4696664"/>
                  <a:pt x="4918580" y="4702062"/>
                  <a:pt x="4921817" y="4711780"/>
                </a:cubicBezTo>
                <a:cubicBezTo>
                  <a:pt x="4927213" y="4725816"/>
                  <a:pt x="4925055" y="4734453"/>
                  <a:pt x="4907788" y="4733374"/>
                </a:cubicBezTo>
                <a:cubicBezTo>
                  <a:pt x="4884047" y="4732294"/>
                  <a:pt x="4864622" y="4722577"/>
                  <a:pt x="4846276" y="4709620"/>
                </a:cubicBezTo>
                <a:cubicBezTo>
                  <a:pt x="4822535" y="4693425"/>
                  <a:pt x="4809585" y="4692345"/>
                  <a:pt x="4786923" y="4709620"/>
                </a:cubicBezTo>
                <a:cubicBezTo>
                  <a:pt x="4778290" y="4715019"/>
                  <a:pt x="4770736" y="4723656"/>
                  <a:pt x="4763181" y="4731214"/>
                </a:cubicBezTo>
                <a:cubicBezTo>
                  <a:pt x="4759944" y="4734453"/>
                  <a:pt x="4756706" y="4739852"/>
                  <a:pt x="4751311" y="4737692"/>
                </a:cubicBezTo>
                <a:cubicBezTo>
                  <a:pt x="4744836" y="4735533"/>
                  <a:pt x="4743756" y="4730135"/>
                  <a:pt x="4744836" y="4725816"/>
                </a:cubicBezTo>
                <a:cubicBezTo>
                  <a:pt x="4749152" y="4706381"/>
                  <a:pt x="4740519" y="4702062"/>
                  <a:pt x="4723252" y="4703142"/>
                </a:cubicBezTo>
                <a:cubicBezTo>
                  <a:pt x="4701669" y="4704222"/>
                  <a:pt x="4686561" y="4690186"/>
                  <a:pt x="4674690" y="4675069"/>
                </a:cubicBezTo>
                <a:cubicBezTo>
                  <a:pt x="4664978" y="4663193"/>
                  <a:pt x="4657424" y="4662113"/>
                  <a:pt x="4648790" y="4673990"/>
                </a:cubicBezTo>
                <a:cubicBezTo>
                  <a:pt x="4644474" y="4680468"/>
                  <a:pt x="4640157" y="4684787"/>
                  <a:pt x="4631524" y="4682628"/>
                </a:cubicBezTo>
                <a:cubicBezTo>
                  <a:pt x="4619653" y="4680468"/>
                  <a:pt x="4621811" y="4671830"/>
                  <a:pt x="4619653" y="4664272"/>
                </a:cubicBezTo>
                <a:cubicBezTo>
                  <a:pt x="4618574" y="4659954"/>
                  <a:pt x="4618574" y="4654555"/>
                  <a:pt x="4617495" y="4649157"/>
                </a:cubicBezTo>
                <a:cubicBezTo>
                  <a:pt x="4615067" y="4627293"/>
                  <a:pt x="4605354" y="4618183"/>
                  <a:pt x="4590179" y="4622282"/>
                </a:cubicBezTo>
                <a:lnTo>
                  <a:pt x="4586817" y="4623974"/>
                </a:lnTo>
                <a:lnTo>
                  <a:pt x="4584630" y="4635875"/>
                </a:lnTo>
                <a:cubicBezTo>
                  <a:pt x="4576236" y="4677803"/>
                  <a:pt x="4574566" y="4681277"/>
                  <a:pt x="4531541" y="4686274"/>
                </a:cubicBezTo>
                <a:cubicBezTo>
                  <a:pt x="4507873" y="4688806"/>
                  <a:pt x="4494629" y="4696343"/>
                  <a:pt x="4492463" y="4723091"/>
                </a:cubicBezTo>
                <a:cubicBezTo>
                  <a:pt x="4490612" y="4742510"/>
                  <a:pt x="4481880" y="4762900"/>
                  <a:pt x="4462206" y="4772694"/>
                </a:cubicBezTo>
                <a:cubicBezTo>
                  <a:pt x="4443818" y="4782036"/>
                  <a:pt x="4447044" y="4795342"/>
                  <a:pt x="4452007" y="4809481"/>
                </a:cubicBezTo>
                <a:cubicBezTo>
                  <a:pt x="4456970" y="4823620"/>
                  <a:pt x="4462768" y="4836023"/>
                  <a:pt x="4457827" y="4850751"/>
                </a:cubicBezTo>
                <a:cubicBezTo>
                  <a:pt x="4454555" y="4862006"/>
                  <a:pt x="4463241" y="4866176"/>
                  <a:pt x="4471025" y="4867775"/>
                </a:cubicBezTo>
                <a:cubicBezTo>
                  <a:pt x="4482667" y="4868020"/>
                  <a:pt x="4492572" y="4867431"/>
                  <a:pt x="4503311" y="4865104"/>
                </a:cubicBezTo>
                <a:cubicBezTo>
                  <a:pt x="4539907" y="4862365"/>
                  <a:pt x="4542095" y="4864484"/>
                  <a:pt x="4538327" y="4899014"/>
                </a:cubicBezTo>
                <a:cubicBezTo>
                  <a:pt x="4537311" y="4916696"/>
                  <a:pt x="4531535" y="4933161"/>
                  <a:pt x="4528782" y="4950009"/>
                </a:cubicBezTo>
                <a:cubicBezTo>
                  <a:pt x="4524359" y="4970331"/>
                  <a:pt x="4519936" y="4990652"/>
                  <a:pt x="4490855" y="4977760"/>
                </a:cubicBezTo>
                <a:cubicBezTo>
                  <a:pt x="4480882" y="4974042"/>
                  <a:pt x="4471948" y="4981510"/>
                  <a:pt x="4473436" y="4993981"/>
                </a:cubicBezTo>
                <a:cubicBezTo>
                  <a:pt x="4474542" y="5009475"/>
                  <a:pt x="4474812" y="5026705"/>
                  <a:pt x="4496877" y="5031953"/>
                </a:cubicBezTo>
                <a:cubicBezTo>
                  <a:pt x="4498163" y="5031502"/>
                  <a:pt x="4499449" y="5031051"/>
                  <a:pt x="4502473" y="5031433"/>
                </a:cubicBezTo>
                <a:cubicBezTo>
                  <a:pt x="4514114" y="5031678"/>
                  <a:pt x="4528961" y="5016360"/>
                  <a:pt x="4538301" y="5034738"/>
                </a:cubicBezTo>
                <a:cubicBezTo>
                  <a:pt x="4547190" y="5051831"/>
                  <a:pt x="4547911" y="5070346"/>
                  <a:pt x="4541751" y="5089834"/>
                </a:cubicBezTo>
                <a:cubicBezTo>
                  <a:pt x="4535524" y="5105014"/>
                  <a:pt x="4524085" y="5117692"/>
                  <a:pt x="4511743" y="5127799"/>
                </a:cubicBezTo>
                <a:cubicBezTo>
                  <a:pt x="4501522" y="5135718"/>
                  <a:pt x="4492520" y="5138878"/>
                  <a:pt x="4485820" y="5123905"/>
                </a:cubicBezTo>
                <a:cubicBezTo>
                  <a:pt x="4482729" y="5119215"/>
                  <a:pt x="4478352" y="5114976"/>
                  <a:pt x="4473208" y="5116782"/>
                </a:cubicBezTo>
                <a:cubicBezTo>
                  <a:pt x="4464206" y="5119942"/>
                  <a:pt x="4465175" y="5126821"/>
                  <a:pt x="4466980" y="5131962"/>
                </a:cubicBezTo>
                <a:cubicBezTo>
                  <a:pt x="4469304" y="5142697"/>
                  <a:pt x="4472462" y="5151694"/>
                  <a:pt x="4474335" y="5161144"/>
                </a:cubicBezTo>
                <a:cubicBezTo>
                  <a:pt x="4481306" y="5193347"/>
                  <a:pt x="4464790" y="5212139"/>
                  <a:pt x="4432436" y="5210502"/>
                </a:cubicBezTo>
                <a:cubicBezTo>
                  <a:pt x="4428127" y="5210571"/>
                  <a:pt x="4425104" y="5210188"/>
                  <a:pt x="4422080" y="5209806"/>
                </a:cubicBezTo>
                <a:cubicBezTo>
                  <a:pt x="4373257" y="5202400"/>
                  <a:pt x="4367278" y="5205942"/>
                  <a:pt x="4363328" y="5256417"/>
                </a:cubicBezTo>
                <a:cubicBezTo>
                  <a:pt x="4361478" y="5275836"/>
                  <a:pt x="4355634" y="5287993"/>
                  <a:pt x="4335441" y="5292194"/>
                </a:cubicBezTo>
                <a:cubicBezTo>
                  <a:pt x="4327273" y="5293617"/>
                  <a:pt x="4321294" y="5297160"/>
                  <a:pt x="4315316" y="5300702"/>
                </a:cubicBezTo>
                <a:cubicBezTo>
                  <a:pt x="4277186" y="5315531"/>
                  <a:pt x="4252570" y="5340053"/>
                  <a:pt x="4258458" y="5385631"/>
                </a:cubicBezTo>
                <a:cubicBezTo>
                  <a:pt x="4260014" y="5402410"/>
                  <a:pt x="4258998" y="5420092"/>
                  <a:pt x="4253222" y="5436557"/>
                </a:cubicBezTo>
                <a:cubicBezTo>
                  <a:pt x="4249950" y="5447812"/>
                  <a:pt x="4241467" y="5456565"/>
                  <a:pt x="4229825" y="5456320"/>
                </a:cubicBezTo>
                <a:cubicBezTo>
                  <a:pt x="4215611" y="5456978"/>
                  <a:pt x="4216694" y="5443604"/>
                  <a:pt x="4214822" y="5434155"/>
                </a:cubicBezTo>
                <a:cubicBezTo>
                  <a:pt x="4200113" y="5375792"/>
                  <a:pt x="4200113" y="5375792"/>
                  <a:pt x="4150160" y="5406321"/>
                </a:cubicBezTo>
                <a:cubicBezTo>
                  <a:pt x="4132223" y="5416948"/>
                  <a:pt x="4114670" y="5424554"/>
                  <a:pt x="4094026" y="5427469"/>
                </a:cubicBezTo>
                <a:cubicBezTo>
                  <a:pt x="4072931" y="5429099"/>
                  <a:pt x="4056144" y="5430660"/>
                  <a:pt x="4039855" y="5408946"/>
                </a:cubicBezTo>
                <a:cubicBezTo>
                  <a:pt x="4014812" y="5378755"/>
                  <a:pt x="3962333" y="5385626"/>
                  <a:pt x="3927948" y="5419353"/>
                </a:cubicBezTo>
                <a:cubicBezTo>
                  <a:pt x="3922421" y="5424181"/>
                  <a:pt x="3918630" y="5429843"/>
                  <a:pt x="3912268" y="5436408"/>
                </a:cubicBezTo>
                <a:cubicBezTo>
                  <a:pt x="3896746" y="5408649"/>
                  <a:pt x="3879554" y="5384365"/>
                  <a:pt x="3845463" y="5381894"/>
                </a:cubicBezTo>
                <a:cubicBezTo>
                  <a:pt x="3814396" y="5379805"/>
                  <a:pt x="3790931" y="5395261"/>
                  <a:pt x="3765729" y="5409883"/>
                </a:cubicBezTo>
                <a:cubicBezTo>
                  <a:pt x="3760450" y="5403073"/>
                  <a:pt x="3764691" y="5398697"/>
                  <a:pt x="3765910" y="5393938"/>
                </a:cubicBezTo>
                <a:cubicBezTo>
                  <a:pt x="3781704" y="5356630"/>
                  <a:pt x="3760136" y="5328107"/>
                  <a:pt x="3718780" y="5329630"/>
                </a:cubicBezTo>
                <a:cubicBezTo>
                  <a:pt x="3676138" y="5331605"/>
                  <a:pt x="3676138" y="5331605"/>
                  <a:pt x="3675462" y="5288528"/>
                </a:cubicBezTo>
                <a:cubicBezTo>
                  <a:pt x="3674989" y="5258375"/>
                  <a:pt x="3649630" y="5235514"/>
                  <a:pt x="3619984" y="5241589"/>
                </a:cubicBezTo>
                <a:cubicBezTo>
                  <a:pt x="3604935" y="5243984"/>
                  <a:pt x="3608161" y="5257289"/>
                  <a:pt x="3608747" y="5267190"/>
                </a:cubicBezTo>
                <a:cubicBezTo>
                  <a:pt x="3610304" y="5283969"/>
                  <a:pt x="3614048" y="5302867"/>
                  <a:pt x="3596563" y="5314780"/>
                </a:cubicBezTo>
                <a:cubicBezTo>
                  <a:pt x="3584605" y="5321866"/>
                  <a:pt x="3576054" y="5326311"/>
                  <a:pt x="3574430" y="5305224"/>
                </a:cubicBezTo>
                <a:cubicBezTo>
                  <a:pt x="3568858" y="5252317"/>
                  <a:pt x="3550132" y="5240121"/>
                  <a:pt x="3499909" y="5253419"/>
                </a:cubicBezTo>
                <a:cubicBezTo>
                  <a:pt x="3436375" y="5269946"/>
                  <a:pt x="3375977" y="5266603"/>
                  <a:pt x="3315692" y="5243008"/>
                </a:cubicBezTo>
                <a:cubicBezTo>
                  <a:pt x="3285324" y="5230567"/>
                  <a:pt x="3255024" y="5222434"/>
                  <a:pt x="3221835" y="5222534"/>
                </a:cubicBezTo>
                <a:cubicBezTo>
                  <a:pt x="3204598" y="5222810"/>
                  <a:pt x="3190452" y="5227776"/>
                  <a:pt x="3181652" y="5243858"/>
                </a:cubicBezTo>
                <a:cubicBezTo>
                  <a:pt x="3173687" y="5258205"/>
                  <a:pt x="3161797" y="5269597"/>
                  <a:pt x="3144425" y="5261258"/>
                </a:cubicBezTo>
                <a:cubicBezTo>
                  <a:pt x="3126601" y="5251633"/>
                  <a:pt x="3137138" y="5236384"/>
                  <a:pt x="3142147" y="5225963"/>
                </a:cubicBezTo>
                <a:cubicBezTo>
                  <a:pt x="3154669" y="5199910"/>
                  <a:pt x="3149638" y="5181464"/>
                  <a:pt x="3132063" y="5160201"/>
                </a:cubicBezTo>
                <a:cubicBezTo>
                  <a:pt x="3063049" y="5074700"/>
                  <a:pt x="3023997" y="4975794"/>
                  <a:pt x="2992209" y="4872894"/>
                </a:cubicBezTo>
                <a:cubicBezTo>
                  <a:pt x="2975447" y="4821027"/>
                  <a:pt x="2975447" y="4821027"/>
                  <a:pt x="2922382" y="4817997"/>
                </a:cubicBezTo>
                <a:cubicBezTo>
                  <a:pt x="2874077" y="4816185"/>
                  <a:pt x="2874077" y="4816185"/>
                  <a:pt x="2852371" y="4861342"/>
                </a:cubicBezTo>
                <a:cubicBezTo>
                  <a:pt x="2837344" y="4892605"/>
                  <a:pt x="2822769" y="4925153"/>
                  <a:pt x="2799055" y="4952246"/>
                </a:cubicBezTo>
                <a:cubicBezTo>
                  <a:pt x="2786330" y="4965376"/>
                  <a:pt x="2772319" y="4978957"/>
                  <a:pt x="2750389" y="4982323"/>
                </a:cubicBezTo>
                <a:cubicBezTo>
                  <a:pt x="2748832" y="4965544"/>
                  <a:pt x="2755511" y="4951650"/>
                  <a:pt x="2759166" y="4937373"/>
                </a:cubicBezTo>
                <a:cubicBezTo>
                  <a:pt x="2766477" y="4908818"/>
                  <a:pt x="2768193" y="4880785"/>
                  <a:pt x="2758717" y="4853791"/>
                </a:cubicBezTo>
                <a:cubicBezTo>
                  <a:pt x="2754589" y="4837915"/>
                  <a:pt x="2758831" y="4833539"/>
                  <a:pt x="2773428" y="4829858"/>
                </a:cubicBezTo>
                <a:cubicBezTo>
                  <a:pt x="2788026" y="4826178"/>
                  <a:pt x="2803458" y="4820761"/>
                  <a:pt x="2813611" y="4808534"/>
                </a:cubicBezTo>
                <a:cubicBezTo>
                  <a:pt x="2819072" y="4799399"/>
                  <a:pt x="2822795" y="4789429"/>
                  <a:pt x="2820922" y="4779980"/>
                </a:cubicBezTo>
                <a:cubicBezTo>
                  <a:pt x="2816861" y="4768411"/>
                  <a:pt x="2805287" y="4772474"/>
                  <a:pt x="2796668" y="4772612"/>
                </a:cubicBezTo>
                <a:cubicBezTo>
                  <a:pt x="2738910" y="4772674"/>
                  <a:pt x="2681603" y="4774021"/>
                  <a:pt x="2622107" y="4773249"/>
                </a:cubicBezTo>
                <a:lnTo>
                  <a:pt x="2591932" y="4771776"/>
                </a:lnTo>
                <a:lnTo>
                  <a:pt x="2581363" y="4784316"/>
                </a:lnTo>
                <a:cubicBezTo>
                  <a:pt x="2571376" y="4791016"/>
                  <a:pt x="2557281" y="4791697"/>
                  <a:pt x="2533973" y="4788867"/>
                </a:cubicBezTo>
                <a:cubicBezTo>
                  <a:pt x="2506747" y="4786794"/>
                  <a:pt x="2502347" y="4789267"/>
                  <a:pt x="2494641" y="4816770"/>
                </a:cubicBezTo>
                <a:cubicBezTo>
                  <a:pt x="2487900" y="4840836"/>
                  <a:pt x="2498074" y="4864084"/>
                  <a:pt x="2502607" y="4887605"/>
                </a:cubicBezTo>
                <a:cubicBezTo>
                  <a:pt x="2510439" y="4932445"/>
                  <a:pt x="2523908" y="4977012"/>
                  <a:pt x="2530777" y="5025291"/>
                </a:cubicBezTo>
                <a:cubicBezTo>
                  <a:pt x="2534074" y="5046611"/>
                  <a:pt x="2534207" y="5072605"/>
                  <a:pt x="2526229" y="5094470"/>
                </a:cubicBezTo>
                <a:cubicBezTo>
                  <a:pt x="2521688" y="5117298"/>
                  <a:pt x="2507797" y="5133797"/>
                  <a:pt x="2476444" y="5139834"/>
                </a:cubicBezTo>
                <a:cubicBezTo>
                  <a:pt x="2488275" y="5104218"/>
                  <a:pt x="2448950" y="5085771"/>
                  <a:pt x="2456379" y="5052626"/>
                </a:cubicBezTo>
                <a:cubicBezTo>
                  <a:pt x="2435621" y="5020847"/>
                  <a:pt x="2438376" y="4984539"/>
                  <a:pt x="2428893" y="4952213"/>
                </a:cubicBezTo>
                <a:cubicBezTo>
                  <a:pt x="2417209" y="4921126"/>
                  <a:pt x="2408687" y="4885362"/>
                  <a:pt x="2404842" y="4852765"/>
                </a:cubicBezTo>
                <a:cubicBezTo>
                  <a:pt x="2399900" y="4797610"/>
                  <a:pt x="2345447" y="4793459"/>
                  <a:pt x="2313953" y="4819852"/>
                </a:cubicBezTo>
                <a:cubicBezTo>
                  <a:pt x="2307352" y="4823562"/>
                  <a:pt x="2305426" y="4830439"/>
                  <a:pt x="2305700" y="4836077"/>
                </a:cubicBezTo>
                <a:cubicBezTo>
                  <a:pt x="2303773" y="4842953"/>
                  <a:pt x="2307486" y="4849557"/>
                  <a:pt x="2307760" y="4855197"/>
                </a:cubicBezTo>
                <a:cubicBezTo>
                  <a:pt x="2301982" y="4875825"/>
                  <a:pt x="2291528" y="4893287"/>
                  <a:pt x="2273652" y="4897541"/>
                </a:cubicBezTo>
                <a:cubicBezTo>
                  <a:pt x="2253574" y="4903035"/>
                  <a:pt x="2241475" y="4886661"/>
                  <a:pt x="2229651" y="4875929"/>
                </a:cubicBezTo>
                <a:cubicBezTo>
                  <a:pt x="2223740" y="4870562"/>
                  <a:pt x="2222228" y="4862722"/>
                  <a:pt x="2219754" y="4858320"/>
                </a:cubicBezTo>
                <a:cubicBezTo>
                  <a:pt x="2192808" y="4815533"/>
                  <a:pt x="2150045" y="4796122"/>
                  <a:pt x="2105490" y="4809581"/>
                </a:cubicBezTo>
                <a:cubicBezTo>
                  <a:pt x="2095451" y="4812326"/>
                  <a:pt x="2084449" y="4818511"/>
                  <a:pt x="2075923" y="4829098"/>
                </a:cubicBezTo>
                <a:cubicBezTo>
                  <a:pt x="2054741" y="4858383"/>
                  <a:pt x="2019261" y="4872533"/>
                  <a:pt x="1995879" y="4903056"/>
                </a:cubicBezTo>
                <a:cubicBezTo>
                  <a:pt x="1992718" y="4907729"/>
                  <a:pt x="1978003" y="4907311"/>
                  <a:pt x="1971127" y="4905382"/>
                </a:cubicBezTo>
                <a:cubicBezTo>
                  <a:pt x="1957377" y="4901526"/>
                  <a:pt x="1943627" y="4897668"/>
                  <a:pt x="1929602" y="4888172"/>
                </a:cubicBezTo>
                <a:cubicBezTo>
                  <a:pt x="1917777" y="4877438"/>
                  <a:pt x="1908976" y="4882386"/>
                  <a:pt x="1900724" y="4898612"/>
                </a:cubicBezTo>
                <a:cubicBezTo>
                  <a:pt x="1899761" y="4902049"/>
                  <a:pt x="1900035" y="4907689"/>
                  <a:pt x="1896871" y="4912363"/>
                </a:cubicBezTo>
                <a:cubicBezTo>
                  <a:pt x="1891507" y="4918275"/>
                  <a:pt x="1883944" y="4925423"/>
                  <a:pt x="1877068" y="4923495"/>
                </a:cubicBezTo>
                <a:cubicBezTo>
                  <a:pt x="1865518" y="4918402"/>
                  <a:pt x="1869644" y="4910289"/>
                  <a:pt x="1870333" y="4901212"/>
                </a:cubicBezTo>
                <a:cubicBezTo>
                  <a:pt x="1875838" y="4874945"/>
                  <a:pt x="1893855" y="4850334"/>
                  <a:pt x="1885608" y="4820209"/>
                </a:cubicBezTo>
                <a:cubicBezTo>
                  <a:pt x="1882860" y="4810168"/>
                  <a:pt x="1874473" y="4800399"/>
                  <a:pt x="1867872" y="4804109"/>
                </a:cubicBezTo>
                <a:cubicBezTo>
                  <a:pt x="1856871" y="4810294"/>
                  <a:pt x="1844630" y="4814276"/>
                  <a:pt x="1837342" y="4827064"/>
                </a:cubicBezTo>
                <a:cubicBezTo>
                  <a:pt x="1832253" y="4838614"/>
                  <a:pt x="1815886" y="4850711"/>
                  <a:pt x="1799662" y="4842451"/>
                </a:cubicBezTo>
                <a:cubicBezTo>
                  <a:pt x="1782199" y="4831991"/>
                  <a:pt x="1762537" y="4822766"/>
                  <a:pt x="1758003" y="4799247"/>
                </a:cubicBezTo>
                <a:cubicBezTo>
                  <a:pt x="1758965" y="4795808"/>
                  <a:pt x="1769967" y="4789623"/>
                  <a:pt x="1769692" y="4783984"/>
                </a:cubicBezTo>
                <a:cubicBezTo>
                  <a:pt x="1765706" y="4771742"/>
                  <a:pt x="1760484" y="4757298"/>
                  <a:pt x="1743295" y="4752477"/>
                </a:cubicBezTo>
                <a:cubicBezTo>
                  <a:pt x="1699843" y="4742143"/>
                  <a:pt x="1659281" y="4721494"/>
                  <a:pt x="1616518" y="4702082"/>
                </a:cubicBezTo>
                <a:cubicBezTo>
                  <a:pt x="1589980" y="4690930"/>
                  <a:pt x="1563302" y="4700133"/>
                  <a:pt x="1541847" y="4723780"/>
                </a:cubicBezTo>
                <a:cubicBezTo>
                  <a:pt x="1515028" y="4753336"/>
                  <a:pt x="1513791" y="4751137"/>
                  <a:pt x="1482305" y="4731179"/>
                </a:cubicBezTo>
                <a:cubicBezTo>
                  <a:pt x="1468280" y="4721683"/>
                  <a:pt x="1460166" y="4717553"/>
                  <a:pt x="1473783" y="4695417"/>
                </a:cubicBezTo>
                <a:cubicBezTo>
                  <a:pt x="1493726" y="4663929"/>
                  <a:pt x="1488645" y="4629131"/>
                  <a:pt x="1468846" y="4593913"/>
                </a:cubicBezTo>
                <a:cubicBezTo>
                  <a:pt x="1444102" y="4549890"/>
                  <a:pt x="1408904" y="4523329"/>
                  <a:pt x="1363940" y="4505154"/>
                </a:cubicBezTo>
                <a:cubicBezTo>
                  <a:pt x="1355828" y="4501025"/>
                  <a:pt x="1348953" y="4499096"/>
                  <a:pt x="1341662" y="4511882"/>
                </a:cubicBezTo>
                <a:cubicBezTo>
                  <a:pt x="1330247" y="4532784"/>
                  <a:pt x="1307968" y="4539514"/>
                  <a:pt x="1289128" y="4547206"/>
                </a:cubicBezTo>
                <a:cubicBezTo>
                  <a:pt x="1263686" y="4558610"/>
                  <a:pt x="1224087" y="4534523"/>
                  <a:pt x="1221480" y="4504127"/>
                </a:cubicBezTo>
                <a:cubicBezTo>
                  <a:pt x="1218870" y="4473732"/>
                  <a:pt x="1214062" y="4444570"/>
                  <a:pt x="1220530" y="4414866"/>
                </a:cubicBezTo>
                <a:cubicBezTo>
                  <a:pt x="1223419" y="4404551"/>
                  <a:pt x="1225345" y="4397676"/>
                  <a:pt x="1239097" y="4401534"/>
                </a:cubicBezTo>
                <a:cubicBezTo>
                  <a:pt x="1249407" y="4404427"/>
                  <a:pt x="1253261" y="4390675"/>
                  <a:pt x="1251750" y="4382834"/>
                </a:cubicBezTo>
                <a:cubicBezTo>
                  <a:pt x="1251202" y="4371557"/>
                  <a:pt x="1255052" y="4357804"/>
                  <a:pt x="1254504" y="4346526"/>
                </a:cubicBezTo>
                <a:cubicBezTo>
                  <a:pt x="1251755" y="4336486"/>
                  <a:pt x="1238969" y="4329190"/>
                  <a:pt x="1230581" y="4319421"/>
                </a:cubicBezTo>
                <a:cubicBezTo>
                  <a:pt x="1216765" y="4302566"/>
                  <a:pt x="1202948" y="4285711"/>
                  <a:pt x="1186758" y="4272364"/>
                </a:cubicBezTo>
                <a:lnTo>
                  <a:pt x="1175214" y="4264939"/>
                </a:lnTo>
                <a:lnTo>
                  <a:pt x="1161833" y="4266023"/>
                </a:lnTo>
                <a:cubicBezTo>
                  <a:pt x="1154415" y="4265067"/>
                  <a:pt x="1147356" y="4262915"/>
                  <a:pt x="1140837" y="4258967"/>
                </a:cubicBezTo>
                <a:lnTo>
                  <a:pt x="1128185" y="4246273"/>
                </a:lnTo>
                <a:lnTo>
                  <a:pt x="1114189" y="4244360"/>
                </a:lnTo>
                <a:cubicBezTo>
                  <a:pt x="1109687" y="4244719"/>
                  <a:pt x="1105528" y="4246333"/>
                  <a:pt x="1101745" y="4249907"/>
                </a:cubicBezTo>
                <a:cubicBezTo>
                  <a:pt x="1097344" y="4252381"/>
                  <a:pt x="1093356" y="4251725"/>
                  <a:pt x="1089334" y="4250366"/>
                </a:cubicBezTo>
                <a:lnTo>
                  <a:pt x="1081819" y="4248119"/>
                </a:lnTo>
                <a:lnTo>
                  <a:pt x="1066120" y="4264125"/>
                </a:lnTo>
                <a:cubicBezTo>
                  <a:pt x="1059898" y="4273698"/>
                  <a:pt x="1055110" y="4284226"/>
                  <a:pt x="1050323" y="4294755"/>
                </a:cubicBezTo>
                <a:cubicBezTo>
                  <a:pt x="1036917" y="4327300"/>
                  <a:pt x="1015857" y="4348360"/>
                  <a:pt x="983313" y="4357938"/>
                </a:cubicBezTo>
                <a:cubicBezTo>
                  <a:pt x="975658" y="4350281"/>
                  <a:pt x="968002" y="4342625"/>
                  <a:pt x="960346" y="4334969"/>
                </a:cubicBezTo>
                <a:cubicBezTo>
                  <a:pt x="971834" y="4319654"/>
                  <a:pt x="985236" y="4306251"/>
                  <a:pt x="1002467" y="4292849"/>
                </a:cubicBezTo>
                <a:cubicBezTo>
                  <a:pt x="1013954" y="4281362"/>
                  <a:pt x="1027355" y="4271788"/>
                  <a:pt x="1033100" y="4258387"/>
                </a:cubicBezTo>
                <a:cubicBezTo>
                  <a:pt x="1065652" y="4210525"/>
                  <a:pt x="1052257" y="4177986"/>
                  <a:pt x="998661" y="4158853"/>
                </a:cubicBezTo>
                <a:cubicBezTo>
                  <a:pt x="958462" y="4149287"/>
                  <a:pt x="954636" y="4141631"/>
                  <a:pt x="956556" y="4105261"/>
                </a:cubicBezTo>
                <a:cubicBezTo>
                  <a:pt x="960392" y="4063146"/>
                  <a:pt x="946994" y="4049748"/>
                  <a:pt x="904879" y="4057413"/>
                </a:cubicBezTo>
                <a:cubicBezTo>
                  <a:pt x="899136" y="4059328"/>
                  <a:pt x="891479" y="4063158"/>
                  <a:pt x="885736" y="4065073"/>
                </a:cubicBezTo>
                <a:cubicBezTo>
                  <a:pt x="843619" y="4080393"/>
                  <a:pt x="822567" y="4059341"/>
                  <a:pt x="818745" y="4013399"/>
                </a:cubicBezTo>
                <a:cubicBezTo>
                  <a:pt x="820662" y="4000000"/>
                  <a:pt x="822578" y="3986599"/>
                  <a:pt x="826409" y="3971284"/>
                </a:cubicBezTo>
                <a:cubicBezTo>
                  <a:pt x="834075" y="3917683"/>
                  <a:pt x="847483" y="3865997"/>
                  <a:pt x="870463" y="3816223"/>
                </a:cubicBezTo>
                <a:cubicBezTo>
                  <a:pt x="887698" y="3779849"/>
                  <a:pt x="883874" y="3753050"/>
                  <a:pt x="849420" y="3733913"/>
                </a:cubicBezTo>
                <a:cubicBezTo>
                  <a:pt x="845592" y="3730085"/>
                  <a:pt x="841764" y="3726257"/>
                  <a:pt x="837936" y="3722429"/>
                </a:cubicBezTo>
                <a:cubicBezTo>
                  <a:pt x="820712" y="3697547"/>
                  <a:pt x="820715" y="3682233"/>
                  <a:pt x="847517" y="3670743"/>
                </a:cubicBezTo>
                <a:lnTo>
                  <a:pt x="871187" y="3654468"/>
                </a:lnTo>
                <a:lnTo>
                  <a:pt x="862921" y="3655033"/>
                </a:lnTo>
                <a:lnTo>
                  <a:pt x="865726" y="3649731"/>
                </a:lnTo>
                <a:cubicBezTo>
                  <a:pt x="872742" y="3631304"/>
                  <a:pt x="907125" y="3594598"/>
                  <a:pt x="920326" y="3587177"/>
                </a:cubicBezTo>
                <a:lnTo>
                  <a:pt x="925490" y="3584399"/>
                </a:lnTo>
                <a:lnTo>
                  <a:pt x="928649" y="3574777"/>
                </a:lnTo>
                <a:cubicBezTo>
                  <a:pt x="929489" y="3567001"/>
                  <a:pt x="928593" y="3559165"/>
                  <a:pt x="925932" y="3550999"/>
                </a:cubicBezTo>
                <a:lnTo>
                  <a:pt x="917654" y="3534979"/>
                </a:lnTo>
                <a:lnTo>
                  <a:pt x="912238" y="3534153"/>
                </a:lnTo>
                <a:cubicBezTo>
                  <a:pt x="905209" y="3531949"/>
                  <a:pt x="898814" y="3528302"/>
                  <a:pt x="892558" y="3527474"/>
                </a:cubicBezTo>
                <a:cubicBezTo>
                  <a:pt x="879637" y="3494184"/>
                  <a:pt x="853232" y="3509027"/>
                  <a:pt x="830681" y="3510117"/>
                </a:cubicBezTo>
                <a:cubicBezTo>
                  <a:pt x="759587" y="3512423"/>
                  <a:pt x="693717" y="3529172"/>
                  <a:pt x="626610" y="3543722"/>
                </a:cubicBezTo>
                <a:cubicBezTo>
                  <a:pt x="613133" y="3545504"/>
                  <a:pt x="597458" y="3548522"/>
                  <a:pt x="581781" y="3551541"/>
                </a:cubicBezTo>
                <a:cubicBezTo>
                  <a:pt x="560466" y="3554832"/>
                  <a:pt x="538189" y="3561561"/>
                  <a:pt x="534885" y="3586592"/>
                </a:cubicBezTo>
                <a:cubicBezTo>
                  <a:pt x="531032" y="3600343"/>
                  <a:pt x="518793" y="3604326"/>
                  <a:pt x="508756" y="3607073"/>
                </a:cubicBezTo>
                <a:cubicBezTo>
                  <a:pt x="497754" y="3613256"/>
                  <a:pt x="482766" y="3607199"/>
                  <a:pt x="473000" y="3615583"/>
                </a:cubicBezTo>
                <a:cubicBezTo>
                  <a:pt x="468600" y="3618056"/>
                  <a:pt x="454850" y="3614200"/>
                  <a:pt x="451138" y="3607596"/>
                </a:cubicBezTo>
                <a:cubicBezTo>
                  <a:pt x="431341" y="3583966"/>
                  <a:pt x="418198" y="3540301"/>
                  <a:pt x="426615" y="3498773"/>
                </a:cubicBezTo>
                <a:lnTo>
                  <a:pt x="434951" y="3478138"/>
                </a:lnTo>
                <a:lnTo>
                  <a:pt x="0" y="3478138"/>
                </a:lnTo>
                <a:close/>
              </a:path>
            </a:pathLst>
          </a:custGeom>
        </p:spPr>
      </p:pic>
    </p:spTree>
    <p:extLst>
      <p:ext uri="{BB962C8B-B14F-4D97-AF65-F5344CB8AC3E}">
        <p14:creationId xmlns:p14="http://schemas.microsoft.com/office/powerpoint/2010/main" val="2041347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معرفی شرکت ملی صنایع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17</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296334" y="1332232"/>
            <a:ext cx="11590866" cy="2848472"/>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شرکت ملی مس ایران بزرگترین شرکت فعال در بورس ایران می‌باشد که در ماه‌های اخیر توانست عنوان اولین شرکت با ارزش بازار بیش از 1000 همت و سپس عنوان اولین شرکت با ارزش بازار بیش از 2000 همت را کسب کند.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این شرکت در سال‌های اخیر با تعریف پروژه‌های عظیم توسعه‌ای، تلاش برای افزایش ظرفیت تولید و ارتقای جایگاه شرکت را آغاز کرده است. همین نگاه توسعه‌ای باعث اقبال سرمایه‌گذاران به سهام شرکت و رشد چشمگیر ارزش بازار شرکت بوده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در این گزارش، وضعیت پروژه‌های ملی مس مجدداً بررسی خواهد شد تا چشم‌انداز آتی شرکت در حوزه تولید واضح‌تر شود. همچنین تاثیر پروژه‌های بهره‌برداری شده بر روی ظرفیت تولید مطالعه می‌شود تا تخمینی از میزان تولید شرکت در سال جاری بدست آید.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در نهایت با در نظر گرفتن رشد تولید حاصل از پروژه‌های توسعه‌ای، میزان تولید و فروش شرکت برآورد می‌شود تا سود شرکت در سال‌های پیش رو محاسبه شود.</a:t>
            </a:r>
          </a:p>
        </p:txBody>
      </p:sp>
    </p:spTree>
    <p:extLst>
      <p:ext uri="{BB962C8B-B14F-4D97-AF65-F5344CB8AC3E}">
        <p14:creationId xmlns:p14="http://schemas.microsoft.com/office/powerpoint/2010/main" val="3589682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پروژه‌های ملی صنایع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18</a:t>
            </a:fld>
            <a:endParaRPr lang="en-US" dirty="0"/>
          </a:p>
        </p:txBody>
      </p:sp>
      <p:graphicFrame>
        <p:nvGraphicFramePr>
          <p:cNvPr id="6" name="Table 5">
            <a:extLst>
              <a:ext uri="{FF2B5EF4-FFF2-40B4-BE49-F238E27FC236}">
                <a16:creationId xmlns:a16="http://schemas.microsoft.com/office/drawing/2014/main" id="{AAF853AF-5446-4F86-91F6-2E2789FC7A39}"/>
              </a:ext>
            </a:extLst>
          </p:cNvPr>
          <p:cNvGraphicFramePr>
            <a:graphicFrameLocks noGrp="1"/>
          </p:cNvGraphicFramePr>
          <p:nvPr>
            <p:extLst>
              <p:ext uri="{D42A27DB-BD31-4B8C-83A1-F6EECF244321}">
                <p14:modId xmlns:p14="http://schemas.microsoft.com/office/powerpoint/2010/main" val="3689657732"/>
              </p:ext>
            </p:extLst>
          </p:nvPr>
        </p:nvGraphicFramePr>
        <p:xfrm>
          <a:off x="241300" y="1696910"/>
          <a:ext cx="11709400" cy="4079891"/>
        </p:xfrm>
        <a:graphic>
          <a:graphicData uri="http://schemas.openxmlformats.org/drawingml/2006/table">
            <a:tbl>
              <a:tblPr rtl="1">
                <a:tableStyleId>{5C22544A-7EE6-4342-B048-85BDC9FD1C3A}</a:tableStyleId>
              </a:tblPr>
              <a:tblGrid>
                <a:gridCol w="356887">
                  <a:extLst>
                    <a:ext uri="{9D8B030D-6E8A-4147-A177-3AD203B41FA5}">
                      <a16:colId xmlns:a16="http://schemas.microsoft.com/office/drawing/2014/main" val="1210320360"/>
                    </a:ext>
                  </a:extLst>
                </a:gridCol>
                <a:gridCol w="1421244">
                  <a:extLst>
                    <a:ext uri="{9D8B030D-6E8A-4147-A177-3AD203B41FA5}">
                      <a16:colId xmlns:a16="http://schemas.microsoft.com/office/drawing/2014/main" val="2218641028"/>
                    </a:ext>
                  </a:extLst>
                </a:gridCol>
                <a:gridCol w="1973949">
                  <a:extLst>
                    <a:ext uri="{9D8B030D-6E8A-4147-A177-3AD203B41FA5}">
                      <a16:colId xmlns:a16="http://schemas.microsoft.com/office/drawing/2014/main" val="2630804927"/>
                    </a:ext>
                  </a:extLst>
                </a:gridCol>
                <a:gridCol w="1479204">
                  <a:extLst>
                    <a:ext uri="{9D8B030D-6E8A-4147-A177-3AD203B41FA5}">
                      <a16:colId xmlns:a16="http://schemas.microsoft.com/office/drawing/2014/main" val="1795104531"/>
                    </a:ext>
                  </a:extLst>
                </a:gridCol>
                <a:gridCol w="839386">
                  <a:extLst>
                    <a:ext uri="{9D8B030D-6E8A-4147-A177-3AD203B41FA5}">
                      <a16:colId xmlns:a16="http://schemas.microsoft.com/office/drawing/2014/main" val="1328336702"/>
                    </a:ext>
                  </a:extLst>
                </a:gridCol>
                <a:gridCol w="901250">
                  <a:extLst>
                    <a:ext uri="{9D8B030D-6E8A-4147-A177-3AD203B41FA5}">
                      <a16:colId xmlns:a16="http://schemas.microsoft.com/office/drawing/2014/main" val="1497311369"/>
                    </a:ext>
                  </a:extLst>
                </a:gridCol>
                <a:gridCol w="1342286">
                  <a:extLst>
                    <a:ext uri="{9D8B030D-6E8A-4147-A177-3AD203B41FA5}">
                      <a16:colId xmlns:a16="http://schemas.microsoft.com/office/drawing/2014/main" val="4104936791"/>
                    </a:ext>
                  </a:extLst>
                </a:gridCol>
                <a:gridCol w="1342286">
                  <a:extLst>
                    <a:ext uri="{9D8B030D-6E8A-4147-A177-3AD203B41FA5}">
                      <a16:colId xmlns:a16="http://schemas.microsoft.com/office/drawing/2014/main" val="2147643821"/>
                    </a:ext>
                  </a:extLst>
                </a:gridCol>
                <a:gridCol w="2052908">
                  <a:extLst>
                    <a:ext uri="{9D8B030D-6E8A-4147-A177-3AD203B41FA5}">
                      <a16:colId xmlns:a16="http://schemas.microsoft.com/office/drawing/2014/main" val="500349993"/>
                    </a:ext>
                  </a:extLst>
                </a:gridCol>
              </a:tblGrid>
              <a:tr h="479687">
                <a:tc>
                  <a:txBody>
                    <a:bodyPr/>
                    <a:lstStyle/>
                    <a:p>
                      <a:pPr algn="ctr" rtl="1" fontAlgn="ctr"/>
                      <a:r>
                        <a:rPr lang="fa-IR" sz="1200" b="1" u="none" strike="noStrike" kern="1200" dirty="0">
                          <a:solidFill>
                            <a:schemeClr val="bg1"/>
                          </a:solidFill>
                          <a:effectLst/>
                          <a:latin typeface="IPT Mitra" panose="00000400000000000000" pitchFamily="2" charset="2"/>
                          <a:ea typeface="+mn-ea"/>
                          <a:cs typeface="B Zar" panose="00000400000000000000" pitchFamily="2" charset="-78"/>
                        </a:rPr>
                        <a:t>ردیف</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u="none" strike="noStrike" kern="1200" dirty="0">
                          <a:solidFill>
                            <a:schemeClr val="bg1"/>
                          </a:solidFill>
                          <a:effectLst/>
                          <a:latin typeface="IPT Mitra" panose="00000400000000000000" pitchFamily="2" charset="2"/>
                          <a:ea typeface="+mn-ea"/>
                          <a:cs typeface="B Zar" panose="00000400000000000000" pitchFamily="2" charset="-78"/>
                        </a:rPr>
                        <a:t>پروژه</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u="none" strike="noStrike" kern="1200" dirty="0">
                          <a:solidFill>
                            <a:schemeClr val="bg1"/>
                          </a:solidFill>
                          <a:effectLst/>
                          <a:latin typeface="IPT Mitra" panose="00000400000000000000" pitchFamily="2" charset="2"/>
                          <a:ea typeface="+mn-ea"/>
                          <a:cs typeface="B Zar" panose="00000400000000000000" pitchFamily="2" charset="-78"/>
                        </a:rPr>
                        <a:t>هدف</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u="none" strike="noStrike" kern="1200" dirty="0">
                          <a:solidFill>
                            <a:schemeClr val="bg1"/>
                          </a:solidFill>
                          <a:effectLst/>
                          <a:latin typeface="IPT Mitra" panose="00000400000000000000" pitchFamily="2" charset="2"/>
                          <a:ea typeface="+mn-ea"/>
                          <a:cs typeface="B Zar" panose="00000400000000000000" pitchFamily="2" charset="-78"/>
                        </a:rPr>
                        <a:t>محل اجرا</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u="none" strike="noStrike" kern="1200" dirty="0">
                          <a:solidFill>
                            <a:schemeClr val="bg1"/>
                          </a:solidFill>
                          <a:effectLst/>
                          <a:latin typeface="IPT Mitra" panose="00000400000000000000" pitchFamily="2" charset="2"/>
                          <a:ea typeface="+mn-ea"/>
                          <a:cs typeface="B Zar" panose="00000400000000000000" pitchFamily="2" charset="-78"/>
                        </a:rPr>
                        <a:t>شروع عملیات اجرایی</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u="none" strike="noStrike" kern="1200" dirty="0">
                          <a:solidFill>
                            <a:schemeClr val="bg1"/>
                          </a:solidFill>
                          <a:effectLst/>
                          <a:latin typeface="IPT Mitra" panose="00000400000000000000" pitchFamily="2" charset="2"/>
                          <a:ea typeface="+mn-ea"/>
                          <a:cs typeface="B Zar" panose="00000400000000000000" pitchFamily="2" charset="-78"/>
                        </a:rPr>
                        <a:t>پیش‌بینی شروع بهره‌برداری</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i="0" u="none" strike="noStrike" dirty="0">
                          <a:solidFill>
                            <a:schemeClr val="bg1"/>
                          </a:solidFill>
                          <a:effectLst/>
                          <a:latin typeface="IPT Mitra" panose="00000400000000000000" pitchFamily="2" charset="2"/>
                          <a:cs typeface="B Zar" panose="00000400000000000000" pitchFamily="2" charset="-78"/>
                        </a:rPr>
                        <a:t>مخارج انباشته تا پایان سال 1404</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i="0" u="none" strike="noStrike" dirty="0">
                          <a:solidFill>
                            <a:schemeClr val="bg1"/>
                          </a:solidFill>
                          <a:effectLst/>
                          <a:latin typeface="IPT Mitra" panose="00000400000000000000" pitchFamily="2" charset="2"/>
                          <a:cs typeface="B Zar" panose="00000400000000000000" pitchFamily="2" charset="-78"/>
                        </a:rPr>
                        <a:t>مبلغ قرارداد</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200" b="1" u="none" strike="noStrike" dirty="0">
                          <a:solidFill>
                            <a:schemeClr val="bg1"/>
                          </a:solidFill>
                          <a:effectLst/>
                          <a:latin typeface="IPT Mitra" panose="00000400000000000000" pitchFamily="2" charset="2"/>
                          <a:cs typeface="B Zar" panose="00000400000000000000" pitchFamily="2" charset="-78"/>
                        </a:rPr>
                        <a:t>درصد پیشرفت</a:t>
                      </a:r>
                    </a:p>
                    <a:p>
                      <a:pPr algn="ctr" rtl="1" fontAlgn="ctr"/>
                      <a:r>
                        <a:rPr lang="fa-IR" sz="1200" b="1" u="none" strike="noStrike" dirty="0">
                          <a:solidFill>
                            <a:schemeClr val="bg1"/>
                          </a:solidFill>
                          <a:effectLst/>
                          <a:latin typeface="IPT Mitra" panose="00000400000000000000" pitchFamily="2" charset="2"/>
                          <a:cs typeface="B Zar" panose="00000400000000000000" pitchFamily="2" charset="-78"/>
                        </a:rPr>
                        <a:t>(منتهی به انتهای سال 1404)</a:t>
                      </a:r>
                      <a:endParaRPr lang="fa-IR" sz="12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265881365"/>
                  </a:ext>
                </a:extLst>
              </a:tr>
              <a:tr h="479687">
                <a:tc>
                  <a:txBody>
                    <a:bodyPr/>
                    <a:lstStyle/>
                    <a:p>
                      <a:pPr algn="ctr" rtl="1"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1</a:t>
                      </a:r>
                      <a:endParaRPr lang="en-US"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فلوتاسیون سرباره خاتون‌آباد</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تولید سالیانه 36 هزار تن کنسانتره مس با عیار 22 درصد</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کرمان، خاتون‌آباد</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1401</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1405</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0"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26 هزار میلیارد ریال</a:t>
                      </a:r>
                      <a:r>
                        <a:rPr lang="en-US" sz="1400" u="none" strike="noStrike" kern="1200" dirty="0">
                          <a:solidFill>
                            <a:schemeClr val="tx1"/>
                          </a:solidFill>
                          <a:effectLst/>
                          <a:latin typeface="IPT Mitra" panose="00000400000000000000" pitchFamily="2" charset="2"/>
                          <a:ea typeface="+mn-ea"/>
                          <a:cs typeface="B Zar" panose="00000400000000000000" pitchFamily="2" charset="-78"/>
                        </a:rPr>
                        <a:t> </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31.7 میلیون یورو</a:t>
                      </a:r>
                    </a:p>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28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dirty="0">
                          <a:solidFill>
                            <a:schemeClr val="tx1"/>
                          </a:solidFill>
                          <a:effectLst/>
                          <a:latin typeface="IPT Mitra" panose="00000400000000000000" pitchFamily="2" charset="2"/>
                          <a:cs typeface="B Zar" panose="00000400000000000000" pitchFamily="2" charset="-78"/>
                        </a:rPr>
                        <a:t>86 درصد</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58322682"/>
                  </a:ext>
                </a:extLst>
              </a:tr>
              <a:tr h="479687">
                <a:tc>
                  <a:txBody>
                    <a:bodyPr/>
                    <a:lstStyle/>
                    <a:p>
                      <a:pPr algn="ctr" rtl="1"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2</a:t>
                      </a:r>
                      <a:endParaRPr lang="en-US"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تغلیظ مس چاه فیروزه</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تولید سالیانه 100 هزار تن کنسانتره مس با متوسط عیار 24.6 درصد</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کرمان، شهر بابک</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1398</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kumimoji="0" lang="fa-IR" sz="1400" b="0" i="0" u="none" strike="noStrike" kern="1200" cap="none" spc="0" normalizeH="0" baseline="0" noProof="0" dirty="0">
                          <a:ln>
                            <a:noFill/>
                          </a:ln>
                          <a:solidFill>
                            <a:schemeClr val="tx1"/>
                          </a:solidFill>
                          <a:effectLst/>
                          <a:uLnTx/>
                          <a:uFillTx/>
                          <a:latin typeface="IPT Mitra" panose="00000400000000000000" pitchFamily="2" charset="2"/>
                          <a:ea typeface="+mn-ea"/>
                          <a:cs typeface="B Zar" panose="00000400000000000000" pitchFamily="2" charset="-78"/>
                        </a:rPr>
                        <a:t>1406</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endParaRPr lang="fa-IR"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۹۰ میلیون یورو</a:t>
                      </a:r>
                    </a:p>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73.1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dirty="0">
                          <a:solidFill>
                            <a:schemeClr val="tx1"/>
                          </a:solidFill>
                          <a:effectLst/>
                          <a:latin typeface="IPT Mitra" panose="00000400000000000000" pitchFamily="2" charset="2"/>
                          <a:cs typeface="B Zar" panose="00000400000000000000" pitchFamily="2" charset="-78"/>
                        </a:rPr>
                        <a:t>69 درصد</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69960016"/>
                  </a:ext>
                </a:extLst>
              </a:tr>
              <a:tr h="640537">
                <a:tc>
                  <a:txBody>
                    <a:bodyPr/>
                    <a:lstStyle/>
                    <a:p>
                      <a:pPr algn="ctr" rtl="1"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3</a:t>
                      </a:r>
                      <a:endParaRPr lang="en-US"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فاز 2 کارخانه تغلیظ و پایلوت پلنت مجتمع مس میدوک</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تولید سالیانه 155 هزار تن کنسانتره مس</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کرمان، معدن مس میدوک</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1401</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kumimoji="0" lang="fa-IR" sz="1400" b="0" i="0" u="none" strike="noStrike" kern="1200" cap="none" spc="0" normalizeH="0" baseline="0" noProof="0" dirty="0">
                          <a:ln>
                            <a:noFill/>
                          </a:ln>
                          <a:solidFill>
                            <a:schemeClr val="tx1"/>
                          </a:solidFill>
                          <a:effectLst/>
                          <a:uLnTx/>
                          <a:uFillTx/>
                          <a:latin typeface="IPT Mitra" panose="00000400000000000000" pitchFamily="2" charset="2"/>
                          <a:ea typeface="+mn-ea"/>
                          <a:cs typeface="B Zar" panose="00000400000000000000" pitchFamily="2" charset="-78"/>
                        </a:rPr>
                        <a:t>1406</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0"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62.6 هزار میلیارد ریال</a:t>
                      </a:r>
                      <a:r>
                        <a:rPr lang="en-US" sz="1400" u="none" strike="noStrike" kern="1200" dirty="0">
                          <a:solidFill>
                            <a:schemeClr val="tx1"/>
                          </a:solidFill>
                          <a:effectLst/>
                          <a:latin typeface="IPT Mitra" panose="00000400000000000000" pitchFamily="2" charset="2"/>
                          <a:ea typeface="+mn-ea"/>
                          <a:cs typeface="B Zar" panose="00000400000000000000" pitchFamily="2" charset="-78"/>
                        </a:rPr>
                        <a:t> </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119.7 میلیون یورو</a:t>
                      </a:r>
                    </a:p>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 43.9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dirty="0">
                          <a:solidFill>
                            <a:schemeClr val="tx1"/>
                          </a:solidFill>
                          <a:effectLst/>
                          <a:latin typeface="IPT Mitra" panose="00000400000000000000" pitchFamily="2" charset="2"/>
                          <a:cs typeface="B Zar" panose="00000400000000000000" pitchFamily="2" charset="-78"/>
                        </a:rPr>
                        <a:t>70 درصد</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56908159"/>
                  </a:ext>
                </a:extLst>
              </a:tr>
              <a:tr h="851228">
                <a:tc>
                  <a:txBody>
                    <a:bodyPr/>
                    <a:lstStyle/>
                    <a:p>
                      <a:pPr algn="ctr" rtl="1"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4</a:t>
                      </a:r>
                      <a:endParaRPr lang="en-US"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تغلیظ فاز 3 و 4 سرچشمه</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تولید سالیانه 622 هزار تن کنسانتره (هر فاز 311 هزار تن) با عیار متوسط 22 درصد و 12.1 هزار تن کنسانتره مولبیدن با عیار 54 درصد</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کرمان، مجتمع مس سرچشمه</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1401</a:t>
                      </a:r>
                      <a:endParaRPr lang="en-US" sz="14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1407</a:t>
                      </a:r>
                      <a:endParaRPr lang="en-US" sz="14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34.3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۷۴۶ میلیون یورو</a:t>
                      </a:r>
                    </a:p>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11.9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7 درصد</a:t>
                      </a:r>
                      <a:endParaRPr lang="en-US" sz="14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863073684"/>
                  </a:ext>
                </a:extLst>
              </a:tr>
              <a:tr h="640537">
                <a:tc>
                  <a:txBody>
                    <a:bodyPr/>
                    <a:lstStyle/>
                    <a:p>
                      <a:pPr algn="ctr" rtl="1"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5</a:t>
                      </a:r>
                      <a:endParaRPr lang="en-US"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فاز 3 تغلیظ سونگون</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تولید سالیانه 450 هزار تن کنسانتره مس با عیار 24.8 درصد و 3.5 هزار تن کنسانتره مولبیدن</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آذربایجان شرقی، مجتمع مس سونگون</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kumimoji="0" lang="fa-IR" sz="1400" b="0" i="0" u="none" strike="noStrike" kern="1200" cap="none" spc="0" normalizeH="0" baseline="0" noProof="0">
                          <a:ln>
                            <a:noFill/>
                          </a:ln>
                          <a:solidFill>
                            <a:schemeClr val="tx1"/>
                          </a:solidFill>
                          <a:effectLst/>
                          <a:uLnTx/>
                          <a:uFillTx/>
                          <a:latin typeface="IPT Mitra" panose="00000400000000000000" pitchFamily="2" charset="2"/>
                          <a:ea typeface="+mn-ea"/>
                          <a:cs typeface="B Zar" panose="00000400000000000000" pitchFamily="2" charset="-78"/>
                        </a:rPr>
                        <a:t>1401</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1406</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192.4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۵۳۱ میلیون یورو</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dirty="0">
                          <a:solidFill>
                            <a:schemeClr val="tx1"/>
                          </a:solidFill>
                          <a:effectLst/>
                          <a:latin typeface="IPT Mitra" panose="00000400000000000000" pitchFamily="2" charset="2"/>
                          <a:cs typeface="B Zar" panose="00000400000000000000" pitchFamily="2" charset="-78"/>
                        </a:rPr>
                        <a:t>65 درصد</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915972999"/>
                  </a:ext>
                </a:extLst>
              </a:tr>
              <a:tr h="479687">
                <a:tc>
                  <a:txBody>
                    <a:bodyPr/>
                    <a:lstStyle/>
                    <a:p>
                      <a:pPr algn="ctr" rtl="1" fontAlgn="ctr"/>
                      <a:r>
                        <a:rPr lang="fa-IR" sz="1400" u="none" strike="noStrike" kern="1200" dirty="0">
                          <a:solidFill>
                            <a:schemeClr val="tx1"/>
                          </a:solidFill>
                          <a:effectLst/>
                          <a:latin typeface="IPT Mitra" panose="00000400000000000000" pitchFamily="2" charset="2"/>
                          <a:ea typeface="+mn-ea"/>
                          <a:cs typeface="B Zar" panose="00000400000000000000" pitchFamily="2" charset="-78"/>
                        </a:rPr>
                        <a:t>6</a:t>
                      </a:r>
                      <a:endParaRPr lang="en-US" sz="14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فاز 3 تغلیظ میدوک</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تولید سالیانه 300 هزار تن کنسانتره مس با عیار 22 درصد</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کرمان، معدن مس میدوک</a:t>
                      </a:r>
                      <a:endParaRPr lang="fa-IR"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kumimoji="0" lang="fa-IR" sz="1400" b="0" i="0" u="none" strike="noStrike" kern="1200" cap="none" spc="0" normalizeH="0" baseline="0" noProof="0" dirty="0">
                          <a:ln>
                            <a:noFill/>
                          </a:ln>
                          <a:solidFill>
                            <a:schemeClr val="tx1"/>
                          </a:solidFill>
                          <a:effectLst/>
                          <a:uLnTx/>
                          <a:uFillTx/>
                          <a:latin typeface="IPT Mitra" panose="00000400000000000000" pitchFamily="2" charset="2"/>
                          <a:ea typeface="+mn-ea"/>
                          <a:cs typeface="B Zar" panose="00000400000000000000" pitchFamily="2" charset="-78"/>
                        </a:rPr>
                        <a:t>1401</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u="none" strike="noStrike" dirty="0">
                          <a:solidFill>
                            <a:schemeClr val="tx1"/>
                          </a:solidFill>
                          <a:effectLst/>
                          <a:latin typeface="IPT Mitra" panose="00000400000000000000" pitchFamily="2" charset="2"/>
                          <a:cs typeface="B Zar" panose="00000400000000000000" pitchFamily="2" charset="-78"/>
                        </a:rPr>
                        <a:t>1406</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44.8 هزار میلیارد ریال</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400" b="0" i="0" u="none" strike="noStrike" kern="1200" dirty="0">
                          <a:solidFill>
                            <a:schemeClr val="tx1"/>
                          </a:solidFill>
                          <a:effectLst/>
                          <a:latin typeface="IPT Mitra" panose="00000400000000000000" pitchFamily="2" charset="2"/>
                          <a:ea typeface="+mn-ea"/>
                          <a:cs typeface="B Zar" panose="00000400000000000000" pitchFamily="2" charset="-78"/>
                        </a:rPr>
                        <a:t>۳۷۵ میلیون یورو</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400" b="0" i="0" u="none" strike="noStrike" dirty="0">
                          <a:solidFill>
                            <a:schemeClr val="tx1"/>
                          </a:solidFill>
                          <a:effectLst/>
                          <a:latin typeface="IPT Mitra" panose="00000400000000000000" pitchFamily="2" charset="2"/>
                          <a:cs typeface="B Zar" panose="00000400000000000000" pitchFamily="2" charset="-78"/>
                        </a:rPr>
                        <a:t>25 درصد</a:t>
                      </a:r>
                      <a:endParaRPr lang="en-US" sz="1400" b="0" i="0" u="none" strike="noStrike" dirty="0">
                        <a:solidFill>
                          <a:schemeClr val="tx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131362106"/>
                  </a:ext>
                </a:extLst>
              </a:tr>
            </a:tbl>
          </a:graphicData>
        </a:graphic>
      </p:graphicFrame>
      <p:sp>
        <p:nvSpPr>
          <p:cNvPr id="7" name="TextBox 6">
            <a:extLst>
              <a:ext uri="{FF2B5EF4-FFF2-40B4-BE49-F238E27FC236}">
                <a16:creationId xmlns:a16="http://schemas.microsoft.com/office/drawing/2014/main" id="{FD7EE4E1-8B38-4375-81AD-8D5643A083D5}"/>
              </a:ext>
            </a:extLst>
          </p:cNvPr>
          <p:cNvSpPr txBox="1"/>
          <p:nvPr/>
        </p:nvSpPr>
        <p:spPr>
          <a:xfrm>
            <a:off x="300567" y="1140031"/>
            <a:ext cx="11590866" cy="492443"/>
          </a:xfrm>
          <a:prstGeom prst="rect">
            <a:avLst/>
          </a:prstGeom>
          <a:noFill/>
        </p:spPr>
        <p:txBody>
          <a:bodyPr wrap="square" rtlCol="0">
            <a:spAutoFit/>
          </a:bodyPr>
          <a:lstStyle/>
          <a:p>
            <a:pPr algn="just" rtl="1">
              <a:lnSpc>
                <a:spcPct val="140000"/>
              </a:lnSpc>
              <a:spcBef>
                <a:spcPts val="500"/>
              </a:spcBef>
              <a:buClr>
                <a:srgbClr val="581C0C"/>
              </a:buClr>
            </a:pPr>
            <a:r>
              <a:rPr lang="fa-IR" sz="2000" b="1" dirty="0">
                <a:solidFill>
                  <a:srgbClr val="581C0C"/>
                </a:solidFill>
                <a:cs typeface="B Zar" panose="00000400000000000000" pitchFamily="2" charset="-78"/>
              </a:rPr>
              <a:t>پروژه‌های کنسانتره</a:t>
            </a:r>
          </a:p>
        </p:txBody>
      </p:sp>
      <p:sp>
        <p:nvSpPr>
          <p:cNvPr id="3" name="Rectangle 2">
            <a:extLst>
              <a:ext uri="{FF2B5EF4-FFF2-40B4-BE49-F238E27FC236}">
                <a16:creationId xmlns:a16="http://schemas.microsoft.com/office/drawing/2014/main" id="{8A17E634-BCE7-483F-BA38-03674285FE58}"/>
              </a:ext>
            </a:extLst>
          </p:cNvPr>
          <p:cNvSpPr/>
          <p:nvPr/>
        </p:nvSpPr>
        <p:spPr>
          <a:xfrm>
            <a:off x="241300" y="5776801"/>
            <a:ext cx="11709400" cy="646331"/>
          </a:xfrm>
          <a:prstGeom prst="rect">
            <a:avLst/>
          </a:prstGeom>
        </p:spPr>
        <p:txBody>
          <a:bodyPr wrap="square">
            <a:spAutoFit/>
          </a:bodyPr>
          <a:lstStyle/>
          <a:p>
            <a:pPr marL="285750" lvl="0" indent="-285750" algn="just" rtl="1">
              <a:lnSpc>
                <a:spcPct val="150000"/>
              </a:lnSpc>
              <a:buFontTx/>
              <a:buChar char="˂"/>
              <a:defRPr/>
            </a:pPr>
            <a:r>
              <a:rPr lang="fa-IR" sz="1200" dirty="0">
                <a:latin typeface="Shabnam"/>
                <a:cs typeface="B Zar" panose="00000400000000000000" pitchFamily="2" charset="-78"/>
              </a:rPr>
              <a:t>قابل ذکر است مخارج انباشته مذکور در جداول، مطابق با صورت‌های مالی حسابرسی نشده سال 1404 شرکت ملی صنایع مس ایران و مبلغ قرارداد و درصد پیشرفت پروژه، مطابق با اطلاعات منتشره در سایت شرکت مهندسی و توسعه صنایع ملی مس ایران، گزارش شده است.</a:t>
            </a:r>
          </a:p>
        </p:txBody>
      </p:sp>
    </p:spTree>
    <p:extLst>
      <p:ext uri="{BB962C8B-B14F-4D97-AF65-F5344CB8AC3E}">
        <p14:creationId xmlns:p14="http://schemas.microsoft.com/office/powerpoint/2010/main" val="3772579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پروژه‌های ملی صنایع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19</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296334" y="1332232"/>
            <a:ext cx="11590866" cy="492443"/>
          </a:xfrm>
          <a:prstGeom prst="rect">
            <a:avLst/>
          </a:prstGeom>
          <a:noFill/>
        </p:spPr>
        <p:txBody>
          <a:bodyPr wrap="square" rtlCol="0">
            <a:spAutoFit/>
          </a:bodyPr>
          <a:lstStyle/>
          <a:p>
            <a:pPr algn="just" rtl="1">
              <a:lnSpc>
                <a:spcPct val="140000"/>
              </a:lnSpc>
              <a:spcBef>
                <a:spcPts val="500"/>
              </a:spcBef>
              <a:buClr>
                <a:srgbClr val="581C0C"/>
              </a:buClr>
            </a:pPr>
            <a:r>
              <a:rPr lang="fa-IR" sz="2000" b="1" dirty="0">
                <a:solidFill>
                  <a:srgbClr val="581C0C"/>
                </a:solidFill>
                <a:cs typeface="B Zar" panose="00000400000000000000" pitchFamily="2" charset="-78"/>
              </a:rPr>
              <a:t>پروژه‌های محصولات میانی مس</a:t>
            </a:r>
          </a:p>
        </p:txBody>
      </p:sp>
      <p:graphicFrame>
        <p:nvGraphicFramePr>
          <p:cNvPr id="6" name="Table 5">
            <a:extLst>
              <a:ext uri="{FF2B5EF4-FFF2-40B4-BE49-F238E27FC236}">
                <a16:creationId xmlns:a16="http://schemas.microsoft.com/office/drawing/2014/main" id="{38EA25D7-3E18-4793-B2A9-F3D5CDEE91C9}"/>
              </a:ext>
            </a:extLst>
          </p:cNvPr>
          <p:cNvGraphicFramePr>
            <a:graphicFrameLocks noGrp="1"/>
          </p:cNvGraphicFramePr>
          <p:nvPr>
            <p:extLst>
              <p:ext uri="{D42A27DB-BD31-4B8C-83A1-F6EECF244321}">
                <p14:modId xmlns:p14="http://schemas.microsoft.com/office/powerpoint/2010/main" val="3302158898"/>
              </p:ext>
            </p:extLst>
          </p:nvPr>
        </p:nvGraphicFramePr>
        <p:xfrm>
          <a:off x="158112" y="2054404"/>
          <a:ext cx="11802417" cy="2560320"/>
        </p:xfrm>
        <a:graphic>
          <a:graphicData uri="http://schemas.openxmlformats.org/drawingml/2006/table">
            <a:tbl>
              <a:tblPr rtl="1">
                <a:tableStyleId>{5C22544A-7EE6-4342-B048-85BDC9FD1C3A}</a:tableStyleId>
              </a:tblPr>
              <a:tblGrid>
                <a:gridCol w="445862">
                  <a:extLst>
                    <a:ext uri="{9D8B030D-6E8A-4147-A177-3AD203B41FA5}">
                      <a16:colId xmlns:a16="http://schemas.microsoft.com/office/drawing/2014/main" val="1210320360"/>
                    </a:ext>
                  </a:extLst>
                </a:gridCol>
                <a:gridCol w="1297668">
                  <a:extLst>
                    <a:ext uri="{9D8B030D-6E8A-4147-A177-3AD203B41FA5}">
                      <a16:colId xmlns:a16="http://schemas.microsoft.com/office/drawing/2014/main" val="2218641028"/>
                    </a:ext>
                  </a:extLst>
                </a:gridCol>
                <a:gridCol w="2273320">
                  <a:extLst>
                    <a:ext uri="{9D8B030D-6E8A-4147-A177-3AD203B41FA5}">
                      <a16:colId xmlns:a16="http://schemas.microsoft.com/office/drawing/2014/main" val="2630804927"/>
                    </a:ext>
                  </a:extLst>
                </a:gridCol>
                <a:gridCol w="1653324">
                  <a:extLst>
                    <a:ext uri="{9D8B030D-6E8A-4147-A177-3AD203B41FA5}">
                      <a16:colId xmlns:a16="http://schemas.microsoft.com/office/drawing/2014/main" val="1795104531"/>
                    </a:ext>
                  </a:extLst>
                </a:gridCol>
                <a:gridCol w="827830">
                  <a:extLst>
                    <a:ext uri="{9D8B030D-6E8A-4147-A177-3AD203B41FA5}">
                      <a16:colId xmlns:a16="http://schemas.microsoft.com/office/drawing/2014/main" val="1328336702"/>
                    </a:ext>
                  </a:extLst>
                </a:gridCol>
                <a:gridCol w="964439">
                  <a:extLst>
                    <a:ext uri="{9D8B030D-6E8A-4147-A177-3AD203B41FA5}">
                      <a16:colId xmlns:a16="http://schemas.microsoft.com/office/drawing/2014/main" val="1497311369"/>
                    </a:ext>
                  </a:extLst>
                </a:gridCol>
                <a:gridCol w="1446658">
                  <a:extLst>
                    <a:ext uri="{9D8B030D-6E8A-4147-A177-3AD203B41FA5}">
                      <a16:colId xmlns:a16="http://schemas.microsoft.com/office/drawing/2014/main" val="3465382178"/>
                    </a:ext>
                  </a:extLst>
                </a:gridCol>
                <a:gridCol w="1446658">
                  <a:extLst>
                    <a:ext uri="{9D8B030D-6E8A-4147-A177-3AD203B41FA5}">
                      <a16:colId xmlns:a16="http://schemas.microsoft.com/office/drawing/2014/main" val="3855576361"/>
                    </a:ext>
                  </a:extLst>
                </a:gridCol>
                <a:gridCol w="1446658">
                  <a:extLst>
                    <a:ext uri="{9D8B030D-6E8A-4147-A177-3AD203B41FA5}">
                      <a16:colId xmlns:a16="http://schemas.microsoft.com/office/drawing/2014/main" val="500349993"/>
                    </a:ext>
                  </a:extLst>
                </a:gridCol>
              </a:tblGrid>
              <a:tr h="731520">
                <a:tc>
                  <a:txBody>
                    <a:bodyPr/>
                    <a:lstStyle/>
                    <a:p>
                      <a:pPr algn="ctr" rtl="1" fontAlgn="ctr"/>
                      <a:r>
                        <a:rPr lang="fa-IR" sz="1300" b="1" u="none" strike="noStrike" kern="1200" dirty="0">
                          <a:solidFill>
                            <a:schemeClr val="bg1"/>
                          </a:solidFill>
                          <a:effectLst/>
                          <a:latin typeface="IPT Mitra" panose="00000400000000000000" pitchFamily="2" charset="2"/>
                          <a:ea typeface="+mn-ea"/>
                          <a:cs typeface="B Zar" panose="00000400000000000000" pitchFamily="2" charset="-78"/>
                        </a:rPr>
                        <a:t>ردیف</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پروژه</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هدف</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محل اجرا</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شروع عملیات اجرایی</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پیش‌بینی شروع بهره‌برداری آزمایشی</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300" b="1" i="0" u="none" strike="noStrike" dirty="0">
                          <a:solidFill>
                            <a:schemeClr val="bg1"/>
                          </a:solidFill>
                          <a:effectLst/>
                          <a:latin typeface="IPT Mitra" panose="00000400000000000000" pitchFamily="2" charset="2"/>
                          <a:cs typeface="B Zar" panose="00000400000000000000" pitchFamily="2" charset="-78"/>
                        </a:rPr>
                        <a:t>مخارج انباشته تا پایان سال 1404</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300" b="1" i="0" u="none" strike="noStrike" dirty="0">
                          <a:solidFill>
                            <a:schemeClr val="bg1"/>
                          </a:solidFill>
                          <a:effectLst/>
                          <a:latin typeface="IPT Mitra" panose="00000400000000000000" pitchFamily="2" charset="2"/>
                          <a:cs typeface="B Zar" panose="00000400000000000000" pitchFamily="2" charset="-78"/>
                        </a:rPr>
                        <a:t>مبلغ قرارداد</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درصد پیشرفت</a:t>
                      </a:r>
                    </a:p>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(منتهی به انتهای سال1404)</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265881365"/>
                  </a:ext>
                </a:extLst>
              </a:tr>
              <a:tr h="914400">
                <a:tc>
                  <a:txBody>
                    <a:bodyPr/>
                    <a:lstStyle/>
                    <a:p>
                      <a:pPr algn="ctr" rtl="0"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خط پیوسته مفتول 8 میلی‌متری (سبد پروژه ریخته‌گری)</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تولید سالیانه 130 هزار تن مفتول مسی 8 میلی‌متری</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کرمان، مجتمع مس سرچشمه</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1400</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1404</a:t>
                      </a:r>
                    </a:p>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(آماده راه‌اندازی)</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10.6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13.57 میلیون یورو</a:t>
                      </a:r>
                    </a:p>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9.9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98 درصد</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56269400"/>
                  </a:ext>
                </a:extLst>
              </a:tr>
              <a:tr h="914400">
                <a:tc>
                  <a:txBody>
                    <a:bodyPr/>
                    <a:lstStyle/>
                    <a:p>
                      <a:pPr algn="ctr" rtl="0"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2</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کاتد مس سونگون</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تولید سالیانه 200 هزار تن مس کاتدی</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آذربایجان شرقی، مجتمع مس سونگون</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1401</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1407</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144.5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524 میلیون یورو</a:t>
                      </a:r>
                    </a:p>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55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62 درصد</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74531044"/>
                  </a:ext>
                </a:extLst>
              </a:tr>
            </a:tbl>
          </a:graphicData>
        </a:graphic>
      </p:graphicFrame>
    </p:spTree>
    <p:extLst>
      <p:ext uri="{BB962C8B-B14F-4D97-AF65-F5344CB8AC3E}">
        <p14:creationId xmlns:p14="http://schemas.microsoft.com/office/powerpoint/2010/main" val="108488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A8BCC-79C4-9D8B-4B54-04E868C3D202}"/>
              </a:ext>
            </a:extLst>
          </p:cNvPr>
          <p:cNvSpPr>
            <a:spLocks noGrp="1"/>
          </p:cNvSpPr>
          <p:nvPr>
            <p:ph type="ctrTitle"/>
          </p:nvPr>
        </p:nvSpPr>
        <p:spPr/>
        <p:txBody>
          <a:bodyPr/>
          <a:lstStyle/>
          <a:p>
            <a:pPr rtl="1"/>
            <a:r>
              <a:rPr lang="fa-IR" dirty="0"/>
              <a:t>اهم اخبار و رویدادهای صنعت مس</a:t>
            </a:r>
            <a:endParaRPr lang="en-US" dirty="0"/>
          </a:p>
        </p:txBody>
      </p:sp>
      <p:sp>
        <p:nvSpPr>
          <p:cNvPr id="4" name="Slide Number Placeholder 3">
            <a:extLst>
              <a:ext uri="{FF2B5EF4-FFF2-40B4-BE49-F238E27FC236}">
                <a16:creationId xmlns:a16="http://schemas.microsoft.com/office/drawing/2014/main" id="{1072DFA1-0E8A-ED58-F42A-DC79D04FD572}"/>
              </a:ext>
            </a:extLst>
          </p:cNvPr>
          <p:cNvSpPr>
            <a:spLocks noGrp="1"/>
          </p:cNvSpPr>
          <p:nvPr>
            <p:ph type="sldNum" sz="quarter" idx="12"/>
          </p:nvPr>
        </p:nvSpPr>
        <p:spPr>
          <a:xfrm>
            <a:off x="9404351" y="6530911"/>
            <a:ext cx="2148979" cy="365125"/>
          </a:xfrm>
        </p:spPr>
        <p:txBody>
          <a:bodyPr/>
          <a:lstStyle/>
          <a:p>
            <a:pPr algn="r" rtl="1"/>
            <a:fld id="{5587F8A7-393B-4ADA-B92A-2A98DBBACB16}" type="slidenum">
              <a:rPr lang="en-US" smtClean="0"/>
              <a:pPr algn="r" rtl="1"/>
              <a:t>2</a:t>
            </a:fld>
            <a:endParaRPr lang="en-US" dirty="0"/>
          </a:p>
        </p:txBody>
      </p:sp>
      <p:grpSp>
        <p:nvGrpSpPr>
          <p:cNvPr id="5" name="Group 4">
            <a:extLst>
              <a:ext uri="{FF2B5EF4-FFF2-40B4-BE49-F238E27FC236}">
                <a16:creationId xmlns:a16="http://schemas.microsoft.com/office/drawing/2014/main" id="{50F0AC5B-943D-411A-95E7-1365D8F5518E}"/>
              </a:ext>
            </a:extLst>
          </p:cNvPr>
          <p:cNvGrpSpPr/>
          <p:nvPr/>
        </p:nvGrpSpPr>
        <p:grpSpPr>
          <a:xfrm rot="16200000">
            <a:off x="3849726" y="-426748"/>
            <a:ext cx="4419189" cy="8588208"/>
            <a:chOff x="3871798" y="1672614"/>
            <a:chExt cx="1376468" cy="2744620"/>
          </a:xfrm>
        </p:grpSpPr>
        <p:sp>
          <p:nvSpPr>
            <p:cNvPr id="7" name="Arc 39">
              <a:extLst>
                <a:ext uri="{FF2B5EF4-FFF2-40B4-BE49-F238E27FC236}">
                  <a16:creationId xmlns:a16="http://schemas.microsoft.com/office/drawing/2014/main" id="{539B0CFC-091D-491D-AAD1-5DDA62D4F460}"/>
                </a:ext>
              </a:extLst>
            </p:cNvPr>
            <p:cNvSpPr/>
            <p:nvPr/>
          </p:nvSpPr>
          <p:spPr>
            <a:xfrm flipH="1">
              <a:off x="3871798" y="3040766"/>
              <a:ext cx="1376468" cy="1376468"/>
            </a:xfrm>
            <a:prstGeom prst="arc">
              <a:avLst>
                <a:gd name="adj1" fmla="val 5478932"/>
                <a:gd name="adj2" fmla="val 16740799"/>
              </a:avLst>
            </a:prstGeom>
            <a:noFill/>
            <a:ln w="165100">
              <a:solidFill>
                <a:srgbClr val="FFA48F"/>
              </a:solidFill>
              <a:tailEnd type="triangle" w="sm" len="sm"/>
            </a:ln>
            <a:effectLst>
              <a:softEdge rad="12700"/>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dirty="0">
                <a:solidFill>
                  <a:schemeClr val="bg1"/>
                </a:solidFill>
              </a:endParaRPr>
            </a:p>
          </p:txBody>
        </p:sp>
        <p:sp>
          <p:nvSpPr>
            <p:cNvPr id="8" name="Arc 40">
              <a:extLst>
                <a:ext uri="{FF2B5EF4-FFF2-40B4-BE49-F238E27FC236}">
                  <a16:creationId xmlns:a16="http://schemas.microsoft.com/office/drawing/2014/main" id="{421C6095-43FA-4655-9C61-E7481CC821C9}"/>
                </a:ext>
              </a:extLst>
            </p:cNvPr>
            <p:cNvSpPr/>
            <p:nvPr/>
          </p:nvSpPr>
          <p:spPr>
            <a:xfrm>
              <a:off x="3871798" y="1672614"/>
              <a:ext cx="1376468" cy="1376468"/>
            </a:xfrm>
            <a:prstGeom prst="arc">
              <a:avLst>
                <a:gd name="adj1" fmla="val 6266444"/>
                <a:gd name="adj2" fmla="val 19078973"/>
              </a:avLst>
            </a:prstGeom>
            <a:ln w="165100">
              <a:solidFill>
                <a:srgbClr val="5376A3"/>
              </a:solidFill>
              <a:tailEnd type="triangle" w="sm" len="sm"/>
            </a:ln>
            <a:effectLst>
              <a:softEdge rad="12700"/>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bg1"/>
                </a:solidFill>
              </a:endParaRPr>
            </a:p>
          </p:txBody>
        </p:sp>
        <p:sp>
          <p:nvSpPr>
            <p:cNvPr id="9" name="Oval 3">
              <a:extLst>
                <a:ext uri="{FF2B5EF4-FFF2-40B4-BE49-F238E27FC236}">
                  <a16:creationId xmlns:a16="http://schemas.microsoft.com/office/drawing/2014/main" id="{2594359F-DE78-4E9A-9669-82CC5D202050}"/>
                </a:ext>
              </a:extLst>
            </p:cNvPr>
            <p:cNvSpPr/>
            <p:nvPr/>
          </p:nvSpPr>
          <p:spPr>
            <a:xfrm>
              <a:off x="4035585" y="1849456"/>
              <a:ext cx="995493" cy="1022784"/>
            </a:xfrm>
            <a:custGeom>
              <a:avLst/>
              <a:gdLst>
                <a:gd name="connsiteX0" fmla="*/ 0 w 995493"/>
                <a:gd name="connsiteY0" fmla="*/ 511392 h 1022784"/>
                <a:gd name="connsiteX1" fmla="*/ 497747 w 995493"/>
                <a:gd name="connsiteY1" fmla="*/ 0 h 1022784"/>
                <a:gd name="connsiteX2" fmla="*/ 995494 w 995493"/>
                <a:gd name="connsiteY2" fmla="*/ 511392 h 1022784"/>
                <a:gd name="connsiteX3" fmla="*/ 497747 w 995493"/>
                <a:gd name="connsiteY3" fmla="*/ 1022784 h 1022784"/>
                <a:gd name="connsiteX4" fmla="*/ 0 w 995493"/>
                <a:gd name="connsiteY4" fmla="*/ 511392 h 1022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493" h="1022784" fill="none" extrusionOk="0">
                  <a:moveTo>
                    <a:pt x="0" y="511392"/>
                  </a:moveTo>
                  <a:cubicBezTo>
                    <a:pt x="-6308" y="226374"/>
                    <a:pt x="208586" y="25773"/>
                    <a:pt x="497747" y="0"/>
                  </a:cubicBezTo>
                  <a:cubicBezTo>
                    <a:pt x="795322" y="26039"/>
                    <a:pt x="1021221" y="255259"/>
                    <a:pt x="995494" y="511392"/>
                  </a:cubicBezTo>
                  <a:cubicBezTo>
                    <a:pt x="970153" y="786061"/>
                    <a:pt x="817486" y="1074569"/>
                    <a:pt x="497747" y="1022784"/>
                  </a:cubicBezTo>
                  <a:cubicBezTo>
                    <a:pt x="199793" y="1053956"/>
                    <a:pt x="-15440" y="779664"/>
                    <a:pt x="0" y="511392"/>
                  </a:cubicBezTo>
                  <a:close/>
                </a:path>
                <a:path w="995493" h="1022784" stroke="0" extrusionOk="0">
                  <a:moveTo>
                    <a:pt x="0" y="511392"/>
                  </a:moveTo>
                  <a:cubicBezTo>
                    <a:pt x="11546" y="211964"/>
                    <a:pt x="254300" y="49297"/>
                    <a:pt x="497747" y="0"/>
                  </a:cubicBezTo>
                  <a:cubicBezTo>
                    <a:pt x="746863" y="-71765"/>
                    <a:pt x="1004504" y="234348"/>
                    <a:pt x="995494" y="511392"/>
                  </a:cubicBezTo>
                  <a:cubicBezTo>
                    <a:pt x="989096" y="724008"/>
                    <a:pt x="712765" y="1049755"/>
                    <a:pt x="497747" y="1022784"/>
                  </a:cubicBezTo>
                  <a:cubicBezTo>
                    <a:pt x="216261" y="991176"/>
                    <a:pt x="4420" y="800200"/>
                    <a:pt x="0" y="511392"/>
                  </a:cubicBezTo>
                  <a:close/>
                </a:path>
              </a:pathLst>
            </a:custGeom>
            <a:solidFill>
              <a:schemeClr val="tx2">
                <a:lumMod val="20000"/>
                <a:lumOff val="80000"/>
              </a:schemeClr>
            </a:solidFill>
            <a:ln>
              <a:solidFill>
                <a:srgbClr val="5376A3"/>
              </a:solidFill>
              <a:prstDash val="lgDash"/>
              <a:extLst>
                <a:ext uri="{C807C97D-BFC1-408E-A445-0C87EB9F89A2}">
                  <ask:lineSketchStyleProps xmlns:ask="http://schemas.microsoft.com/office/drawing/2018/sketchyshapes" sd="1617256088">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endParaRPr>
            </a:p>
          </p:txBody>
        </p:sp>
        <p:sp>
          <p:nvSpPr>
            <p:cNvPr id="10" name="Oval 42">
              <a:extLst>
                <a:ext uri="{FF2B5EF4-FFF2-40B4-BE49-F238E27FC236}">
                  <a16:creationId xmlns:a16="http://schemas.microsoft.com/office/drawing/2014/main" id="{D302D1C5-CB1A-47A0-B29B-01DFE217125E}"/>
                </a:ext>
              </a:extLst>
            </p:cNvPr>
            <p:cNvSpPr/>
            <p:nvPr/>
          </p:nvSpPr>
          <p:spPr>
            <a:xfrm>
              <a:off x="4062286" y="3252013"/>
              <a:ext cx="995493" cy="1022784"/>
            </a:xfrm>
            <a:custGeom>
              <a:avLst/>
              <a:gdLst>
                <a:gd name="connsiteX0" fmla="*/ 0 w 995493"/>
                <a:gd name="connsiteY0" fmla="*/ 511392 h 1022784"/>
                <a:gd name="connsiteX1" fmla="*/ 497747 w 995493"/>
                <a:gd name="connsiteY1" fmla="*/ 0 h 1022784"/>
                <a:gd name="connsiteX2" fmla="*/ 995494 w 995493"/>
                <a:gd name="connsiteY2" fmla="*/ 511392 h 1022784"/>
                <a:gd name="connsiteX3" fmla="*/ 497747 w 995493"/>
                <a:gd name="connsiteY3" fmla="*/ 1022784 h 1022784"/>
                <a:gd name="connsiteX4" fmla="*/ 0 w 995493"/>
                <a:gd name="connsiteY4" fmla="*/ 511392 h 1022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5493" h="1022784" fill="none" extrusionOk="0">
                  <a:moveTo>
                    <a:pt x="0" y="511392"/>
                  </a:moveTo>
                  <a:cubicBezTo>
                    <a:pt x="15647" y="214086"/>
                    <a:pt x="232000" y="604"/>
                    <a:pt x="497747" y="0"/>
                  </a:cubicBezTo>
                  <a:cubicBezTo>
                    <a:pt x="813967" y="70631"/>
                    <a:pt x="919170" y="227318"/>
                    <a:pt x="995494" y="511392"/>
                  </a:cubicBezTo>
                  <a:cubicBezTo>
                    <a:pt x="1066663" y="804146"/>
                    <a:pt x="698617" y="989000"/>
                    <a:pt x="497747" y="1022784"/>
                  </a:cubicBezTo>
                  <a:cubicBezTo>
                    <a:pt x="201323" y="1029208"/>
                    <a:pt x="10126" y="780099"/>
                    <a:pt x="0" y="511392"/>
                  </a:cubicBezTo>
                  <a:close/>
                </a:path>
                <a:path w="995493" h="1022784" stroke="0" extrusionOk="0">
                  <a:moveTo>
                    <a:pt x="0" y="511392"/>
                  </a:moveTo>
                  <a:cubicBezTo>
                    <a:pt x="-19938" y="263939"/>
                    <a:pt x="201211" y="-8935"/>
                    <a:pt x="497747" y="0"/>
                  </a:cubicBezTo>
                  <a:cubicBezTo>
                    <a:pt x="853208" y="-11893"/>
                    <a:pt x="992606" y="234218"/>
                    <a:pt x="995494" y="511392"/>
                  </a:cubicBezTo>
                  <a:cubicBezTo>
                    <a:pt x="924011" y="817718"/>
                    <a:pt x="731619" y="1071297"/>
                    <a:pt x="497747" y="1022784"/>
                  </a:cubicBezTo>
                  <a:cubicBezTo>
                    <a:pt x="257010" y="1000677"/>
                    <a:pt x="-66845" y="809159"/>
                    <a:pt x="0" y="511392"/>
                  </a:cubicBezTo>
                  <a:close/>
                </a:path>
              </a:pathLst>
            </a:custGeom>
            <a:solidFill>
              <a:srgbClr val="FFDDD5">
                <a:alpha val="70000"/>
              </a:srgbClr>
            </a:solidFill>
            <a:ln>
              <a:solidFill>
                <a:srgbClr val="A23416"/>
              </a:solidFill>
              <a:prstDash val="lgDash"/>
              <a:extLst>
                <a:ext uri="{C807C97D-BFC1-408E-A445-0C87EB9F89A2}">
                  <ask:lineSketchStyleProps xmlns:ask="http://schemas.microsoft.com/office/drawing/2018/sketchyshapes" sd="981765707">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grpSp>
      <p:sp>
        <p:nvSpPr>
          <p:cNvPr id="11" name="TextBox 10">
            <a:extLst>
              <a:ext uri="{FF2B5EF4-FFF2-40B4-BE49-F238E27FC236}">
                <a16:creationId xmlns:a16="http://schemas.microsoft.com/office/drawing/2014/main" id="{186475AE-58E3-4DA2-AA87-B57F80814BC3}"/>
              </a:ext>
            </a:extLst>
          </p:cNvPr>
          <p:cNvSpPr txBox="1"/>
          <p:nvPr/>
        </p:nvSpPr>
        <p:spPr>
          <a:xfrm>
            <a:off x="6707324" y="3073287"/>
            <a:ext cx="3200400" cy="1073371"/>
          </a:xfrm>
          <a:prstGeom prst="rect">
            <a:avLst/>
          </a:prstGeom>
          <a:noFill/>
        </p:spPr>
        <p:txBody>
          <a:bodyPr wrap="square">
            <a:spAutoFit/>
          </a:bodyPr>
          <a:lstStyle/>
          <a:p>
            <a:pPr lvl="0" algn="ctr" rtl="1">
              <a:lnSpc>
                <a:spcPct val="200000"/>
              </a:lnSpc>
              <a:buClr>
                <a:srgbClr val="581C0C"/>
              </a:buClr>
            </a:pPr>
            <a:r>
              <a:rPr lang="fa-IR" sz="1700" dirty="0">
                <a:solidFill>
                  <a:srgbClr val="43682A"/>
                </a:solidFill>
                <a:cs typeface="B Titr" panose="00000700000000000000" pitchFamily="2" charset="-78"/>
              </a:rPr>
              <a:t>بخش اول:</a:t>
            </a:r>
          </a:p>
          <a:p>
            <a:pPr algn="ctr" rtl="1">
              <a:lnSpc>
                <a:spcPct val="200000"/>
              </a:lnSpc>
            </a:pPr>
            <a:r>
              <a:rPr lang="fa-IR" sz="1700" dirty="0">
                <a:solidFill>
                  <a:srgbClr val="43682A"/>
                </a:solidFill>
                <a:cs typeface="B Titr" panose="00000700000000000000" pitchFamily="2" charset="-78"/>
              </a:rPr>
              <a:t>اهم رویدادهای مس در جهان و ایران</a:t>
            </a:r>
          </a:p>
        </p:txBody>
      </p:sp>
      <p:sp>
        <p:nvSpPr>
          <p:cNvPr id="12" name="TextBox 11">
            <a:extLst>
              <a:ext uri="{FF2B5EF4-FFF2-40B4-BE49-F238E27FC236}">
                <a16:creationId xmlns:a16="http://schemas.microsoft.com/office/drawing/2014/main" id="{8AD1A996-F05D-4999-9035-27A84F095585}"/>
              </a:ext>
            </a:extLst>
          </p:cNvPr>
          <p:cNvSpPr txBox="1"/>
          <p:nvPr/>
        </p:nvSpPr>
        <p:spPr>
          <a:xfrm>
            <a:off x="2634089" y="3073287"/>
            <a:ext cx="2569368" cy="1596591"/>
          </a:xfrm>
          <a:prstGeom prst="rect">
            <a:avLst/>
          </a:prstGeom>
          <a:noFill/>
        </p:spPr>
        <p:txBody>
          <a:bodyPr wrap="square">
            <a:spAutoFit/>
          </a:bodyPr>
          <a:lstStyle/>
          <a:p>
            <a:pPr algn="ctr" rtl="1">
              <a:lnSpc>
                <a:spcPct val="200000"/>
              </a:lnSpc>
              <a:buClr>
                <a:srgbClr val="581C0C"/>
              </a:buClr>
            </a:pPr>
            <a:r>
              <a:rPr lang="fa-IR" sz="1700" dirty="0">
                <a:solidFill>
                  <a:srgbClr val="43682A"/>
                </a:solidFill>
                <a:cs typeface="B Titr" panose="00000700000000000000" pitchFamily="2" charset="-78"/>
              </a:rPr>
              <a:t>بخش دوم:</a:t>
            </a:r>
          </a:p>
          <a:p>
            <a:pPr algn="ctr" rtl="1">
              <a:lnSpc>
                <a:spcPct val="200000"/>
              </a:lnSpc>
            </a:pPr>
            <a:r>
              <a:rPr lang="fa-IR" sz="1700" dirty="0">
                <a:solidFill>
                  <a:srgbClr val="43682A"/>
                </a:solidFill>
                <a:cs typeface="B Titr" panose="00000700000000000000" pitchFamily="2" charset="-78"/>
              </a:rPr>
              <a:t>تحلیل شرکت ملی صنایع مس ایران</a:t>
            </a:r>
          </a:p>
        </p:txBody>
      </p:sp>
    </p:spTree>
    <p:extLst>
      <p:ext uri="{BB962C8B-B14F-4D97-AF65-F5344CB8AC3E}">
        <p14:creationId xmlns:p14="http://schemas.microsoft.com/office/powerpoint/2010/main" val="4084849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پروژه‌های ملی صنایع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20</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296334" y="1332232"/>
            <a:ext cx="11590866" cy="492443"/>
          </a:xfrm>
          <a:prstGeom prst="rect">
            <a:avLst/>
          </a:prstGeom>
          <a:noFill/>
        </p:spPr>
        <p:txBody>
          <a:bodyPr wrap="square" rtlCol="0">
            <a:spAutoFit/>
          </a:bodyPr>
          <a:lstStyle/>
          <a:p>
            <a:pPr algn="just" rtl="1">
              <a:lnSpc>
                <a:spcPct val="140000"/>
              </a:lnSpc>
              <a:spcBef>
                <a:spcPts val="500"/>
              </a:spcBef>
              <a:buClr>
                <a:srgbClr val="581C0C"/>
              </a:buClr>
            </a:pPr>
            <a:r>
              <a:rPr lang="fa-IR" sz="2000" b="1" dirty="0">
                <a:solidFill>
                  <a:srgbClr val="581C0C"/>
                </a:solidFill>
                <a:cs typeface="B Zar" panose="00000400000000000000" pitchFamily="2" charset="-78"/>
              </a:rPr>
              <a:t>پروژه‌های تولید آهک</a:t>
            </a:r>
          </a:p>
        </p:txBody>
      </p:sp>
      <p:graphicFrame>
        <p:nvGraphicFramePr>
          <p:cNvPr id="7" name="Table 6">
            <a:extLst>
              <a:ext uri="{FF2B5EF4-FFF2-40B4-BE49-F238E27FC236}">
                <a16:creationId xmlns:a16="http://schemas.microsoft.com/office/drawing/2014/main" id="{06CE9974-8A25-4FF8-95D3-FEE8FBB4140E}"/>
              </a:ext>
            </a:extLst>
          </p:cNvPr>
          <p:cNvGraphicFramePr>
            <a:graphicFrameLocks noGrp="1"/>
          </p:cNvGraphicFramePr>
          <p:nvPr>
            <p:extLst>
              <p:ext uri="{D42A27DB-BD31-4B8C-83A1-F6EECF244321}">
                <p14:modId xmlns:p14="http://schemas.microsoft.com/office/powerpoint/2010/main" val="2037851712"/>
              </p:ext>
            </p:extLst>
          </p:nvPr>
        </p:nvGraphicFramePr>
        <p:xfrm>
          <a:off x="141731" y="1963785"/>
          <a:ext cx="11835180" cy="2560320"/>
        </p:xfrm>
        <a:graphic>
          <a:graphicData uri="http://schemas.openxmlformats.org/drawingml/2006/table">
            <a:tbl>
              <a:tblPr rtl="1">
                <a:tableStyleId>{5C22544A-7EE6-4342-B048-85BDC9FD1C3A}</a:tableStyleId>
              </a:tblPr>
              <a:tblGrid>
                <a:gridCol w="504578">
                  <a:extLst>
                    <a:ext uri="{9D8B030D-6E8A-4147-A177-3AD203B41FA5}">
                      <a16:colId xmlns:a16="http://schemas.microsoft.com/office/drawing/2014/main" val="1210320360"/>
                    </a:ext>
                  </a:extLst>
                </a:gridCol>
                <a:gridCol w="1286933">
                  <a:extLst>
                    <a:ext uri="{9D8B030D-6E8A-4147-A177-3AD203B41FA5}">
                      <a16:colId xmlns:a16="http://schemas.microsoft.com/office/drawing/2014/main" val="2218641028"/>
                    </a:ext>
                  </a:extLst>
                </a:gridCol>
                <a:gridCol w="2638670">
                  <a:extLst>
                    <a:ext uri="{9D8B030D-6E8A-4147-A177-3AD203B41FA5}">
                      <a16:colId xmlns:a16="http://schemas.microsoft.com/office/drawing/2014/main" val="2630804927"/>
                    </a:ext>
                  </a:extLst>
                </a:gridCol>
                <a:gridCol w="1171104">
                  <a:extLst>
                    <a:ext uri="{9D8B030D-6E8A-4147-A177-3AD203B41FA5}">
                      <a16:colId xmlns:a16="http://schemas.microsoft.com/office/drawing/2014/main" val="1795104531"/>
                    </a:ext>
                  </a:extLst>
                </a:gridCol>
                <a:gridCol w="827830">
                  <a:extLst>
                    <a:ext uri="{9D8B030D-6E8A-4147-A177-3AD203B41FA5}">
                      <a16:colId xmlns:a16="http://schemas.microsoft.com/office/drawing/2014/main" val="1328336702"/>
                    </a:ext>
                  </a:extLst>
                </a:gridCol>
                <a:gridCol w="1033327">
                  <a:extLst>
                    <a:ext uri="{9D8B030D-6E8A-4147-A177-3AD203B41FA5}">
                      <a16:colId xmlns:a16="http://schemas.microsoft.com/office/drawing/2014/main" val="1497311369"/>
                    </a:ext>
                  </a:extLst>
                </a:gridCol>
                <a:gridCol w="1446658">
                  <a:extLst>
                    <a:ext uri="{9D8B030D-6E8A-4147-A177-3AD203B41FA5}">
                      <a16:colId xmlns:a16="http://schemas.microsoft.com/office/drawing/2014/main" val="2127082847"/>
                    </a:ext>
                  </a:extLst>
                </a:gridCol>
                <a:gridCol w="1280160">
                  <a:extLst>
                    <a:ext uri="{9D8B030D-6E8A-4147-A177-3AD203B41FA5}">
                      <a16:colId xmlns:a16="http://schemas.microsoft.com/office/drawing/2014/main" val="1229760683"/>
                    </a:ext>
                  </a:extLst>
                </a:gridCol>
                <a:gridCol w="1645920">
                  <a:extLst>
                    <a:ext uri="{9D8B030D-6E8A-4147-A177-3AD203B41FA5}">
                      <a16:colId xmlns:a16="http://schemas.microsoft.com/office/drawing/2014/main" val="500349993"/>
                    </a:ext>
                  </a:extLst>
                </a:gridCol>
              </a:tblGrid>
              <a:tr h="731520">
                <a:tc>
                  <a:txBody>
                    <a:bodyPr/>
                    <a:lstStyle/>
                    <a:p>
                      <a:pPr algn="ctr" rtl="1" fontAlgn="ctr"/>
                      <a:r>
                        <a:rPr lang="fa-IR" sz="1300" b="1" u="none" strike="noStrike" kern="1200" dirty="0">
                          <a:solidFill>
                            <a:schemeClr val="bg1"/>
                          </a:solidFill>
                          <a:effectLst/>
                          <a:latin typeface="IPT Mitra" panose="00000400000000000000" pitchFamily="2" charset="2"/>
                          <a:ea typeface="+mn-ea"/>
                          <a:cs typeface="B Zar" panose="00000400000000000000" pitchFamily="2" charset="-78"/>
                        </a:rPr>
                        <a:t>ردیف</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پروژه</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هدف</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محل اجرا</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شروع عملیات اجرایی</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پیش‌بینی شروع بهره‌برداری آزمایشی</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300" b="1" i="0" u="none" strike="noStrike" dirty="0">
                          <a:solidFill>
                            <a:schemeClr val="bg1"/>
                          </a:solidFill>
                          <a:effectLst/>
                          <a:latin typeface="IPT Mitra" panose="00000400000000000000" pitchFamily="2" charset="2"/>
                          <a:cs typeface="B Zar" panose="00000400000000000000" pitchFamily="2" charset="-78"/>
                        </a:rPr>
                        <a:t>مخارج انباشته تا پایان سال 1404</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300" b="1" i="0" u="none" strike="noStrike" dirty="0">
                          <a:solidFill>
                            <a:schemeClr val="bg1"/>
                          </a:solidFill>
                          <a:effectLst/>
                          <a:latin typeface="IPT Mitra" panose="00000400000000000000" pitchFamily="2" charset="2"/>
                          <a:cs typeface="B Zar" panose="00000400000000000000" pitchFamily="2" charset="-78"/>
                        </a:rPr>
                        <a:t>مبلغ قرارداد</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درصد پیشرفت</a:t>
                      </a:r>
                    </a:p>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(منتهی به انتهای سال 1404)</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265881365"/>
                  </a:ext>
                </a:extLst>
              </a:tr>
              <a:tr h="914400">
                <a:tc>
                  <a:txBody>
                    <a:bodyPr/>
                    <a:lstStyle/>
                    <a:p>
                      <a:pPr algn="ctr" rtl="0"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کوره دوم آهک اهر</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تولید سالیانه 52.5 هزار تن آهک پخته</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آذربایجان شرقی، اهر</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1401</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1404 </a:t>
                      </a:r>
                    </a:p>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(آماده راه‌اندازی)</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endParaRPr lang="fa-IR"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0.1 میلیون یورو</a:t>
                      </a:r>
                    </a:p>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7.6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94 درصد</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56269400"/>
                  </a:ext>
                </a:extLst>
              </a:tr>
              <a:tr h="914400">
                <a:tc>
                  <a:txBody>
                    <a:bodyPr/>
                    <a:lstStyle/>
                    <a:p>
                      <a:pPr algn="ctr" rtl="0"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2</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آهک خاتون‌آباد</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تولید سالیانه 175 هزار تن آهک پخته و 28 هزار تن آهک هیدراته</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کرمان، خاتون‌آباد</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1400</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1405</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37.2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21.2 میلیون یورو</a:t>
                      </a:r>
                    </a:p>
                    <a:p>
                      <a:pPr algn="ctr" rtl="1"/>
                      <a:r>
                        <a:rPr lang="fa-IR" sz="1500" u="none" strike="noStrike" kern="1200" dirty="0">
                          <a:solidFill>
                            <a:schemeClr val="tx1"/>
                          </a:solidFill>
                          <a:effectLst/>
                          <a:latin typeface="IPT Mitra" panose="00000400000000000000" pitchFamily="2" charset="2"/>
                          <a:ea typeface="+mn-ea"/>
                          <a:cs typeface="B Zar" panose="00000400000000000000" pitchFamily="2" charset="-78"/>
                        </a:rPr>
                        <a:t>26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91 درصد</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74531044"/>
                  </a:ext>
                </a:extLst>
              </a:tr>
            </a:tbl>
          </a:graphicData>
        </a:graphic>
      </p:graphicFrame>
    </p:spTree>
    <p:extLst>
      <p:ext uri="{BB962C8B-B14F-4D97-AF65-F5344CB8AC3E}">
        <p14:creationId xmlns:p14="http://schemas.microsoft.com/office/powerpoint/2010/main" val="2302619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پروژه‌های ملی صنایع مس ایران</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21</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296334" y="1332232"/>
            <a:ext cx="11590866" cy="492443"/>
          </a:xfrm>
          <a:prstGeom prst="rect">
            <a:avLst/>
          </a:prstGeom>
          <a:noFill/>
        </p:spPr>
        <p:txBody>
          <a:bodyPr wrap="square" rtlCol="0">
            <a:spAutoFit/>
          </a:bodyPr>
          <a:lstStyle/>
          <a:p>
            <a:pPr algn="just" rtl="1">
              <a:lnSpc>
                <a:spcPct val="140000"/>
              </a:lnSpc>
              <a:spcBef>
                <a:spcPts val="500"/>
              </a:spcBef>
              <a:buClr>
                <a:srgbClr val="581C0C"/>
              </a:buClr>
            </a:pPr>
            <a:r>
              <a:rPr lang="fa-IR" sz="2000" b="1" dirty="0">
                <a:solidFill>
                  <a:srgbClr val="581C0C"/>
                </a:solidFill>
                <a:cs typeface="B Zar" panose="00000400000000000000" pitchFamily="2" charset="-78"/>
              </a:rPr>
              <a:t>سایر پروژه‌ها</a:t>
            </a:r>
          </a:p>
        </p:txBody>
      </p:sp>
      <p:graphicFrame>
        <p:nvGraphicFramePr>
          <p:cNvPr id="6" name="Table 5">
            <a:extLst>
              <a:ext uri="{FF2B5EF4-FFF2-40B4-BE49-F238E27FC236}">
                <a16:creationId xmlns:a16="http://schemas.microsoft.com/office/drawing/2014/main" id="{3B8440B0-8C99-4B8D-94C0-119FB687066F}"/>
              </a:ext>
            </a:extLst>
          </p:cNvPr>
          <p:cNvGraphicFramePr>
            <a:graphicFrameLocks noGrp="1"/>
          </p:cNvGraphicFramePr>
          <p:nvPr>
            <p:extLst>
              <p:ext uri="{D42A27DB-BD31-4B8C-83A1-F6EECF244321}">
                <p14:modId xmlns:p14="http://schemas.microsoft.com/office/powerpoint/2010/main" val="2736179778"/>
              </p:ext>
            </p:extLst>
          </p:nvPr>
        </p:nvGraphicFramePr>
        <p:xfrm>
          <a:off x="549961" y="1844574"/>
          <a:ext cx="11083611" cy="4398645"/>
        </p:xfrm>
        <a:graphic>
          <a:graphicData uri="http://schemas.openxmlformats.org/drawingml/2006/table">
            <a:tbl>
              <a:tblPr rtl="1">
                <a:tableStyleId>{5C22544A-7EE6-4342-B048-85BDC9FD1C3A}</a:tableStyleId>
              </a:tblPr>
              <a:tblGrid>
                <a:gridCol w="415239">
                  <a:extLst>
                    <a:ext uri="{9D8B030D-6E8A-4147-A177-3AD203B41FA5}">
                      <a16:colId xmlns:a16="http://schemas.microsoft.com/office/drawing/2014/main" val="1210320360"/>
                    </a:ext>
                  </a:extLst>
                </a:gridCol>
                <a:gridCol w="1273574">
                  <a:extLst>
                    <a:ext uri="{9D8B030D-6E8A-4147-A177-3AD203B41FA5}">
                      <a16:colId xmlns:a16="http://schemas.microsoft.com/office/drawing/2014/main" val="2218641028"/>
                    </a:ext>
                  </a:extLst>
                </a:gridCol>
                <a:gridCol w="1852274">
                  <a:extLst>
                    <a:ext uri="{9D8B030D-6E8A-4147-A177-3AD203B41FA5}">
                      <a16:colId xmlns:a16="http://schemas.microsoft.com/office/drawing/2014/main" val="2630804927"/>
                    </a:ext>
                  </a:extLst>
                </a:gridCol>
                <a:gridCol w="1190748">
                  <a:extLst>
                    <a:ext uri="{9D8B030D-6E8A-4147-A177-3AD203B41FA5}">
                      <a16:colId xmlns:a16="http://schemas.microsoft.com/office/drawing/2014/main" val="1795104531"/>
                    </a:ext>
                  </a:extLst>
                </a:gridCol>
                <a:gridCol w="794953">
                  <a:extLst>
                    <a:ext uri="{9D8B030D-6E8A-4147-A177-3AD203B41FA5}">
                      <a16:colId xmlns:a16="http://schemas.microsoft.com/office/drawing/2014/main" val="1328336702"/>
                    </a:ext>
                  </a:extLst>
                </a:gridCol>
                <a:gridCol w="992290">
                  <a:extLst>
                    <a:ext uri="{9D8B030D-6E8A-4147-A177-3AD203B41FA5}">
                      <a16:colId xmlns:a16="http://schemas.microsoft.com/office/drawing/2014/main" val="1497311369"/>
                    </a:ext>
                  </a:extLst>
                </a:gridCol>
                <a:gridCol w="1521511">
                  <a:extLst>
                    <a:ext uri="{9D8B030D-6E8A-4147-A177-3AD203B41FA5}">
                      <a16:colId xmlns:a16="http://schemas.microsoft.com/office/drawing/2014/main" val="425210214"/>
                    </a:ext>
                  </a:extLst>
                </a:gridCol>
                <a:gridCol w="1521511">
                  <a:extLst>
                    <a:ext uri="{9D8B030D-6E8A-4147-A177-3AD203B41FA5}">
                      <a16:colId xmlns:a16="http://schemas.microsoft.com/office/drawing/2014/main" val="1689078111"/>
                    </a:ext>
                  </a:extLst>
                </a:gridCol>
                <a:gridCol w="1521511">
                  <a:extLst>
                    <a:ext uri="{9D8B030D-6E8A-4147-A177-3AD203B41FA5}">
                      <a16:colId xmlns:a16="http://schemas.microsoft.com/office/drawing/2014/main" val="500349993"/>
                    </a:ext>
                  </a:extLst>
                </a:gridCol>
              </a:tblGrid>
              <a:tr h="731520">
                <a:tc>
                  <a:txBody>
                    <a:bodyPr/>
                    <a:lstStyle/>
                    <a:p>
                      <a:pPr algn="ctr" rtl="1" fontAlgn="ctr"/>
                      <a:r>
                        <a:rPr lang="fa-IR" sz="1300" b="1" u="none" strike="noStrike" kern="1200" dirty="0">
                          <a:solidFill>
                            <a:schemeClr val="bg1"/>
                          </a:solidFill>
                          <a:effectLst/>
                          <a:latin typeface="IPT Mitra" panose="00000400000000000000" pitchFamily="2" charset="2"/>
                          <a:ea typeface="+mn-ea"/>
                          <a:cs typeface="B Zar" panose="00000400000000000000" pitchFamily="2" charset="-78"/>
                        </a:rPr>
                        <a:t>ردیف</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پروژه</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هدف</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محل اجرا</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شروع عملیات اجرایی</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پیش‌بینی شروع بهره‌برداری آزمایشی</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300" b="1" i="0" u="none" strike="noStrike" dirty="0">
                          <a:solidFill>
                            <a:schemeClr val="bg1"/>
                          </a:solidFill>
                          <a:effectLst/>
                          <a:latin typeface="IPT Mitra" panose="00000400000000000000" pitchFamily="2" charset="2"/>
                          <a:cs typeface="B Zar" panose="00000400000000000000" pitchFamily="2" charset="-78"/>
                        </a:rPr>
                        <a:t>مخارج انباشته تا پایان سال 1404</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300" b="1" i="0" u="none" strike="noStrike" dirty="0">
                          <a:solidFill>
                            <a:schemeClr val="bg1"/>
                          </a:solidFill>
                          <a:effectLst/>
                          <a:latin typeface="IPT Mitra" panose="00000400000000000000" pitchFamily="2" charset="2"/>
                          <a:cs typeface="B Zar" panose="00000400000000000000" pitchFamily="2" charset="-78"/>
                        </a:rPr>
                        <a:t>مبلغ قرارداد</a:t>
                      </a: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tc>
                  <a:txBody>
                    <a:bodyPr/>
                    <a:lstStyle/>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درصد پیشرفت</a:t>
                      </a:r>
                    </a:p>
                    <a:p>
                      <a:pPr algn="ctr" rtl="1" fontAlgn="ctr"/>
                      <a:r>
                        <a:rPr lang="fa-IR" sz="1300" b="1" u="none" strike="noStrike" dirty="0">
                          <a:solidFill>
                            <a:schemeClr val="bg1"/>
                          </a:solidFill>
                          <a:effectLst/>
                          <a:latin typeface="IPT Mitra" panose="00000400000000000000" pitchFamily="2" charset="2"/>
                          <a:cs typeface="B Zar" panose="00000400000000000000" pitchFamily="2" charset="-78"/>
                        </a:rPr>
                        <a:t>(منتهی به انتهای سال 1404)</a:t>
                      </a:r>
                      <a:endParaRPr lang="fa-IR" sz="1300" b="1" i="0" u="none" strike="noStrike" dirty="0">
                        <a:solidFill>
                          <a:schemeClr val="bg1"/>
                        </a:solidFill>
                        <a:effectLst/>
                        <a:latin typeface="IPT Mitra" panose="00000400000000000000" pitchFamily="2" charset="2"/>
                        <a:cs typeface="B Zar" panose="00000400000000000000" pitchFamily="2" charset="-78"/>
                      </a:endParaRPr>
                    </a:p>
                  </a:txBody>
                  <a:tcPr marL="9181" marR="9181" marT="9181"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2265881365"/>
                  </a:ext>
                </a:extLst>
              </a:tr>
              <a:tr h="914400">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1</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کارخانه </a:t>
                      </a:r>
                      <a:r>
                        <a:rPr lang="en-US" sz="1300" b="0" i="0" u="none" strike="noStrike" dirty="0">
                          <a:solidFill>
                            <a:schemeClr val="tx1"/>
                          </a:solidFill>
                          <a:effectLst/>
                          <a:latin typeface="+mn-lt"/>
                          <a:cs typeface="B Zar" panose="00000400000000000000" pitchFamily="2" charset="-78"/>
                        </a:rPr>
                        <a:t>CS2</a:t>
                      </a:r>
                      <a:r>
                        <a:rPr lang="fa-IR" sz="1500" b="0" i="0" u="none" strike="noStrike" dirty="0">
                          <a:solidFill>
                            <a:schemeClr val="tx1"/>
                          </a:solidFill>
                          <a:effectLst/>
                          <a:latin typeface="+mn-lt"/>
                          <a:cs typeface="B Zar" panose="00000400000000000000" pitchFamily="2" charset="-78"/>
                        </a:rPr>
                        <a:t> سرچشمه</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تولید سالیانه ماده </a:t>
                      </a:r>
                      <a:r>
                        <a:rPr lang="en-US" sz="1300" b="0" i="0" u="none" strike="noStrike" dirty="0">
                          <a:solidFill>
                            <a:schemeClr val="tx1"/>
                          </a:solidFill>
                          <a:effectLst/>
                          <a:latin typeface="+mn-lt"/>
                          <a:cs typeface="B Zar" panose="00000400000000000000" pitchFamily="2" charset="-78"/>
                        </a:rPr>
                        <a:t>CS2</a:t>
                      </a:r>
                      <a:r>
                        <a:rPr lang="fa-IR" sz="1500" b="0" i="0" u="none" strike="noStrike" dirty="0">
                          <a:solidFill>
                            <a:schemeClr val="tx1"/>
                          </a:solidFill>
                          <a:effectLst/>
                          <a:latin typeface="+mn-lt"/>
                          <a:cs typeface="B Zar" panose="00000400000000000000" pitchFamily="2" charset="-78"/>
                        </a:rPr>
                        <a:t> به ظرفیت 10 هزار تن</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کرمان، مجتمع مس سرچشمه</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IPT Mitra" panose="00000400000000000000" pitchFamily="2" charset="2"/>
                          <a:cs typeface="B Zar" panose="00000400000000000000" pitchFamily="2" charset="-78"/>
                        </a:rPr>
                        <a:t>1401</a:t>
                      </a:r>
                      <a:endParaRPr lang="en-US" sz="1500" b="0" i="0" u="none" strike="noStrike" dirty="0">
                        <a:solidFill>
                          <a:schemeClr val="tx1"/>
                        </a:solidFill>
                        <a:effectLst/>
                        <a:latin typeface="IPT Mitra" panose="00000400000000000000" pitchFamily="2" charset="2"/>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IPT Mitra" panose="00000400000000000000" pitchFamily="2" charset="2"/>
                          <a:cs typeface="B Zar" panose="00000400000000000000" pitchFamily="2" charset="-78"/>
                        </a:rPr>
                        <a:t>1406</a:t>
                      </a:r>
                      <a:endParaRPr lang="en-US" sz="1500" b="0" i="0" u="none" strike="noStrike" dirty="0">
                        <a:solidFill>
                          <a:schemeClr val="tx1"/>
                        </a:solidFill>
                        <a:effectLst/>
                        <a:latin typeface="IPT Mitra" panose="00000400000000000000" pitchFamily="2" charset="2"/>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endParaRPr lang="en-US" sz="1500" b="0" i="0" u="none" strike="noStrike" kern="1200" dirty="0">
                        <a:solidFill>
                          <a:schemeClr val="tx1"/>
                        </a:solidFill>
                        <a:effectLst/>
                        <a:latin typeface="+mn-lt"/>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mn-lt"/>
                          <a:ea typeface="+mn-ea"/>
                          <a:cs typeface="B Zar" panose="00000400000000000000" pitchFamily="2" charset="-78"/>
                        </a:rPr>
                        <a:t>15.6 میلیون یورو</a:t>
                      </a:r>
                    </a:p>
                    <a:p>
                      <a:pPr algn="ctr" rtl="1" fontAlgn="ctr"/>
                      <a:r>
                        <a:rPr lang="fa-IR" sz="1500" b="0" i="0" u="none" strike="noStrike" kern="1200" dirty="0">
                          <a:solidFill>
                            <a:schemeClr val="tx1"/>
                          </a:solidFill>
                          <a:effectLst/>
                          <a:latin typeface="+mn-lt"/>
                          <a:ea typeface="+mn-ea"/>
                          <a:cs typeface="B Zar" panose="00000400000000000000" pitchFamily="2" charset="-78"/>
                        </a:rPr>
                        <a:t>7.1 هزار میلیارد ریال</a:t>
                      </a:r>
                      <a:endParaRPr lang="en-US" sz="1500" b="0" i="0" u="none" strike="noStrike" kern="1200" dirty="0">
                        <a:solidFill>
                          <a:schemeClr val="tx1"/>
                        </a:solidFill>
                        <a:effectLst/>
                        <a:latin typeface="+mn-lt"/>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60 درصد</a:t>
                      </a:r>
                      <a:endParaRPr lang="en-US" sz="1500" b="0" i="0" u="none" strike="noStrike" dirty="0">
                        <a:solidFill>
                          <a:schemeClr val="tx1"/>
                        </a:solidFill>
                        <a:effectLst/>
                        <a:latin typeface="+mn-lt"/>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56269400"/>
                  </a:ext>
                </a:extLst>
              </a:tr>
              <a:tr h="914400">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2</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کارخانه اسید فسفریک بندرعباس</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تولید سالیانه 360 هزار تن اسید فسفریک و محصولات جانبی دیگر</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mn-lt"/>
                          <a:ea typeface="+mn-ea"/>
                          <a:cs typeface="B Zar" panose="00000400000000000000" pitchFamily="2" charset="-78"/>
                        </a:rPr>
                        <a:t>استان هرمزگان، بندرعباس</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IPT Mitra" panose="00000400000000000000" pitchFamily="2" charset="2"/>
                          <a:cs typeface="B Zar" panose="00000400000000000000" pitchFamily="2" charset="-78"/>
                        </a:rPr>
                        <a:t>1402</a:t>
                      </a:r>
                      <a:endParaRPr lang="en-US" sz="1500" b="0" i="0" u="none" strike="noStrike" dirty="0">
                        <a:solidFill>
                          <a:schemeClr val="tx1"/>
                        </a:solidFill>
                        <a:effectLst/>
                        <a:latin typeface="IPT Mitra" panose="00000400000000000000" pitchFamily="2" charset="2"/>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IPT Mitra" panose="00000400000000000000" pitchFamily="2" charset="2"/>
                          <a:cs typeface="B Zar" panose="00000400000000000000" pitchFamily="2" charset="-78"/>
                        </a:rPr>
                        <a:t>1404</a:t>
                      </a:r>
                      <a:endParaRPr lang="en-US" sz="1500" b="0" i="0" u="none" strike="noStrike" dirty="0">
                        <a:solidFill>
                          <a:schemeClr val="tx1"/>
                        </a:solidFill>
                        <a:effectLst/>
                        <a:latin typeface="IPT Mitra" panose="00000400000000000000" pitchFamily="2" charset="2"/>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mn-lt"/>
                          <a:ea typeface="+mn-ea"/>
                          <a:cs typeface="B Zar" panose="00000400000000000000" pitchFamily="2" charset="-78"/>
                        </a:rPr>
                        <a:t>63.3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mn-lt"/>
                          <a:ea typeface="+mn-ea"/>
                          <a:cs typeface="B Zar" panose="00000400000000000000" pitchFamily="2" charset="-78"/>
                        </a:rPr>
                        <a:t>197.2 میلیون یورو</a:t>
                      </a:r>
                    </a:p>
                    <a:p>
                      <a:pPr algn="ctr" rtl="1"/>
                      <a:r>
                        <a:rPr lang="fa-IR" sz="1500" b="0" i="0" u="none" strike="noStrike" kern="1200" dirty="0">
                          <a:solidFill>
                            <a:schemeClr val="tx1"/>
                          </a:solidFill>
                          <a:effectLst/>
                          <a:latin typeface="+mn-lt"/>
                          <a:ea typeface="+mn-ea"/>
                          <a:cs typeface="B Zar" panose="00000400000000000000" pitchFamily="2" charset="-78"/>
                        </a:rPr>
                        <a:t>33.4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dirty="0">
                          <a:solidFill>
                            <a:schemeClr val="tx1"/>
                          </a:solidFill>
                          <a:effectLst/>
                          <a:latin typeface="+mn-lt"/>
                          <a:cs typeface="B Zar" panose="00000400000000000000" pitchFamily="2" charset="-78"/>
                        </a:rPr>
                        <a:t>32 درصد</a:t>
                      </a:r>
                      <a:endParaRPr lang="en-US" sz="1500" b="0" i="0" u="none" strike="noStrike" dirty="0">
                        <a:solidFill>
                          <a:schemeClr val="tx1"/>
                        </a:solidFill>
                        <a:effectLst/>
                        <a:latin typeface="+mn-lt"/>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74531044"/>
                  </a:ext>
                </a:extLst>
              </a:tr>
              <a:tr h="914400">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3</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mn-lt"/>
                          <a:ea typeface="+mn-ea"/>
                          <a:cs typeface="B Zar" panose="00000400000000000000" pitchFamily="2" charset="-78"/>
                        </a:rPr>
                        <a:t>تصفیه‌خانه پساب کارخانه‌های اسید مس سرچشمه و خاتون‌آباد</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mn-lt"/>
                          <a:ea typeface="+mn-ea"/>
                          <a:cs typeface="B Zar" panose="00000400000000000000" pitchFamily="2" charset="-78"/>
                        </a:rPr>
                        <a:t>تصفیه پساب کارخانه‌های اسید سرچشمه و خاتون‌آباد با ورودی 560 هزار تن در سال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mn-lt"/>
                          <a:ea typeface="+mn-ea"/>
                          <a:cs typeface="B Zar" panose="00000400000000000000" pitchFamily="2" charset="-78"/>
                        </a:rPr>
                        <a:t>کرمان، مجتمع مس سرچشمه و خاتون‌آباد</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1400</a:t>
                      </a:r>
                      <a:endParaRPr lang="en-US"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fontAlgn="ctr"/>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1404</a:t>
                      </a:r>
                    </a:p>
                    <a:p>
                      <a:pPr algn="ctr" rtl="1" fontAlgn="ctr"/>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(آماده راه‌اندازی)</a:t>
                      </a:r>
                      <a:endParaRPr lang="en-US"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mn-lt"/>
                          <a:ea typeface="+mn-ea"/>
                          <a:cs typeface="B Zar" panose="00000400000000000000" pitchFamily="2" charset="-78"/>
                        </a:rPr>
                        <a:t>18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mn-lt"/>
                          <a:ea typeface="+mn-ea"/>
                          <a:cs typeface="B Zar" panose="00000400000000000000" pitchFamily="2" charset="-78"/>
                        </a:rPr>
                        <a:t>۸ میلیون یورو</a:t>
                      </a:r>
                    </a:p>
                    <a:p>
                      <a:pPr algn="ctr" rtl="1"/>
                      <a:r>
                        <a:rPr lang="fa-IR" sz="1500" b="0" i="0" u="none" strike="noStrike" kern="1200" dirty="0">
                          <a:solidFill>
                            <a:schemeClr val="tx1"/>
                          </a:solidFill>
                          <a:effectLst/>
                          <a:latin typeface="+mn-lt"/>
                          <a:ea typeface="+mn-ea"/>
                          <a:cs typeface="B Zar" panose="00000400000000000000" pitchFamily="2" charset="-78"/>
                        </a:rPr>
                        <a:t>18.4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1" eaLnBrk="1" fontAlgn="ctr" latinLnBrk="0" hangingPunct="1">
                        <a:lnSpc>
                          <a:spcPct val="100000"/>
                        </a:lnSpc>
                        <a:spcBef>
                          <a:spcPts val="0"/>
                        </a:spcBef>
                        <a:spcAft>
                          <a:spcPts val="0"/>
                        </a:spcAft>
                        <a:buClrTx/>
                        <a:buSzTx/>
                        <a:buFontTx/>
                        <a:buNone/>
                        <a:tabLst/>
                        <a:defRPr/>
                      </a:pPr>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93 درصد</a:t>
                      </a:r>
                      <a:endParaRPr lang="en-US"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944948205"/>
                  </a:ext>
                </a:extLst>
              </a:tr>
              <a:tr h="914400">
                <a:tc>
                  <a:txBody>
                    <a:bodyPr/>
                    <a:lstStyle/>
                    <a:p>
                      <a:pPr algn="ctr" rtl="1" fontAlgn="ctr"/>
                      <a:r>
                        <a:rPr lang="fa-IR" sz="1500" u="none" strike="noStrike" kern="1200" dirty="0">
                          <a:solidFill>
                            <a:schemeClr val="tx1"/>
                          </a:solidFill>
                          <a:effectLst/>
                          <a:latin typeface="IPT Mitra" panose="00000400000000000000" pitchFamily="2" charset="2"/>
                          <a:ea typeface="+mn-ea"/>
                          <a:cs typeface="B Zar" panose="00000400000000000000" pitchFamily="2" charset="-78"/>
                        </a:rPr>
                        <a:t>4</a:t>
                      </a:r>
                      <a:endParaRPr lang="en-US" sz="150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mn-lt"/>
                          <a:ea typeface="+mn-ea"/>
                          <a:cs typeface="B Zar" panose="00000400000000000000" pitchFamily="2" charset="-78"/>
                        </a:rPr>
                        <a:t>طرح توسعه معدن سرچشمه (</a:t>
                      </a:r>
                      <a:r>
                        <a:rPr lang="en-US" sz="1300" b="0" i="0" u="none" strike="noStrike" kern="1200" dirty="0">
                          <a:solidFill>
                            <a:schemeClr val="tx1"/>
                          </a:solidFill>
                          <a:effectLst/>
                          <a:latin typeface="+mn-lt"/>
                          <a:ea typeface="+mn-ea"/>
                          <a:cs typeface="B Zar" panose="00000400000000000000" pitchFamily="2" charset="-78"/>
                        </a:rPr>
                        <a:t>IPCC</a:t>
                      </a:r>
                      <a:r>
                        <a:rPr lang="fa-IR" sz="1500" b="0" i="0" u="none" strike="noStrike" kern="1200" dirty="0">
                          <a:solidFill>
                            <a:schemeClr val="tx1"/>
                          </a:solidFill>
                          <a:effectLst/>
                          <a:latin typeface="+mn-lt"/>
                          <a:ea typeface="+mn-ea"/>
                          <a:cs typeface="B Zar" panose="00000400000000000000" pitchFamily="2" charset="-78"/>
                        </a:rPr>
                        <a:t>)</a:t>
                      </a:r>
                      <a:endParaRPr lang="en-US" sz="1500" b="0" i="0" u="none" strike="noStrike" kern="1200" dirty="0">
                        <a:solidFill>
                          <a:schemeClr val="tx1"/>
                        </a:solidFill>
                        <a:effectLst/>
                        <a:latin typeface="+mn-lt"/>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mn-lt"/>
                          <a:ea typeface="+mn-ea"/>
                          <a:cs typeface="B Zar" panose="00000400000000000000" pitchFamily="2" charset="-78"/>
                        </a:rPr>
                        <a:t>نصب تجهیزات اصلی به همراه تامین تجهیزات جانبی پروژه </a:t>
                      </a:r>
                      <a:r>
                        <a:rPr lang="en-US" sz="1300" b="0" i="0" u="none" strike="noStrike" kern="1200" dirty="0">
                          <a:solidFill>
                            <a:schemeClr val="tx1"/>
                          </a:solidFill>
                          <a:effectLst/>
                          <a:latin typeface="+mn-lt"/>
                          <a:ea typeface="+mn-ea"/>
                          <a:cs typeface="B Zar" panose="00000400000000000000" pitchFamily="2" charset="-78"/>
                        </a:rPr>
                        <a:t>IPCC</a:t>
                      </a:r>
                      <a:r>
                        <a:rPr lang="fa-IR" sz="1500" b="0" i="0" u="none" strike="noStrike" kern="1200" dirty="0">
                          <a:solidFill>
                            <a:schemeClr val="tx1"/>
                          </a:solidFill>
                          <a:effectLst/>
                          <a:latin typeface="+mn-lt"/>
                          <a:ea typeface="+mn-ea"/>
                          <a:cs typeface="B Zar" panose="00000400000000000000" pitchFamily="2" charset="-78"/>
                        </a:rPr>
                        <a:t> با</a:t>
                      </a:r>
                      <a:r>
                        <a:rPr lang="en-US" sz="1500" b="0" i="0" u="none" strike="noStrike" kern="1200" dirty="0">
                          <a:solidFill>
                            <a:schemeClr val="tx1"/>
                          </a:solidFill>
                          <a:effectLst/>
                          <a:latin typeface="+mn-lt"/>
                          <a:ea typeface="+mn-ea"/>
                          <a:cs typeface="B Zar" panose="00000400000000000000" pitchFamily="2" charset="-78"/>
                        </a:rPr>
                        <a:t> </a:t>
                      </a:r>
                      <a:r>
                        <a:rPr lang="fa-IR" sz="1500" b="0" i="0" u="none" strike="noStrike" kern="1200" dirty="0">
                          <a:solidFill>
                            <a:schemeClr val="tx1"/>
                          </a:solidFill>
                          <a:effectLst/>
                          <a:latin typeface="+mn-lt"/>
                          <a:ea typeface="+mn-ea"/>
                          <a:cs typeface="B Zar" panose="00000400000000000000" pitchFamily="2" charset="-78"/>
                        </a:rPr>
                        <a:t>تولید ساليانه ۶۸ میلیون تن کانسنگ مس</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500" b="0" i="0" u="none" strike="noStrike" kern="1200" dirty="0">
                          <a:solidFill>
                            <a:schemeClr val="tx1"/>
                          </a:solidFill>
                          <a:effectLst/>
                          <a:latin typeface="+mn-lt"/>
                          <a:ea typeface="+mn-ea"/>
                          <a:cs typeface="B Zar" panose="00000400000000000000" pitchFamily="2" charset="-78"/>
                        </a:rPr>
                        <a:t>کرمان، مجتمع مس سرچشمه</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1401</a:t>
                      </a:r>
                      <a:endParaRPr lang="en-US"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endParaRPr lang="en-US"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endParaRPr lang="fa-IR"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۱۴۲ میلیون یورو</a:t>
                      </a:r>
                    </a:p>
                    <a:p>
                      <a:pPr algn="ctr" rtl="1"/>
                      <a:r>
                        <a:rPr lang="fa-IR" sz="1500" b="0" i="0" u="none" strike="noStrike" kern="1200" dirty="0">
                          <a:solidFill>
                            <a:schemeClr val="tx1"/>
                          </a:solidFill>
                          <a:effectLst/>
                          <a:latin typeface="IPT Mitra" panose="00000400000000000000" pitchFamily="2" charset="2"/>
                          <a:ea typeface="+mn-ea"/>
                          <a:cs typeface="B Zar" panose="00000400000000000000" pitchFamily="2" charset="-78"/>
                        </a:rPr>
                        <a:t>۷۴ هزار میلیارد ریال</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rtl="1"/>
                      <a:endParaRPr lang="en-US" sz="1500" b="0" i="0" u="none" strike="noStrike" kern="1200" dirty="0">
                        <a:solidFill>
                          <a:schemeClr val="tx1"/>
                        </a:solidFill>
                        <a:effectLst/>
                        <a:latin typeface="IPT Mitra" panose="00000400000000000000" pitchFamily="2" charset="2"/>
                        <a:ea typeface="+mn-ea"/>
                        <a:cs typeface="B Zar" panose="00000400000000000000" pitchFamily="2" charset="-78"/>
                      </a:endParaRP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03194438"/>
                  </a:ext>
                </a:extLst>
              </a:tr>
            </a:tbl>
          </a:graphicData>
        </a:graphic>
      </p:graphicFrame>
    </p:spTree>
    <p:extLst>
      <p:ext uri="{BB962C8B-B14F-4D97-AF65-F5344CB8AC3E}">
        <p14:creationId xmlns:p14="http://schemas.microsoft.com/office/powerpoint/2010/main" val="3051849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22</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882469" y="2557713"/>
            <a:ext cx="4041412" cy="3818994"/>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طرح کارخانه تغلیظ دره‌زار با ظرفیت اسمی خردایش نزدیک به 11 میلیون تن سنگ در سال، ظرفیت اسمی تولید 143 هزار تن کنسانتره را دارد. این طرح نیز در سال 1404 به پایان رسیده و در مرحله بهره‌برداری اولیه می‌باشد. انتظار می‌رود از محل افزایش ظرفیت تولید این طرح، میزان 20 الی 30 هزار تن کنسانتره به تولید سال 1405 افزوده شود.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دو طرح مذکور با نزدیک شدن به ظرفیت اسمی می‌توانند میزان تولید را در سال‌های آینده نیز افزایش دهند.</a:t>
            </a:r>
          </a:p>
        </p:txBody>
      </p:sp>
      <p:sp>
        <p:nvSpPr>
          <p:cNvPr id="8" name="TextBox 7">
            <a:extLst>
              <a:ext uri="{FF2B5EF4-FFF2-40B4-BE49-F238E27FC236}">
                <a16:creationId xmlns:a16="http://schemas.microsoft.com/office/drawing/2014/main" id="{78E4A733-9921-463B-B879-15C2C8B31CDA}"/>
              </a:ext>
            </a:extLst>
          </p:cNvPr>
          <p:cNvSpPr txBox="1"/>
          <p:nvPr/>
        </p:nvSpPr>
        <p:spPr>
          <a:xfrm>
            <a:off x="347133" y="1302498"/>
            <a:ext cx="11576748" cy="1255215"/>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ظرفیت تولید شرکت مطابق با صورت مالی سال 1404 به شکل جدول زیر است. بهره‌برداری از دو طرح معدنی درآلو و دره‌زار به افزایش ظرفیت تولید کمک کرده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طرح تجهیز معدن و احداث کارخانه تغلیظ درآلو با ظرفیت اسمی 7 میلیون تن سنگ سولفیدی و 100 هزار تن کنسانتره مس در سال 1403 به مرحله بهره‌برداری رسید و تاثیر آن بر تولیدات شرکت در سال 1404 نمایان شد. با افزایش ظرفیت طرح در سال جاری انتظار می‌رود که میزان تولید کنسانتره مس به میزان 20 هزار تن در سال 1405 افزایش یابد.</a:t>
            </a:r>
          </a:p>
        </p:txBody>
      </p:sp>
      <p:graphicFrame>
        <p:nvGraphicFramePr>
          <p:cNvPr id="20" name="Table 19">
            <a:extLst>
              <a:ext uri="{FF2B5EF4-FFF2-40B4-BE49-F238E27FC236}">
                <a16:creationId xmlns:a16="http://schemas.microsoft.com/office/drawing/2014/main" id="{1D281897-677A-46DB-8AB8-96E66CE047A2}"/>
              </a:ext>
            </a:extLst>
          </p:cNvPr>
          <p:cNvGraphicFramePr>
            <a:graphicFrameLocks noGrp="1"/>
          </p:cNvGraphicFramePr>
          <p:nvPr>
            <p:extLst>
              <p:ext uri="{D42A27DB-BD31-4B8C-83A1-F6EECF244321}">
                <p14:modId xmlns:p14="http://schemas.microsoft.com/office/powerpoint/2010/main" val="3742044233"/>
              </p:ext>
            </p:extLst>
          </p:nvPr>
        </p:nvGraphicFramePr>
        <p:xfrm>
          <a:off x="347133" y="2746680"/>
          <a:ext cx="7535336" cy="3337560"/>
        </p:xfrm>
        <a:graphic>
          <a:graphicData uri="http://schemas.openxmlformats.org/drawingml/2006/table">
            <a:tbl>
              <a:tblPr rtl="1" firstRow="1" bandRow="1">
                <a:tableStyleId>{5C22544A-7EE6-4342-B048-85BDC9FD1C3A}</a:tableStyleId>
              </a:tblPr>
              <a:tblGrid>
                <a:gridCol w="1883834">
                  <a:extLst>
                    <a:ext uri="{9D8B030D-6E8A-4147-A177-3AD203B41FA5}">
                      <a16:colId xmlns:a16="http://schemas.microsoft.com/office/drawing/2014/main" val="3745138364"/>
                    </a:ext>
                  </a:extLst>
                </a:gridCol>
                <a:gridCol w="1502832">
                  <a:extLst>
                    <a:ext uri="{9D8B030D-6E8A-4147-A177-3AD203B41FA5}">
                      <a16:colId xmlns:a16="http://schemas.microsoft.com/office/drawing/2014/main" val="3223378778"/>
                    </a:ext>
                  </a:extLst>
                </a:gridCol>
                <a:gridCol w="2074335">
                  <a:extLst>
                    <a:ext uri="{9D8B030D-6E8A-4147-A177-3AD203B41FA5}">
                      <a16:colId xmlns:a16="http://schemas.microsoft.com/office/drawing/2014/main" val="2176009672"/>
                    </a:ext>
                  </a:extLst>
                </a:gridCol>
                <a:gridCol w="2074335">
                  <a:extLst>
                    <a:ext uri="{9D8B030D-6E8A-4147-A177-3AD203B41FA5}">
                      <a16:colId xmlns:a16="http://schemas.microsoft.com/office/drawing/2014/main" val="1392712910"/>
                    </a:ext>
                  </a:extLst>
                </a:gridCol>
              </a:tblGrid>
              <a:tr h="370840">
                <a:tc>
                  <a:txBody>
                    <a:bodyPr/>
                    <a:lstStyle/>
                    <a:p>
                      <a:pPr algn="ctr"/>
                      <a:r>
                        <a:rPr lang="fa-IR" dirty="0">
                          <a:cs typeface="B Nazanin" panose="00000400000000000000" pitchFamily="2" charset="-78"/>
                        </a:rPr>
                        <a:t>محصول</a:t>
                      </a:r>
                      <a:endParaRPr lang="en-US" dirty="0">
                        <a:cs typeface="B Nazanin" panose="00000400000000000000" pitchFamily="2" charset="-78"/>
                      </a:endParaRPr>
                    </a:p>
                  </a:txBody>
                  <a:tcPr anchor="ctr">
                    <a:solidFill>
                      <a:schemeClr val="accent6">
                        <a:lumMod val="50000"/>
                      </a:schemeClr>
                    </a:solidFill>
                  </a:tcPr>
                </a:tc>
                <a:tc>
                  <a:txBody>
                    <a:bodyPr/>
                    <a:lstStyle/>
                    <a:p>
                      <a:pPr algn="ctr"/>
                      <a:r>
                        <a:rPr lang="fa-IR" dirty="0">
                          <a:cs typeface="B Nazanin" panose="00000400000000000000" pitchFamily="2" charset="-78"/>
                        </a:rPr>
                        <a:t>واحد اندازه‌گیری</a:t>
                      </a:r>
                      <a:endParaRPr lang="en-US" dirty="0">
                        <a:cs typeface="B Nazanin" panose="00000400000000000000" pitchFamily="2" charset="-78"/>
                      </a:endParaRPr>
                    </a:p>
                  </a:txBody>
                  <a:tcPr anchor="ctr">
                    <a:solidFill>
                      <a:schemeClr val="accent6">
                        <a:lumMod val="50000"/>
                      </a:schemeClr>
                    </a:solidFill>
                  </a:tcPr>
                </a:tc>
                <a:tc>
                  <a:txBody>
                    <a:bodyPr/>
                    <a:lstStyle/>
                    <a:p>
                      <a:pPr algn="ctr"/>
                      <a:r>
                        <a:rPr lang="fa-IR" dirty="0">
                          <a:cs typeface="B Nazanin" panose="00000400000000000000" pitchFamily="2" charset="-78"/>
                        </a:rPr>
                        <a:t>ظرفیت اسمی سالانه</a:t>
                      </a:r>
                      <a:endParaRPr lang="en-US" dirty="0">
                        <a:cs typeface="B Nazanin" panose="00000400000000000000" pitchFamily="2" charset="-78"/>
                      </a:endParaRPr>
                    </a:p>
                  </a:txBody>
                  <a:tcPr anchor="ctr">
                    <a:solidFill>
                      <a:schemeClr val="accent6">
                        <a:lumMod val="50000"/>
                      </a:schemeClr>
                    </a:solidFill>
                  </a:tcPr>
                </a:tc>
                <a:tc>
                  <a:txBody>
                    <a:bodyPr/>
                    <a:lstStyle/>
                    <a:p>
                      <a:pPr algn="ctr"/>
                      <a:r>
                        <a:rPr lang="fa-IR" dirty="0">
                          <a:cs typeface="B Nazanin" panose="00000400000000000000" pitchFamily="2" charset="-78"/>
                        </a:rPr>
                        <a:t>ظرفیت معمول سالانه</a:t>
                      </a:r>
                      <a:endParaRPr lang="en-US" dirty="0">
                        <a:cs typeface="B Nazanin" panose="00000400000000000000" pitchFamily="2" charset="-78"/>
                      </a:endParaRPr>
                    </a:p>
                  </a:txBody>
                  <a:tcPr anchor="ctr">
                    <a:solidFill>
                      <a:schemeClr val="accent6">
                        <a:lumMod val="50000"/>
                      </a:schemeClr>
                    </a:solidFill>
                  </a:tcPr>
                </a:tc>
                <a:extLst>
                  <a:ext uri="{0D108BD9-81ED-4DB2-BD59-A6C34878D82A}">
                    <a16:rowId xmlns:a16="http://schemas.microsoft.com/office/drawing/2014/main" val="3494673773"/>
                  </a:ext>
                </a:extLst>
              </a:tr>
              <a:tr h="370840">
                <a:tc>
                  <a:txBody>
                    <a:bodyPr/>
                    <a:lstStyle/>
                    <a:p>
                      <a:pPr algn="ctr"/>
                      <a:r>
                        <a:rPr lang="fa-IR" dirty="0">
                          <a:cs typeface="B Nazanin" panose="00000400000000000000" pitchFamily="2" charset="-78"/>
                        </a:rPr>
                        <a:t>سنگ سولفیدی</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71،928،000</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65،725،000</a:t>
                      </a:r>
                      <a:endParaRPr lang="en-US" dirty="0">
                        <a:cs typeface="B Nazanin" panose="00000400000000000000" pitchFamily="2" charset="-78"/>
                      </a:endParaRPr>
                    </a:p>
                  </a:txBody>
                  <a:tcPr anchor="ctr">
                    <a:solidFill>
                      <a:schemeClr val="accent6">
                        <a:lumMod val="20000"/>
                        <a:lumOff val="80000"/>
                      </a:schemeClr>
                    </a:solidFill>
                  </a:tcPr>
                </a:tc>
                <a:extLst>
                  <a:ext uri="{0D108BD9-81ED-4DB2-BD59-A6C34878D82A}">
                    <a16:rowId xmlns:a16="http://schemas.microsoft.com/office/drawing/2014/main" val="2585944660"/>
                  </a:ext>
                </a:extLst>
              </a:tr>
              <a:tr h="370840">
                <a:tc>
                  <a:txBody>
                    <a:bodyPr/>
                    <a:lstStyle/>
                    <a:p>
                      <a:pPr algn="ctr"/>
                      <a:r>
                        <a:rPr lang="fa-IR" dirty="0">
                          <a:cs typeface="B Nazanin" panose="00000400000000000000" pitchFamily="2" charset="-78"/>
                        </a:rPr>
                        <a:t>کنسانتره مس</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1،508،200</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1،442،184</a:t>
                      </a:r>
                      <a:endParaRPr lang="en-US"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2880916104"/>
                  </a:ext>
                </a:extLst>
              </a:tr>
              <a:tr h="370840">
                <a:tc>
                  <a:txBody>
                    <a:bodyPr/>
                    <a:lstStyle/>
                    <a:p>
                      <a:pPr algn="ctr"/>
                      <a:r>
                        <a:rPr lang="fa-IR" dirty="0">
                          <a:cs typeface="B Nazanin" panose="00000400000000000000" pitchFamily="2" charset="-78"/>
                        </a:rPr>
                        <a:t>کاتد مسی</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456،100</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293،835</a:t>
                      </a:r>
                      <a:endParaRPr lang="en-US" dirty="0">
                        <a:cs typeface="B Nazanin" panose="00000400000000000000" pitchFamily="2" charset="-78"/>
                      </a:endParaRPr>
                    </a:p>
                  </a:txBody>
                  <a:tcPr anchor="ctr">
                    <a:solidFill>
                      <a:schemeClr val="accent6">
                        <a:lumMod val="20000"/>
                        <a:lumOff val="80000"/>
                      </a:schemeClr>
                    </a:solidFill>
                  </a:tcPr>
                </a:tc>
                <a:extLst>
                  <a:ext uri="{0D108BD9-81ED-4DB2-BD59-A6C34878D82A}">
                    <a16:rowId xmlns:a16="http://schemas.microsoft.com/office/drawing/2014/main" val="2764288033"/>
                  </a:ext>
                </a:extLst>
              </a:tr>
              <a:tr h="370840">
                <a:tc>
                  <a:txBody>
                    <a:bodyPr/>
                    <a:lstStyle/>
                    <a:p>
                      <a:pPr algn="ctr"/>
                      <a:r>
                        <a:rPr lang="fa-IR" dirty="0">
                          <a:cs typeface="B Nazanin" panose="00000400000000000000" pitchFamily="2" charset="-78"/>
                        </a:rPr>
                        <a:t>مفتول</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130،000</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38،000</a:t>
                      </a:r>
                      <a:endParaRPr lang="en-US"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1962605500"/>
                  </a:ext>
                </a:extLst>
              </a:tr>
              <a:tr h="370840">
                <a:tc>
                  <a:txBody>
                    <a:bodyPr/>
                    <a:lstStyle/>
                    <a:p>
                      <a:pPr algn="ctr"/>
                      <a:r>
                        <a:rPr lang="fa-IR" dirty="0">
                          <a:cs typeface="B Nazanin" panose="00000400000000000000" pitchFamily="2" charset="-78"/>
                        </a:rPr>
                        <a:t>سولفور مولیبدن</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11،600</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11،977</a:t>
                      </a:r>
                      <a:endParaRPr lang="en-US" dirty="0">
                        <a:cs typeface="B Nazanin" panose="00000400000000000000" pitchFamily="2" charset="-78"/>
                      </a:endParaRPr>
                    </a:p>
                  </a:txBody>
                  <a:tcPr anchor="ctr">
                    <a:solidFill>
                      <a:schemeClr val="accent6">
                        <a:lumMod val="20000"/>
                        <a:lumOff val="80000"/>
                      </a:schemeClr>
                    </a:solidFill>
                  </a:tcPr>
                </a:tc>
                <a:extLst>
                  <a:ext uri="{0D108BD9-81ED-4DB2-BD59-A6C34878D82A}">
                    <a16:rowId xmlns:a16="http://schemas.microsoft.com/office/drawing/2014/main" val="3512298103"/>
                  </a:ext>
                </a:extLst>
              </a:tr>
              <a:tr h="370840">
                <a:tc>
                  <a:txBody>
                    <a:bodyPr/>
                    <a:lstStyle/>
                    <a:p>
                      <a:pPr algn="ctr"/>
                      <a:r>
                        <a:rPr lang="fa-IR" dirty="0">
                          <a:cs typeface="B Nazanin" panose="00000400000000000000" pitchFamily="2" charset="-78"/>
                        </a:rPr>
                        <a:t>اکسید مولیبدن</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2،190</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1،892</a:t>
                      </a:r>
                      <a:endParaRPr lang="en-US"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2787746683"/>
                  </a:ext>
                </a:extLst>
              </a:tr>
              <a:tr h="370840">
                <a:tc>
                  <a:txBody>
                    <a:bodyPr/>
                    <a:lstStyle/>
                    <a:p>
                      <a:pPr algn="ctr"/>
                      <a:r>
                        <a:rPr lang="fa-IR" dirty="0">
                          <a:cs typeface="B Nazanin" panose="00000400000000000000" pitchFamily="2" charset="-78"/>
                        </a:rPr>
                        <a:t>اسید سولفوریک</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1،510،000</a:t>
                      </a:r>
                      <a:endParaRPr lang="en-US" dirty="0">
                        <a:cs typeface="B Nazanin" panose="00000400000000000000" pitchFamily="2" charset="-78"/>
                      </a:endParaRPr>
                    </a:p>
                  </a:txBody>
                  <a:tcPr anchor="ctr">
                    <a:solidFill>
                      <a:schemeClr val="accent6">
                        <a:lumMod val="20000"/>
                        <a:lumOff val="80000"/>
                      </a:schemeClr>
                    </a:solidFill>
                  </a:tcPr>
                </a:tc>
                <a:tc>
                  <a:txBody>
                    <a:bodyPr/>
                    <a:lstStyle/>
                    <a:p>
                      <a:pPr algn="ctr"/>
                      <a:r>
                        <a:rPr lang="fa-IR" dirty="0">
                          <a:cs typeface="B Nazanin" panose="00000400000000000000" pitchFamily="2" charset="-78"/>
                        </a:rPr>
                        <a:t>917،148</a:t>
                      </a:r>
                      <a:endParaRPr lang="en-US" dirty="0">
                        <a:cs typeface="B Nazanin" panose="00000400000000000000" pitchFamily="2" charset="-78"/>
                      </a:endParaRPr>
                    </a:p>
                  </a:txBody>
                  <a:tcPr anchor="ctr">
                    <a:solidFill>
                      <a:schemeClr val="accent6">
                        <a:lumMod val="20000"/>
                        <a:lumOff val="80000"/>
                      </a:schemeClr>
                    </a:solidFill>
                  </a:tcPr>
                </a:tc>
                <a:extLst>
                  <a:ext uri="{0D108BD9-81ED-4DB2-BD59-A6C34878D82A}">
                    <a16:rowId xmlns:a16="http://schemas.microsoft.com/office/drawing/2014/main" val="2583703564"/>
                  </a:ext>
                </a:extLst>
              </a:tr>
              <a:tr h="370840">
                <a:tc>
                  <a:txBody>
                    <a:bodyPr/>
                    <a:lstStyle/>
                    <a:p>
                      <a:pPr algn="ctr"/>
                      <a:r>
                        <a:rPr lang="fa-IR" dirty="0">
                          <a:cs typeface="B Nazanin" panose="00000400000000000000" pitchFamily="2" charset="-78"/>
                        </a:rPr>
                        <a:t>آهک</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تن</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65،000</a:t>
                      </a:r>
                      <a:endParaRPr lang="en-US" dirty="0">
                        <a:cs typeface="B Nazanin" panose="00000400000000000000" pitchFamily="2" charset="-78"/>
                      </a:endParaRPr>
                    </a:p>
                  </a:txBody>
                  <a:tcPr anchor="ctr">
                    <a:solidFill>
                      <a:schemeClr val="accent6">
                        <a:lumMod val="60000"/>
                        <a:lumOff val="40000"/>
                      </a:schemeClr>
                    </a:solidFill>
                  </a:tcPr>
                </a:tc>
                <a:tc>
                  <a:txBody>
                    <a:bodyPr/>
                    <a:lstStyle/>
                    <a:p>
                      <a:pPr algn="ctr"/>
                      <a:r>
                        <a:rPr lang="fa-IR" dirty="0">
                          <a:cs typeface="B Nazanin" panose="00000400000000000000" pitchFamily="2" charset="-78"/>
                        </a:rPr>
                        <a:t>50،000</a:t>
                      </a:r>
                      <a:endParaRPr lang="en-US"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2072503786"/>
                  </a:ext>
                </a:extLst>
              </a:tr>
            </a:tbl>
          </a:graphicData>
        </a:graphic>
      </p:graphicFrame>
    </p:spTree>
    <p:extLst>
      <p:ext uri="{BB962C8B-B14F-4D97-AF65-F5344CB8AC3E}">
        <p14:creationId xmlns:p14="http://schemas.microsoft.com/office/powerpoint/2010/main" val="31648448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23</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272867" y="1296180"/>
            <a:ext cx="4490147" cy="3516860"/>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با افزایش ظرفیت بهره‌برداری از معادن، تولید سنگ سولفور در طی سالیان اخیر افزایش یافته است، به نحوی که تولید از کمتر از 45 میلیون تن در سال 1394 به بیش از 66 میلیون تن در سال 1404 رسید.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بهره‌برداری از دو طرح معادن درآلو و دره‌زار در دو سال اخیر به افزایش تولید مواد معدنی کمک شایانی کرده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تولید در فصل اول سال جاری حدود 10% بالاتر از مدت مشابه سال گذشته بوده و انتظار می‌رود با حفظ این روند، تولید سنگ سولفور در سال 1405 به محدوده 70 میلیون تن نزدیک شود.</a:t>
            </a:r>
          </a:p>
        </p:txBody>
      </p:sp>
      <p:graphicFrame>
        <p:nvGraphicFramePr>
          <p:cNvPr id="7" name="Chart 6">
            <a:extLst>
              <a:ext uri="{FF2B5EF4-FFF2-40B4-BE49-F238E27FC236}">
                <a16:creationId xmlns:a16="http://schemas.microsoft.com/office/drawing/2014/main" id="{2BA26493-5A8F-4A7C-9CD1-CC1E710532F6}"/>
              </a:ext>
            </a:extLst>
          </p:cNvPr>
          <p:cNvGraphicFramePr>
            <a:graphicFrameLocks/>
          </p:cNvGraphicFramePr>
          <p:nvPr>
            <p:extLst>
              <p:ext uri="{D42A27DB-BD31-4B8C-83A1-F6EECF244321}">
                <p14:modId xmlns:p14="http://schemas.microsoft.com/office/powerpoint/2010/main" val="2709385156"/>
              </p:ext>
            </p:extLst>
          </p:nvPr>
        </p:nvGraphicFramePr>
        <p:xfrm>
          <a:off x="333375" y="1516326"/>
          <a:ext cx="6660091" cy="45196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6908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24</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095067" y="1296180"/>
            <a:ext cx="4667947" cy="5045997"/>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بهره‌برداری از طرح‌ها توسعه‌ای شرکت، که عمدتاً در سمت معدنی زنجیره تولید می‌باشند، به افزایش تولید کنسانتره منجر شده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تولید کاتد در طی چند سال اخیر با توجه به ظرفیت کنونی تولید، در محدوده 290 تا 300 هزار تن قرار داشت که وقوع جنگ در سال گذشته باعث افت تولید این محصول شد.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با افزایش ظرفیت تولید مواد معدنی و کنسانتره، روند رشد تولید کنسانتره ادامه داشته و تولید این محصول در فصل بهار سال جاری به میزان 9.2% بیشتر از مدت مشابه سال گذشته بود. انتظار می‌رود که تولید کنسانتره در مجموع سال 1405 به حدود 1،600 هزار تن برسد.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تولید کاتد در فصل بهار با کاهش 13.8% مواجه شده ولی با افزایش تولید در ادامه سال می‌تواند به محدوده 290 تا 300 هزار تن برسد.</a:t>
            </a:r>
          </a:p>
        </p:txBody>
      </p:sp>
      <p:graphicFrame>
        <p:nvGraphicFramePr>
          <p:cNvPr id="6" name="Chart 5">
            <a:extLst>
              <a:ext uri="{FF2B5EF4-FFF2-40B4-BE49-F238E27FC236}">
                <a16:creationId xmlns:a16="http://schemas.microsoft.com/office/drawing/2014/main" id="{40C39815-25CB-4C2B-8037-FD5F01FC0A3A}"/>
              </a:ext>
            </a:extLst>
          </p:cNvPr>
          <p:cNvGraphicFramePr>
            <a:graphicFrameLocks/>
          </p:cNvGraphicFramePr>
          <p:nvPr>
            <p:extLst>
              <p:ext uri="{D42A27DB-BD31-4B8C-83A1-F6EECF244321}">
                <p14:modId xmlns:p14="http://schemas.microsoft.com/office/powerpoint/2010/main" val="1880521774"/>
              </p:ext>
            </p:extLst>
          </p:nvPr>
        </p:nvGraphicFramePr>
        <p:xfrm>
          <a:off x="150283" y="1606285"/>
          <a:ext cx="6944784" cy="43965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3294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25</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382933" y="1296180"/>
            <a:ext cx="4380081" cy="4249368"/>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افزایش قیمت مس و محصولات جانبی مانند طلا و نقره باعث رشد دلاری فروش شرکت در سال 1404 شد. همچنین افزایش تولید نیز در این افزایش دلاری مبلغ فروش تاثیرگذار بود. </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نرخ رشد بالاتر محصولات جانبی نسبت به کاتد مس باعث کاهش سهم کاتد از مبلغ فروش شده است. فروش بخشی از کنسانتره مازاد شرکت نیز به افزایش مبلغ فروش و کاهش سهم کاتد منجر شد.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رشد قیمت مس به نرخ‌های بالاتر از 13،000 دلار به ازای هر تن و افزایش تولید، دلایلی هستند که باعث رشد مبلغ فروش سال جاری به بالای 3 میلیارد دلار خواهند شد. </a:t>
            </a:r>
          </a:p>
        </p:txBody>
      </p:sp>
      <p:graphicFrame>
        <p:nvGraphicFramePr>
          <p:cNvPr id="7" name="Chart 6">
            <a:extLst>
              <a:ext uri="{FF2B5EF4-FFF2-40B4-BE49-F238E27FC236}">
                <a16:creationId xmlns:a16="http://schemas.microsoft.com/office/drawing/2014/main" id="{60E02253-AA70-4987-9C60-C763D50DC0E2}"/>
              </a:ext>
            </a:extLst>
          </p:cNvPr>
          <p:cNvGraphicFramePr>
            <a:graphicFrameLocks/>
          </p:cNvGraphicFramePr>
          <p:nvPr>
            <p:extLst>
              <p:ext uri="{D42A27DB-BD31-4B8C-83A1-F6EECF244321}">
                <p14:modId xmlns:p14="http://schemas.microsoft.com/office/powerpoint/2010/main" val="4211197871"/>
              </p:ext>
            </p:extLst>
          </p:nvPr>
        </p:nvGraphicFramePr>
        <p:xfrm>
          <a:off x="86784" y="1408906"/>
          <a:ext cx="7124700" cy="45481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3469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26</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382933" y="1157854"/>
            <a:ext cx="4380081" cy="5348131"/>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با افزایش نرخ جهانی کاتد مس، نرخ فروش شرکت نیز افزایش یافته است، اما نسبت نرخ فروش شرکت به نرخ جهانی بدون تغییر نسبت به سال 1403 و در محدوده 82% باقی ماند. </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فروش داخلی عمدتاً در بورس کالا و بر مبنای نرخ پایه محاسبه شده بر پایه نرخ دلار نیما است. افزایش فاصله بین نرخ دلار نیما و آزاد باعث افزایش فاصله نرخ فروش شرکت با نرخ جهانی می‌شود که در شرایطی که این فاصله افزایش زیادی یابد رقابت در معاملات بورس کالا شکل می‌گیرد و به کاهش فاصله کمک می‌کند ولی وجود یک فاصله حداقلی بین نرخ دلار نیما و آزاد باعث پایین‌تر بودن نرخ‌های فروش شرکت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فروش صادراتی نیز به نرخ دلار نیما تسعیر شده و به افزایش فاصله بین نرخ‌های فروش شرکت با نرخ‌های جهانی منجر می‌شود. </a:t>
            </a:r>
          </a:p>
        </p:txBody>
      </p:sp>
      <p:graphicFrame>
        <p:nvGraphicFramePr>
          <p:cNvPr id="6" name="Chart 5">
            <a:extLst>
              <a:ext uri="{FF2B5EF4-FFF2-40B4-BE49-F238E27FC236}">
                <a16:creationId xmlns:a16="http://schemas.microsoft.com/office/drawing/2014/main" id="{44331C49-E4FB-48DA-8CA9-B12FCBA672C5}"/>
              </a:ext>
            </a:extLst>
          </p:cNvPr>
          <p:cNvGraphicFramePr>
            <a:graphicFrameLocks/>
          </p:cNvGraphicFramePr>
          <p:nvPr>
            <p:extLst>
              <p:ext uri="{D42A27DB-BD31-4B8C-83A1-F6EECF244321}">
                <p14:modId xmlns:p14="http://schemas.microsoft.com/office/powerpoint/2010/main" val="2074336051"/>
              </p:ext>
            </p:extLst>
          </p:nvPr>
        </p:nvGraphicFramePr>
        <p:xfrm>
          <a:off x="191558" y="1948656"/>
          <a:ext cx="7191375" cy="3519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4979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27</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381001" y="1157854"/>
            <a:ext cx="11382014" cy="1191095"/>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افزایش هزینه‌های سربار باعث افزایش بهای تمام شده تولید هر تن کاتد شده است. بهای تمام شده تولید هر تن کاتد از زیر 4،000 دلار در بین سال‌های 1400 تا 1402 با رشد دلاری مواجه شده و به بیش از 4،600 دلار به ازای هر تن در سال 1404 رسیده است. لازم به ذکر است با توجه به افزایش تولید کنسانتره از سال 1404، مازاد تولید کنسانتره به تولید کاتد تعدیل شده است تا هزینه سرانه تولید کاتد دچار خطا نشود. </a:t>
            </a:r>
          </a:p>
        </p:txBody>
      </p:sp>
      <p:graphicFrame>
        <p:nvGraphicFramePr>
          <p:cNvPr id="8" name="Chart 7">
            <a:extLst>
              <a:ext uri="{FF2B5EF4-FFF2-40B4-BE49-F238E27FC236}">
                <a16:creationId xmlns:a16="http://schemas.microsoft.com/office/drawing/2014/main" id="{A6E5F659-D05A-4B44-8BC3-6B8D5A31B431}"/>
              </a:ext>
            </a:extLst>
          </p:cNvPr>
          <p:cNvGraphicFramePr>
            <a:graphicFrameLocks/>
          </p:cNvGraphicFramePr>
          <p:nvPr>
            <p:extLst>
              <p:ext uri="{D42A27DB-BD31-4B8C-83A1-F6EECF244321}">
                <p14:modId xmlns:p14="http://schemas.microsoft.com/office/powerpoint/2010/main" val="423357584"/>
              </p:ext>
            </p:extLst>
          </p:nvPr>
        </p:nvGraphicFramePr>
        <p:xfrm>
          <a:off x="0" y="2573866"/>
          <a:ext cx="5434041" cy="36723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E2F90EB-CAC3-4B62-9F1C-8218C046D14D}"/>
              </a:ext>
            </a:extLst>
          </p:cNvPr>
          <p:cNvGraphicFramePr>
            <a:graphicFrameLocks/>
          </p:cNvGraphicFramePr>
          <p:nvPr>
            <p:extLst>
              <p:ext uri="{D42A27DB-BD31-4B8C-83A1-F6EECF244321}">
                <p14:modId xmlns:p14="http://schemas.microsoft.com/office/powerpoint/2010/main" val="2513275586"/>
              </p:ext>
            </p:extLst>
          </p:nvPr>
        </p:nvGraphicFramePr>
        <p:xfrm>
          <a:off x="5577975" y="2573866"/>
          <a:ext cx="5852025" cy="37592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4834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28</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635875" y="1157854"/>
            <a:ext cx="4127139" cy="4313489"/>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با وجود افزایش هزینه‌های تولید کاتد، افزایش نرخ به بهبود حاشیه سود تولید کمک کرده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نرخ فروش شرکت به بیش از 8،800 دلار به ازای هر تن رسیده که توانسته است رشد دلاری هزینه‌های تولید را پوشش دهد.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حاشیه سود تولید کاتد شرکت پس از 4 سال کاهش متوالی بالاخره یک رشد را تجربه کرد.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سود دلاری تولید هر تن کاتد از سقف 5،100 دلار در سال 1400 تا حدود 3،100 دلار در سال 1403 کاهش یافته بود که با رشد قیمت کاتد در سال گذشته، سود تولید به بیش از 4،200 دلار به ازای هر تن رسید.</a:t>
            </a:r>
          </a:p>
        </p:txBody>
      </p:sp>
      <p:graphicFrame>
        <p:nvGraphicFramePr>
          <p:cNvPr id="6" name="Chart 5">
            <a:extLst>
              <a:ext uri="{FF2B5EF4-FFF2-40B4-BE49-F238E27FC236}">
                <a16:creationId xmlns:a16="http://schemas.microsoft.com/office/drawing/2014/main" id="{C25F5465-9ED2-492F-9EA7-D691F14C094D}"/>
              </a:ext>
            </a:extLst>
          </p:cNvPr>
          <p:cNvGraphicFramePr>
            <a:graphicFrameLocks/>
          </p:cNvGraphicFramePr>
          <p:nvPr>
            <p:extLst>
              <p:ext uri="{D42A27DB-BD31-4B8C-83A1-F6EECF244321}">
                <p14:modId xmlns:p14="http://schemas.microsoft.com/office/powerpoint/2010/main" val="752031063"/>
              </p:ext>
            </p:extLst>
          </p:nvPr>
        </p:nvGraphicFramePr>
        <p:xfrm>
          <a:off x="187325" y="1737518"/>
          <a:ext cx="7448550" cy="43481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7427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29</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382933" y="1157854"/>
            <a:ext cx="4380081" cy="4615623"/>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افزایش نرخ جهانی مس در کنار افزایش ضریب حقوق و عوارض دولتی باعث شد تا مبلغ حقوق و عوارض در دو سال اخیر رشد قابل توجهی داشته باشد.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ضریب حقوق و عوارض به کل مبلغ فروش از حدود 10% به 12.5% رسیده است. افزایش سودآوری شرکت این فضا را برای دولت ایجاد می‌کند که نرخ عوارض و حقوق دلتی را بیش از این نیز افزایش دهد که این عامل یک ریسک برای رشد سودآوری شرکت می‌باشد.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در شرایطی که نرخ عوارض در سایر کشورهای دنیا در محدوده 5% است، نرخ عوارض در ایران در محدوده بالایی قرار دارد و بخش مهمی از هزینه‌های تولید مرتبط با هزینه عوارض است. </a:t>
            </a:r>
          </a:p>
        </p:txBody>
      </p:sp>
      <p:graphicFrame>
        <p:nvGraphicFramePr>
          <p:cNvPr id="6" name="Chart 5">
            <a:extLst>
              <a:ext uri="{FF2B5EF4-FFF2-40B4-BE49-F238E27FC236}">
                <a16:creationId xmlns:a16="http://schemas.microsoft.com/office/drawing/2014/main" id="{74FC7EA7-BFF5-4A24-8406-CEA30AA6259C}"/>
              </a:ext>
            </a:extLst>
          </p:cNvPr>
          <p:cNvGraphicFramePr>
            <a:graphicFrameLocks/>
          </p:cNvGraphicFramePr>
          <p:nvPr>
            <p:extLst>
              <p:ext uri="{D42A27DB-BD31-4B8C-83A1-F6EECF244321}">
                <p14:modId xmlns:p14="http://schemas.microsoft.com/office/powerpoint/2010/main" val="3223407649"/>
              </p:ext>
            </p:extLst>
          </p:nvPr>
        </p:nvGraphicFramePr>
        <p:xfrm>
          <a:off x="86254" y="1497804"/>
          <a:ext cx="7110413" cy="44203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471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A8D68E5E-F8DF-7A5B-6A3B-BCA1D77A7109}"/>
              </a:ext>
            </a:extLst>
          </p:cNvPr>
          <p:cNvSpPr txBox="1"/>
          <p:nvPr/>
        </p:nvSpPr>
        <p:spPr>
          <a:xfrm>
            <a:off x="505077" y="2223998"/>
            <a:ext cx="5150769" cy="1823576"/>
          </a:xfrm>
          <a:prstGeom prst="rect">
            <a:avLst/>
          </a:prstGeom>
          <a:noFill/>
        </p:spPr>
        <p:txBody>
          <a:bodyPr wrap="none" rtlCol="0">
            <a:spAutoFit/>
          </a:bodyPr>
          <a:lstStyle/>
          <a:p>
            <a:pPr marL="0" marR="0" lvl="0" indent="0" algn="ctr" defTabSz="914400" rtl="1" eaLnBrk="1" fontAlgn="auto" latinLnBrk="0" hangingPunct="1">
              <a:lnSpc>
                <a:spcPct val="200000"/>
              </a:lnSpc>
              <a:spcBef>
                <a:spcPts val="0"/>
              </a:spcBef>
              <a:spcAft>
                <a:spcPts val="0"/>
              </a:spcAft>
              <a:buClrTx/>
              <a:buSzTx/>
              <a:buFontTx/>
              <a:buNone/>
              <a:tabLst/>
              <a:defRPr/>
            </a:pPr>
            <a:r>
              <a:rPr kumimoji="0" lang="fa-IR" sz="3000" b="0" i="0" u="none" strike="noStrike" kern="1200" cap="none" spc="0" normalizeH="0" baseline="0" noProof="0" dirty="0">
                <a:ln>
                  <a:noFill/>
                </a:ln>
                <a:solidFill>
                  <a:srgbClr val="43682A"/>
                </a:solidFill>
                <a:effectLst/>
                <a:uLnTx/>
                <a:uFillTx/>
                <a:latin typeface="Arial"/>
                <a:cs typeface="B Titr" panose="00000700000000000000" pitchFamily="2" charset="-78"/>
              </a:rPr>
              <a:t>بخش اول:</a:t>
            </a:r>
          </a:p>
          <a:p>
            <a:pPr marL="0" marR="0" lvl="0" indent="0" algn="ctr" defTabSz="914400" rtl="1" eaLnBrk="1" fontAlgn="auto" latinLnBrk="0" hangingPunct="1">
              <a:lnSpc>
                <a:spcPct val="200000"/>
              </a:lnSpc>
              <a:spcBef>
                <a:spcPts val="0"/>
              </a:spcBef>
              <a:spcAft>
                <a:spcPts val="0"/>
              </a:spcAft>
              <a:buClrTx/>
              <a:buSzTx/>
              <a:buFontTx/>
              <a:buNone/>
              <a:tabLst/>
              <a:defRPr/>
            </a:pPr>
            <a:r>
              <a:rPr kumimoji="0" lang="fa-IR" sz="3000" b="0" i="0" u="none" strike="noStrike" kern="1200" cap="none" spc="0" normalizeH="0" baseline="0" noProof="0" dirty="0">
                <a:ln>
                  <a:noFill/>
                </a:ln>
                <a:solidFill>
                  <a:srgbClr val="43682A"/>
                </a:solidFill>
                <a:effectLst/>
                <a:uLnTx/>
                <a:uFillTx/>
                <a:latin typeface="Arial"/>
                <a:cs typeface="B Titr" panose="00000700000000000000" pitchFamily="2" charset="-78"/>
              </a:rPr>
              <a:t>اهم رویدادهای مس در جهان و ایران</a:t>
            </a:r>
          </a:p>
        </p:txBody>
      </p:sp>
      <p:pic>
        <p:nvPicPr>
          <p:cNvPr id="37" name="Picture Placeholder 3">
            <a:extLst>
              <a:ext uri="{FF2B5EF4-FFF2-40B4-BE49-F238E27FC236}">
                <a16:creationId xmlns:a16="http://schemas.microsoft.com/office/drawing/2014/main" id="{11E2F803-4460-388F-2A31-F9AAC7255013}"/>
              </a:ext>
            </a:extLst>
          </p:cNvPr>
          <p:cNvPicPr>
            <a:picLocks noChangeAspect="1"/>
          </p:cNvPicPr>
          <p:nvPr/>
        </p:nvPicPr>
        <p:blipFill>
          <a:blip r:embed="rId2">
            <a:extLst>
              <a:ext uri="{28A0092B-C50C-407E-A947-70E740481C1C}">
                <a14:useLocalDpi xmlns:a14="http://schemas.microsoft.com/office/drawing/2010/main" val="0"/>
              </a:ext>
            </a:extLst>
          </a:blip>
          <a:srcRect l="16217" r="16217"/>
          <a:stretch/>
        </p:blipFill>
        <p:spPr>
          <a:xfrm flipH="1">
            <a:off x="5887273" y="921448"/>
            <a:ext cx="5529990" cy="5456343"/>
          </a:xfrm>
          <a:custGeom>
            <a:avLst/>
            <a:gdLst>
              <a:gd name="connsiteX0" fmla="*/ 5203477 w 5529990"/>
              <a:gd name="connsiteY0" fmla="*/ 4996820 h 5456343"/>
              <a:gd name="connsiteX1" fmla="*/ 5205385 w 5529990"/>
              <a:gd name="connsiteY1" fmla="*/ 4997961 h 5456343"/>
              <a:gd name="connsiteX2" fmla="*/ 5204062 w 5529990"/>
              <a:gd name="connsiteY2" fmla="*/ 4999290 h 5456343"/>
              <a:gd name="connsiteX3" fmla="*/ 3285288 w 5529990"/>
              <a:gd name="connsiteY3" fmla="*/ 850958 h 5456343"/>
              <a:gd name="connsiteX4" fmla="*/ 3285287 w 5529990"/>
              <a:gd name="connsiteY4" fmla="*/ 957889 h 5456343"/>
              <a:gd name="connsiteX5" fmla="*/ 3309883 w 5529990"/>
              <a:gd name="connsiteY5" fmla="*/ 964960 h 5456343"/>
              <a:gd name="connsiteX6" fmla="*/ 3342876 w 5529990"/>
              <a:gd name="connsiteY6" fmla="*/ 959101 h 5456343"/>
              <a:gd name="connsiteX7" fmla="*/ 3347625 w 5529990"/>
              <a:gd name="connsiteY7" fmla="*/ 953011 h 5456343"/>
              <a:gd name="connsiteX8" fmla="*/ 3340340 w 5529990"/>
              <a:gd name="connsiteY8" fmla="*/ 917595 h 5456343"/>
              <a:gd name="connsiteX9" fmla="*/ 3323433 w 5529990"/>
              <a:gd name="connsiteY9" fmla="*/ 872062 h 5456343"/>
              <a:gd name="connsiteX10" fmla="*/ 3302259 w 5529990"/>
              <a:gd name="connsiteY10" fmla="*/ 854999 h 5456343"/>
              <a:gd name="connsiteX11" fmla="*/ 97597 w 5529990"/>
              <a:gd name="connsiteY11" fmla="*/ 97597 h 5456343"/>
              <a:gd name="connsiteX12" fmla="*/ 97597 w 5529990"/>
              <a:gd name="connsiteY12" fmla="*/ 3380541 h 5456343"/>
              <a:gd name="connsiteX13" fmla="*/ 925476 w 5529990"/>
              <a:gd name="connsiteY13" fmla="*/ 3380541 h 5456343"/>
              <a:gd name="connsiteX14" fmla="*/ 946229 w 5529990"/>
              <a:gd name="connsiteY14" fmla="*/ 3355733 h 5456343"/>
              <a:gd name="connsiteX15" fmla="*/ 978940 w 5529990"/>
              <a:gd name="connsiteY15" fmla="*/ 3351467 h 5456343"/>
              <a:gd name="connsiteX16" fmla="*/ 1007525 w 5529990"/>
              <a:gd name="connsiteY16" fmla="*/ 3349520 h 5456343"/>
              <a:gd name="connsiteX17" fmla="*/ 1031564 w 5529990"/>
              <a:gd name="connsiteY17" fmla="*/ 3353683 h 5456343"/>
              <a:gd name="connsiteX18" fmla="*/ 1032954 w 5529990"/>
              <a:gd name="connsiteY18" fmla="*/ 3351929 h 5456343"/>
              <a:gd name="connsiteX19" fmla="*/ 1046660 w 5529990"/>
              <a:gd name="connsiteY19" fmla="*/ 3307002 h 5456343"/>
              <a:gd name="connsiteX20" fmla="*/ 1050343 w 5529990"/>
              <a:gd name="connsiteY20" fmla="*/ 3285495 h 5456343"/>
              <a:gd name="connsiteX21" fmla="*/ 1053485 w 5529990"/>
              <a:gd name="connsiteY21" fmla="*/ 3281034 h 5456343"/>
              <a:gd name="connsiteX22" fmla="*/ 213108 w 5529990"/>
              <a:gd name="connsiteY22" fmla="*/ 3281033 h 5456343"/>
              <a:gd name="connsiteX23" fmla="*/ 213107 w 5529990"/>
              <a:gd name="connsiteY23" fmla="*/ 208854 h 5456343"/>
              <a:gd name="connsiteX24" fmla="*/ 3285287 w 5529990"/>
              <a:gd name="connsiteY24" fmla="*/ 208854 h 5456343"/>
              <a:gd name="connsiteX25" fmla="*/ 3285287 w 5529990"/>
              <a:gd name="connsiteY25" fmla="*/ 805089 h 5456343"/>
              <a:gd name="connsiteX26" fmla="*/ 3285421 w 5529990"/>
              <a:gd name="connsiteY26" fmla="*/ 805084 h 5456343"/>
              <a:gd name="connsiteX27" fmla="*/ 3308726 w 5529990"/>
              <a:gd name="connsiteY27" fmla="*/ 825294 h 5456343"/>
              <a:gd name="connsiteX28" fmla="*/ 3343101 w 5529990"/>
              <a:gd name="connsiteY28" fmla="*/ 834936 h 5456343"/>
              <a:gd name="connsiteX29" fmla="*/ 3357542 w 5529990"/>
              <a:gd name="connsiteY29" fmla="*/ 829717 h 5456343"/>
              <a:gd name="connsiteX30" fmla="*/ 3389087 w 5529990"/>
              <a:gd name="connsiteY30" fmla="*/ 840123 h 5456343"/>
              <a:gd name="connsiteX31" fmla="*/ 3389087 w 5529990"/>
              <a:gd name="connsiteY31" fmla="*/ 97597 h 5456343"/>
              <a:gd name="connsiteX32" fmla="*/ 0 w 5529990"/>
              <a:gd name="connsiteY32" fmla="*/ 0 h 5456343"/>
              <a:gd name="connsiteX33" fmla="*/ 3486684 w 5529990"/>
              <a:gd name="connsiteY33" fmla="*/ 0 h 5456343"/>
              <a:gd name="connsiteX34" fmla="*/ 3486684 w 5529990"/>
              <a:gd name="connsiteY34" fmla="*/ 833838 h 5456343"/>
              <a:gd name="connsiteX35" fmla="*/ 3500172 w 5529990"/>
              <a:gd name="connsiteY35" fmla="*/ 834269 h 5456343"/>
              <a:gd name="connsiteX36" fmla="*/ 3516226 w 5529990"/>
              <a:gd name="connsiteY36" fmla="*/ 839003 h 5456343"/>
              <a:gd name="connsiteX37" fmla="*/ 3647545 w 5529990"/>
              <a:gd name="connsiteY37" fmla="*/ 866570 h 5456343"/>
              <a:gd name="connsiteX38" fmla="*/ 3662947 w 5529990"/>
              <a:gd name="connsiteY38" fmla="*/ 857912 h 5456343"/>
              <a:gd name="connsiteX39" fmla="*/ 3656762 w 5529990"/>
              <a:gd name="connsiteY39" fmla="*/ 846906 h 5456343"/>
              <a:gd name="connsiteX40" fmla="*/ 3515960 w 5529990"/>
              <a:gd name="connsiteY40" fmla="*/ 787015 h 5456343"/>
              <a:gd name="connsiteX41" fmla="*/ 3489147 w 5529990"/>
              <a:gd name="connsiteY41" fmla="*/ 770223 h 5456343"/>
              <a:gd name="connsiteX42" fmla="*/ 3498229 w 5529990"/>
              <a:gd name="connsiteY42" fmla="*/ 724565 h 5456343"/>
              <a:gd name="connsiteX43" fmla="*/ 3516829 w 5529990"/>
              <a:gd name="connsiteY43" fmla="*/ 717732 h 5456343"/>
              <a:gd name="connsiteX44" fmla="*/ 3531095 w 5529990"/>
              <a:gd name="connsiteY44" fmla="*/ 726369 h 5456343"/>
              <a:gd name="connsiteX45" fmla="*/ 3557357 w 5529990"/>
              <a:gd name="connsiteY45" fmla="*/ 731881 h 5456343"/>
              <a:gd name="connsiteX46" fmla="*/ 3581695 w 5529990"/>
              <a:gd name="connsiteY46" fmla="*/ 744271 h 5456343"/>
              <a:gd name="connsiteX47" fmla="*/ 3651817 w 5529990"/>
              <a:gd name="connsiteY47" fmla="*/ 791752 h 5456343"/>
              <a:gd name="connsiteX48" fmla="*/ 3701043 w 5529990"/>
              <a:gd name="connsiteY48" fmla="*/ 827808 h 5456343"/>
              <a:gd name="connsiteX49" fmla="*/ 3778589 w 5529990"/>
              <a:gd name="connsiteY49" fmla="*/ 888498 h 5456343"/>
              <a:gd name="connsiteX50" fmla="*/ 3870983 w 5529990"/>
              <a:gd name="connsiteY50" fmla="*/ 975599 h 5456343"/>
              <a:gd name="connsiteX51" fmla="*/ 3913472 w 5529990"/>
              <a:gd name="connsiteY51" fmla="*/ 989372 h 5456343"/>
              <a:gd name="connsiteX52" fmla="*/ 3940973 w 5529990"/>
              <a:gd name="connsiteY52" fmla="*/ 997085 h 5456343"/>
              <a:gd name="connsiteX53" fmla="*/ 3982772 w 5529990"/>
              <a:gd name="connsiteY53" fmla="*/ 1019936 h 5456343"/>
              <a:gd name="connsiteX54" fmla="*/ 3937964 w 5529990"/>
              <a:gd name="connsiteY54" fmla="*/ 888706 h 5456343"/>
              <a:gd name="connsiteX55" fmla="*/ 3899601 w 5529990"/>
              <a:gd name="connsiteY55" fmla="*/ 866821 h 5456343"/>
              <a:gd name="connsiteX56" fmla="*/ 3853267 w 5529990"/>
              <a:gd name="connsiteY56" fmla="*/ 820451 h 5456343"/>
              <a:gd name="connsiteX57" fmla="*/ 3829759 w 5529990"/>
              <a:gd name="connsiteY57" fmla="*/ 778630 h 5456343"/>
              <a:gd name="connsiteX58" fmla="*/ 3899474 w 5529990"/>
              <a:gd name="connsiteY58" fmla="*/ 794477 h 5456343"/>
              <a:gd name="connsiteX59" fmla="*/ 3949113 w 5529990"/>
              <a:gd name="connsiteY59" fmla="*/ 815817 h 5456343"/>
              <a:gd name="connsiteX60" fmla="*/ 3979087 w 5529990"/>
              <a:gd name="connsiteY60" fmla="*/ 827934 h 5456343"/>
              <a:gd name="connsiteX61" fmla="*/ 4029548 w 5529990"/>
              <a:gd name="connsiteY61" fmla="*/ 866192 h 5456343"/>
              <a:gd name="connsiteX62" fmla="*/ 4074646 w 5529990"/>
              <a:gd name="connsiteY62" fmla="*/ 910362 h 5456343"/>
              <a:gd name="connsiteX63" fmla="*/ 4111496 w 5529990"/>
              <a:gd name="connsiteY63" fmla="*/ 924407 h 5456343"/>
              <a:gd name="connsiteX64" fmla="*/ 4161957 w 5529990"/>
              <a:gd name="connsiteY64" fmla="*/ 962664 h 5456343"/>
              <a:gd name="connsiteX65" fmla="*/ 4131426 w 5529990"/>
              <a:gd name="connsiteY65" fmla="*/ 985620 h 5456343"/>
              <a:gd name="connsiteX66" fmla="*/ 4134857 w 5529990"/>
              <a:gd name="connsiteY66" fmla="*/ 1032933 h 5456343"/>
              <a:gd name="connsiteX67" fmla="*/ 4138703 w 5529990"/>
              <a:gd name="connsiteY67" fmla="*/ 1065530 h 5456343"/>
              <a:gd name="connsiteX68" fmla="*/ 4128249 w 5529990"/>
              <a:gd name="connsiteY68" fmla="*/ 1082993 h 5456343"/>
              <a:gd name="connsiteX69" fmla="*/ 4147363 w 5529990"/>
              <a:gd name="connsiteY69" fmla="*/ 1080938 h 5456343"/>
              <a:gd name="connsiteX70" fmla="*/ 4170738 w 5529990"/>
              <a:gd name="connsiteY70" fmla="*/ 1096765 h 5456343"/>
              <a:gd name="connsiteX71" fmla="*/ 4166471 w 5529990"/>
              <a:gd name="connsiteY71" fmla="*/ 1125234 h 5456343"/>
              <a:gd name="connsiteX72" fmla="*/ 4151337 w 5529990"/>
              <a:gd name="connsiteY72" fmla="*/ 1185880 h 5456343"/>
              <a:gd name="connsiteX73" fmla="*/ 4159309 w 5529990"/>
              <a:gd name="connsiteY73" fmla="*/ 1210365 h 5456343"/>
              <a:gd name="connsiteX74" fmla="*/ 4205665 w 5529990"/>
              <a:gd name="connsiteY74" fmla="*/ 1117687 h 5456343"/>
              <a:gd name="connsiteX75" fmla="*/ 4209517 w 5529990"/>
              <a:gd name="connsiteY75" fmla="*/ 1103935 h 5456343"/>
              <a:gd name="connsiteX76" fmla="*/ 4224918 w 5529990"/>
              <a:gd name="connsiteY76" fmla="*/ 1095278 h 5456343"/>
              <a:gd name="connsiteX77" fmla="*/ 4232341 w 5529990"/>
              <a:gd name="connsiteY77" fmla="*/ 1108484 h 5456343"/>
              <a:gd name="connsiteX78" fmla="*/ 4211843 w 5529990"/>
              <a:gd name="connsiteY78" fmla="*/ 1175042 h 5456343"/>
              <a:gd name="connsiteX79" fmla="*/ 4227373 w 5529990"/>
              <a:gd name="connsiteY79" fmla="*/ 1238729 h 5456343"/>
              <a:gd name="connsiteX80" fmla="*/ 4277010 w 5529990"/>
              <a:gd name="connsiteY80" fmla="*/ 1260069 h 5456343"/>
              <a:gd name="connsiteX81" fmla="*/ 4319914 w 5529990"/>
              <a:gd name="connsiteY81" fmla="*/ 1259126 h 5456343"/>
              <a:gd name="connsiteX82" fmla="*/ 4394024 w 5529990"/>
              <a:gd name="connsiteY82" fmla="*/ 1318850 h 5456343"/>
              <a:gd name="connsiteX83" fmla="*/ 4439529 w 5529990"/>
              <a:gd name="connsiteY83" fmla="*/ 1394653 h 5456343"/>
              <a:gd name="connsiteX84" fmla="*/ 4465896 w 5529990"/>
              <a:gd name="connsiteY84" fmla="*/ 1405900 h 5456343"/>
              <a:gd name="connsiteX85" fmla="*/ 4496792 w 5529990"/>
              <a:gd name="connsiteY85" fmla="*/ 1389917 h 5456343"/>
              <a:gd name="connsiteX86" fmla="*/ 4517002 w 5529990"/>
              <a:gd name="connsiteY86" fmla="*/ 1350259 h 5456343"/>
              <a:gd name="connsiteX87" fmla="*/ 4543362 w 5529990"/>
              <a:gd name="connsiteY87" fmla="*/ 1292820 h 5456343"/>
              <a:gd name="connsiteX88" fmla="*/ 4573307 w 5529990"/>
              <a:gd name="connsiteY88" fmla="*/ 1288454 h 5456343"/>
              <a:gd name="connsiteX89" fmla="*/ 4586211 w 5529990"/>
              <a:gd name="connsiteY89" fmla="*/ 1309822 h 5456343"/>
              <a:gd name="connsiteX90" fmla="*/ 4565007 w 5529990"/>
              <a:gd name="connsiteY90" fmla="*/ 1374097 h 5456343"/>
              <a:gd name="connsiteX91" fmla="*/ 4525037 w 5529990"/>
              <a:gd name="connsiteY91" fmla="*/ 1424592 h 5456343"/>
              <a:gd name="connsiteX92" fmla="*/ 4537809 w 5529990"/>
              <a:gd name="connsiteY92" fmla="*/ 1428478 h 5456343"/>
              <a:gd name="connsiteX93" fmla="*/ 4570157 w 5529990"/>
              <a:gd name="connsiteY93" fmla="*/ 1431296 h 5456343"/>
              <a:gd name="connsiteX94" fmla="*/ 4584183 w 5529990"/>
              <a:gd name="connsiteY94" fmla="*/ 1440791 h 5456343"/>
              <a:gd name="connsiteX95" fmla="*/ 4615797 w 5529990"/>
              <a:gd name="connsiteY95" fmla="*/ 1533093 h 5456343"/>
              <a:gd name="connsiteX96" fmla="*/ 4630077 w 5529990"/>
              <a:gd name="connsiteY96" fmla="*/ 1568154 h 5456343"/>
              <a:gd name="connsiteX97" fmla="*/ 4642622 w 5529990"/>
              <a:gd name="connsiteY97" fmla="*/ 1584865 h 5456343"/>
              <a:gd name="connsiteX98" fmla="*/ 4650392 w 5529990"/>
              <a:gd name="connsiteY98" fmla="*/ 1585335 h 5456343"/>
              <a:gd name="connsiteX99" fmla="*/ 4706855 w 5529990"/>
              <a:gd name="connsiteY99" fmla="*/ 1574900 h 5456343"/>
              <a:gd name="connsiteX100" fmla="*/ 4733741 w 5529990"/>
              <a:gd name="connsiteY100" fmla="*/ 1584777 h 5456343"/>
              <a:gd name="connsiteX101" fmla="*/ 4735707 w 5529990"/>
              <a:gd name="connsiteY101" fmla="*/ 1602394 h 5456343"/>
              <a:gd name="connsiteX102" fmla="*/ 4744256 w 5529990"/>
              <a:gd name="connsiteY102" fmla="*/ 1600647 h 5456343"/>
              <a:gd name="connsiteX103" fmla="*/ 4780936 w 5529990"/>
              <a:gd name="connsiteY103" fmla="*/ 1605372 h 5456343"/>
              <a:gd name="connsiteX104" fmla="*/ 4803756 w 5529990"/>
              <a:gd name="connsiteY104" fmla="*/ 1656271 h 5456343"/>
              <a:gd name="connsiteX105" fmla="*/ 4782161 w 5529990"/>
              <a:gd name="connsiteY105" fmla="*/ 1700274 h 5456343"/>
              <a:gd name="connsiteX106" fmla="*/ 4785999 w 5529990"/>
              <a:gd name="connsiteY106" fmla="*/ 1779221 h 5456343"/>
              <a:gd name="connsiteX107" fmla="*/ 4800847 w 5529990"/>
              <a:gd name="connsiteY107" fmla="*/ 1805635 h 5456343"/>
              <a:gd name="connsiteX108" fmla="*/ 4804501 w 5529990"/>
              <a:gd name="connsiteY108" fmla="*/ 1810637 h 5456343"/>
              <a:gd name="connsiteX109" fmla="*/ 4845375 w 5529990"/>
              <a:gd name="connsiteY109" fmla="*/ 1808249 h 5456343"/>
              <a:gd name="connsiteX110" fmla="*/ 4843969 w 5529990"/>
              <a:gd name="connsiteY110" fmla="*/ 1825149 h 5456343"/>
              <a:gd name="connsiteX111" fmla="*/ 4843929 w 5529990"/>
              <a:gd name="connsiteY111" fmla="*/ 1825206 h 5456343"/>
              <a:gd name="connsiteX112" fmla="*/ 4852839 w 5529990"/>
              <a:gd name="connsiteY112" fmla="*/ 1826013 h 5456343"/>
              <a:gd name="connsiteX113" fmla="*/ 4872074 w 5529990"/>
              <a:gd name="connsiteY113" fmla="*/ 1829323 h 5456343"/>
              <a:gd name="connsiteX114" fmla="*/ 4925096 w 5529990"/>
              <a:gd name="connsiteY114" fmla="*/ 1859262 h 5456343"/>
              <a:gd name="connsiteX115" fmla="*/ 4929808 w 5529990"/>
              <a:gd name="connsiteY115" fmla="*/ 1883858 h 5456343"/>
              <a:gd name="connsiteX116" fmla="*/ 4939343 w 5529990"/>
              <a:gd name="connsiteY116" fmla="*/ 1886966 h 5456343"/>
              <a:gd name="connsiteX117" fmla="*/ 4991962 w 5529990"/>
              <a:gd name="connsiteY117" fmla="*/ 1878897 h 5456343"/>
              <a:gd name="connsiteX118" fmla="*/ 5003950 w 5529990"/>
              <a:gd name="connsiteY118" fmla="*/ 1880575 h 5456343"/>
              <a:gd name="connsiteX119" fmla="*/ 4972381 w 5529990"/>
              <a:gd name="connsiteY119" fmla="*/ 1914056 h 5456343"/>
              <a:gd name="connsiteX120" fmla="*/ 4975836 w 5529990"/>
              <a:gd name="connsiteY120" fmla="*/ 1924321 h 5456343"/>
              <a:gd name="connsiteX121" fmla="*/ 5015575 w 5529990"/>
              <a:gd name="connsiteY121" fmla="*/ 2048343 h 5456343"/>
              <a:gd name="connsiteX122" fmla="*/ 5014612 w 5529990"/>
              <a:gd name="connsiteY122" fmla="*/ 2066816 h 5456343"/>
              <a:gd name="connsiteX123" fmla="*/ 5068869 w 5529990"/>
              <a:gd name="connsiteY123" fmla="*/ 2055795 h 5456343"/>
              <a:gd name="connsiteX124" fmla="*/ 5135512 w 5529990"/>
              <a:gd name="connsiteY124" fmla="*/ 2040422 h 5456343"/>
              <a:gd name="connsiteX125" fmla="*/ 5180616 w 5529990"/>
              <a:gd name="connsiteY125" fmla="*/ 2038241 h 5456343"/>
              <a:gd name="connsiteX126" fmla="*/ 5204265 w 5529990"/>
              <a:gd name="connsiteY126" fmla="*/ 2059708 h 5456343"/>
              <a:gd name="connsiteX127" fmla="*/ 5192160 w 5529990"/>
              <a:gd name="connsiteY127" fmla="*/ 2089685 h 5456343"/>
              <a:gd name="connsiteX128" fmla="*/ 5148842 w 5529990"/>
              <a:gd name="connsiteY128" fmla="*/ 2105345 h 5456343"/>
              <a:gd name="connsiteX129" fmla="*/ 5101673 w 5529990"/>
              <a:gd name="connsiteY129" fmla="*/ 2134757 h 5456343"/>
              <a:gd name="connsiteX130" fmla="*/ 5078431 w 5529990"/>
              <a:gd name="connsiteY130" fmla="*/ 2144923 h 5456343"/>
              <a:gd name="connsiteX131" fmla="*/ 5052563 w 5529990"/>
              <a:gd name="connsiteY131" fmla="*/ 2144620 h 5456343"/>
              <a:gd name="connsiteX132" fmla="*/ 5037286 w 5529990"/>
              <a:gd name="connsiteY132" fmla="*/ 2142869 h 5456343"/>
              <a:gd name="connsiteX133" fmla="*/ 5039213 w 5529990"/>
              <a:gd name="connsiteY133" fmla="*/ 2146539 h 5456343"/>
              <a:gd name="connsiteX134" fmla="*/ 5030489 w 5529990"/>
              <a:gd name="connsiteY134" fmla="*/ 2163045 h 5456343"/>
              <a:gd name="connsiteX135" fmla="*/ 5028179 w 5529990"/>
              <a:gd name="connsiteY135" fmla="*/ 2165369 h 5456343"/>
              <a:gd name="connsiteX136" fmla="*/ 5046078 w 5529990"/>
              <a:gd name="connsiteY136" fmla="*/ 2171076 h 5456343"/>
              <a:gd name="connsiteX137" fmla="*/ 5093139 w 5529990"/>
              <a:gd name="connsiteY137" fmla="*/ 2191692 h 5456343"/>
              <a:gd name="connsiteX138" fmla="*/ 5123662 w 5529990"/>
              <a:gd name="connsiteY138" fmla="*/ 2215086 h 5456343"/>
              <a:gd name="connsiteX139" fmla="*/ 5128611 w 5529990"/>
              <a:gd name="connsiteY139" fmla="*/ 2223892 h 5456343"/>
              <a:gd name="connsiteX140" fmla="*/ 5228422 w 5529990"/>
              <a:gd name="connsiteY140" fmla="*/ 2370550 h 5456343"/>
              <a:gd name="connsiteX141" fmla="*/ 5228697 w 5529990"/>
              <a:gd name="connsiteY141" fmla="*/ 2376188 h 5456343"/>
              <a:gd name="connsiteX142" fmla="*/ 5262652 w 5529990"/>
              <a:gd name="connsiteY142" fmla="*/ 2446897 h 5456343"/>
              <a:gd name="connsiteX143" fmla="*/ 5299355 w 5529990"/>
              <a:gd name="connsiteY143" fmla="*/ 2527647 h 5456343"/>
              <a:gd name="connsiteX144" fmla="*/ 5348719 w 5529990"/>
              <a:gd name="connsiteY144" fmla="*/ 2543349 h 5456343"/>
              <a:gd name="connsiteX145" fmla="*/ 5393408 w 5529990"/>
              <a:gd name="connsiteY145" fmla="*/ 2555885 h 5456343"/>
              <a:gd name="connsiteX146" fmla="*/ 5407160 w 5529990"/>
              <a:gd name="connsiteY146" fmla="*/ 2559743 h 5456343"/>
              <a:gd name="connsiteX147" fmla="*/ 5472613 w 5529990"/>
              <a:gd name="connsiteY147" fmla="*/ 2557709 h 5456343"/>
              <a:gd name="connsiteX148" fmla="*/ 5485949 w 5529990"/>
              <a:gd name="connsiteY148" fmla="*/ 2576283 h 5456343"/>
              <a:gd name="connsiteX149" fmla="*/ 5476734 w 5529990"/>
              <a:gd name="connsiteY149" fmla="*/ 2595946 h 5456343"/>
              <a:gd name="connsiteX150" fmla="*/ 5490484 w 5529990"/>
              <a:gd name="connsiteY150" fmla="*/ 2599804 h 5456343"/>
              <a:gd name="connsiteX151" fmla="*/ 5519497 w 5529990"/>
              <a:gd name="connsiteY151" fmla="*/ 2615358 h 5456343"/>
              <a:gd name="connsiteX152" fmla="*/ 5529803 w 5529990"/>
              <a:gd name="connsiteY152" fmla="*/ 2664600 h 5456343"/>
              <a:gd name="connsiteX153" fmla="*/ 5499679 w 5529990"/>
              <a:gd name="connsiteY153" fmla="*/ 2719188 h 5456343"/>
              <a:gd name="connsiteX154" fmla="*/ 5457599 w 5529990"/>
              <a:gd name="connsiteY154" fmla="*/ 2737049 h 5456343"/>
              <a:gd name="connsiteX155" fmla="*/ 5390773 w 5529990"/>
              <a:gd name="connsiteY155" fmla="*/ 2710887 h 5456343"/>
              <a:gd name="connsiteX156" fmla="*/ 5381838 w 5529990"/>
              <a:gd name="connsiteY156" fmla="*/ 2689840 h 5456343"/>
              <a:gd name="connsiteX157" fmla="*/ 5381571 w 5529990"/>
              <a:gd name="connsiteY157" fmla="*/ 2637851 h 5456343"/>
              <a:gd name="connsiteX158" fmla="*/ 5289992 w 5529990"/>
              <a:gd name="connsiteY158" fmla="*/ 2614017 h 5456343"/>
              <a:gd name="connsiteX159" fmla="*/ 5259180 w 5529990"/>
              <a:gd name="connsiteY159" fmla="*/ 2677681 h 5456343"/>
              <a:gd name="connsiteX160" fmla="*/ 5222176 w 5529990"/>
              <a:gd name="connsiteY160" fmla="*/ 2776691 h 5456343"/>
              <a:gd name="connsiteX161" fmla="*/ 5205122 w 5529990"/>
              <a:gd name="connsiteY161" fmla="*/ 2797863 h 5456343"/>
              <a:gd name="connsiteX162" fmla="*/ 5159054 w 5529990"/>
              <a:gd name="connsiteY162" fmla="*/ 2803482 h 5456343"/>
              <a:gd name="connsiteX163" fmla="*/ 5134992 w 5529990"/>
              <a:gd name="connsiteY163" fmla="*/ 2796732 h 5456343"/>
              <a:gd name="connsiteX164" fmla="*/ 5042589 w 5529990"/>
              <a:gd name="connsiteY164" fmla="*/ 2755979 h 5456343"/>
              <a:gd name="connsiteX165" fmla="*/ 5027187 w 5529990"/>
              <a:gd name="connsiteY165" fmla="*/ 2764637 h 5456343"/>
              <a:gd name="connsiteX166" fmla="*/ 5017692 w 5529990"/>
              <a:gd name="connsiteY166" fmla="*/ 2825011 h 5456343"/>
              <a:gd name="connsiteX167" fmla="*/ 4929276 w 5529990"/>
              <a:gd name="connsiteY167" fmla="*/ 2796501 h 5456343"/>
              <a:gd name="connsiteX168" fmla="*/ 4898064 w 5529990"/>
              <a:gd name="connsiteY168" fmla="*/ 2782184 h 5456343"/>
              <a:gd name="connsiteX169" fmla="*/ 4888987 w 5529990"/>
              <a:gd name="connsiteY169" fmla="*/ 2781492 h 5456343"/>
              <a:gd name="connsiteX170" fmla="*/ 4828476 w 5529990"/>
              <a:gd name="connsiteY170" fmla="*/ 2838679 h 5456343"/>
              <a:gd name="connsiteX171" fmla="*/ 4792012 w 5529990"/>
              <a:gd name="connsiteY171" fmla="*/ 2995316 h 5456343"/>
              <a:gd name="connsiteX172" fmla="*/ 4799984 w 5529990"/>
              <a:gd name="connsiteY172" fmla="*/ 3019801 h 5456343"/>
              <a:gd name="connsiteX173" fmla="*/ 4837243 w 5529990"/>
              <a:gd name="connsiteY173" fmla="*/ 3065480 h 5456343"/>
              <a:gd name="connsiteX174" fmla="*/ 4841777 w 5529990"/>
              <a:gd name="connsiteY174" fmla="*/ 3089001 h 5456343"/>
              <a:gd name="connsiteX175" fmla="*/ 4860050 w 5529990"/>
              <a:gd name="connsiteY175" fmla="*/ 3209077 h 5456343"/>
              <a:gd name="connsiteX176" fmla="*/ 4861834 w 5529990"/>
              <a:gd name="connsiteY176" fmla="*/ 3222557 h 5456343"/>
              <a:gd name="connsiteX177" fmla="*/ 4816322 w 5529990"/>
              <a:gd name="connsiteY177" fmla="*/ 3193104 h 5456343"/>
              <a:gd name="connsiteX178" fmla="*/ 4699177 w 5529990"/>
              <a:gd name="connsiteY178" fmla="*/ 3108328 h 5456343"/>
              <a:gd name="connsiteX179" fmla="*/ 4644723 w 5529990"/>
              <a:gd name="connsiteY179" fmla="*/ 3104179 h 5456343"/>
              <a:gd name="connsiteX180" fmla="*/ 4540752 w 5529990"/>
              <a:gd name="connsiteY180" fmla="*/ 3197380 h 5456343"/>
              <a:gd name="connsiteX181" fmla="*/ 4544184 w 5529990"/>
              <a:gd name="connsiteY181" fmla="*/ 3244695 h 5456343"/>
              <a:gd name="connsiteX182" fmla="*/ 4596283 w 5529990"/>
              <a:gd name="connsiteY182" fmla="*/ 3363136 h 5456343"/>
              <a:gd name="connsiteX183" fmla="*/ 4610716 w 5529990"/>
              <a:gd name="connsiteY183" fmla="*/ 3404267 h 5456343"/>
              <a:gd name="connsiteX184" fmla="*/ 4739666 w 5529990"/>
              <a:gd name="connsiteY184" fmla="*/ 3638823 h 5456343"/>
              <a:gd name="connsiteX185" fmla="*/ 4782837 w 5529990"/>
              <a:gd name="connsiteY185" fmla="*/ 3689868 h 5456343"/>
              <a:gd name="connsiteX186" fmla="*/ 4815006 w 5529990"/>
              <a:gd name="connsiteY186" fmla="*/ 3747099 h 5456343"/>
              <a:gd name="connsiteX187" fmla="*/ 4829032 w 5529990"/>
              <a:gd name="connsiteY187" fmla="*/ 3756594 h 5456343"/>
              <a:gd name="connsiteX188" fmla="*/ 4837004 w 5529990"/>
              <a:gd name="connsiteY188" fmla="*/ 3781080 h 5456343"/>
              <a:gd name="connsiteX189" fmla="*/ 4809775 w 5529990"/>
              <a:gd name="connsiteY189" fmla="*/ 3779005 h 5456343"/>
              <a:gd name="connsiteX190" fmla="*/ 4786128 w 5529990"/>
              <a:gd name="connsiteY190" fmla="*/ 3757537 h 5456343"/>
              <a:gd name="connsiteX191" fmla="*/ 4725360 w 5529990"/>
              <a:gd name="connsiteY191" fmla="*/ 3670038 h 5456343"/>
              <a:gd name="connsiteX192" fmla="*/ 4594209 w 5529990"/>
              <a:gd name="connsiteY192" fmla="*/ 3436718 h 5456343"/>
              <a:gd name="connsiteX193" fmla="*/ 4558738 w 5529990"/>
              <a:gd name="connsiteY193" fmla="*/ 3404519 h 5456343"/>
              <a:gd name="connsiteX194" fmla="*/ 4480507 w 5529990"/>
              <a:gd name="connsiteY194" fmla="*/ 3306558 h 5456343"/>
              <a:gd name="connsiteX195" fmla="*/ 4381231 w 5529990"/>
              <a:gd name="connsiteY195" fmla="*/ 3263877 h 5456343"/>
              <a:gd name="connsiteX196" fmla="*/ 4271213 w 5529990"/>
              <a:gd name="connsiteY196" fmla="*/ 3325719 h 5456343"/>
              <a:gd name="connsiteX197" fmla="*/ 4243839 w 5529990"/>
              <a:gd name="connsiteY197" fmla="*/ 3390348 h 5456343"/>
              <a:gd name="connsiteX198" fmla="*/ 4245828 w 5529990"/>
              <a:gd name="connsiteY198" fmla="*/ 3431231 h 5456343"/>
              <a:gd name="connsiteX199" fmla="*/ 4249487 w 5529990"/>
              <a:gd name="connsiteY199" fmla="*/ 3458234 h 5456343"/>
              <a:gd name="connsiteX200" fmla="*/ 4268459 w 5529990"/>
              <a:gd name="connsiteY200" fmla="*/ 3485180 h 5456343"/>
              <a:gd name="connsiteX201" fmla="*/ 4301641 w 5529990"/>
              <a:gd name="connsiteY201" fmla="*/ 3549872 h 5456343"/>
              <a:gd name="connsiteX202" fmla="*/ 4327699 w 5529990"/>
              <a:gd name="connsiteY202" fmla="*/ 3562381 h 5456343"/>
              <a:gd name="connsiteX203" fmla="*/ 4443283 w 5529990"/>
              <a:gd name="connsiteY203" fmla="*/ 3566565 h 5456343"/>
              <a:gd name="connsiteX204" fmla="*/ 4362331 w 5529990"/>
              <a:gd name="connsiteY204" fmla="*/ 3599313 h 5456343"/>
              <a:gd name="connsiteX205" fmla="*/ 4297508 w 5529990"/>
              <a:gd name="connsiteY205" fmla="*/ 3698587 h 5456343"/>
              <a:gd name="connsiteX206" fmla="*/ 4338953 w 5529990"/>
              <a:gd name="connsiteY206" fmla="*/ 3730240 h 5456343"/>
              <a:gd name="connsiteX207" fmla="*/ 4372142 w 5529990"/>
              <a:gd name="connsiteY207" fmla="*/ 3730140 h 5456343"/>
              <a:gd name="connsiteX208" fmla="*/ 4336403 w 5529990"/>
              <a:gd name="connsiteY208" fmla="*/ 3760011 h 5456343"/>
              <a:gd name="connsiteX209" fmla="*/ 4322595 w 5529990"/>
              <a:gd name="connsiteY209" fmla="*/ 3786514 h 5456343"/>
              <a:gd name="connsiteX210" fmla="*/ 4384277 w 5529990"/>
              <a:gd name="connsiteY210" fmla="*/ 3871702 h 5456343"/>
              <a:gd name="connsiteX211" fmla="*/ 4434476 w 5529990"/>
              <a:gd name="connsiteY211" fmla="*/ 3911831 h 5456343"/>
              <a:gd name="connsiteX212" fmla="*/ 4475830 w 5529990"/>
              <a:gd name="connsiteY212" fmla="*/ 3992604 h 5456343"/>
              <a:gd name="connsiteX213" fmla="*/ 4523073 w 5529990"/>
              <a:gd name="connsiteY213" fmla="*/ 4036659 h 5456343"/>
              <a:gd name="connsiteX214" fmla="*/ 4538122 w 5529990"/>
              <a:gd name="connsiteY214" fmla="*/ 4034264 h 5456343"/>
              <a:gd name="connsiteX215" fmla="*/ 4501368 w 5529990"/>
              <a:gd name="connsiteY215" fmla="*/ 4081817 h 5456343"/>
              <a:gd name="connsiteX216" fmla="*/ 4473367 w 5529990"/>
              <a:gd name="connsiteY216" fmla="*/ 4137847 h 5456343"/>
              <a:gd name="connsiteX217" fmla="*/ 4497959 w 5529990"/>
              <a:gd name="connsiteY217" fmla="*/ 4166752 h 5456343"/>
              <a:gd name="connsiteX218" fmla="*/ 4539336 w 5529990"/>
              <a:gd name="connsiteY218" fmla="*/ 4194097 h 5456343"/>
              <a:gd name="connsiteX219" fmla="*/ 4517947 w 5529990"/>
              <a:gd name="connsiteY219" fmla="*/ 4231925 h 5456343"/>
              <a:gd name="connsiteX220" fmla="*/ 4508696 w 5529990"/>
              <a:gd name="connsiteY220" fmla="*/ 4246722 h 5456343"/>
              <a:gd name="connsiteX221" fmla="*/ 4532701 w 5529990"/>
              <a:gd name="connsiteY221" fmla="*/ 4265727 h 5456343"/>
              <a:gd name="connsiteX222" fmla="*/ 4569138 w 5529990"/>
              <a:gd name="connsiteY222" fmla="*/ 4307801 h 5456343"/>
              <a:gd name="connsiteX223" fmla="*/ 4581251 w 5529990"/>
              <a:gd name="connsiteY223" fmla="*/ 4356204 h 5456343"/>
              <a:gd name="connsiteX224" fmla="*/ 4581479 w 5529990"/>
              <a:gd name="connsiteY224" fmla="*/ 4355344 h 5456343"/>
              <a:gd name="connsiteX225" fmla="*/ 4587279 w 5529990"/>
              <a:gd name="connsiteY225" fmla="*/ 4351160 h 5456343"/>
              <a:gd name="connsiteX226" fmla="*/ 4644474 w 5529990"/>
              <a:gd name="connsiteY226" fmla="*/ 4303653 h 5456343"/>
              <a:gd name="connsiteX227" fmla="*/ 4741598 w 5529990"/>
              <a:gd name="connsiteY227" fmla="*/ 4274501 h 5456343"/>
              <a:gd name="connsiteX228" fmla="*/ 4775052 w 5529990"/>
              <a:gd name="connsiteY228" fmla="*/ 4260465 h 5456343"/>
              <a:gd name="connsiteX229" fmla="*/ 4822535 w 5529990"/>
              <a:gd name="connsiteY229" fmla="*/ 4263704 h 5456343"/>
              <a:gd name="connsiteX230" fmla="*/ 4862464 w 5529990"/>
              <a:gd name="connsiteY230" fmla="*/ 4268023 h 5456343"/>
              <a:gd name="connsiteX231" fmla="*/ 4878651 w 5529990"/>
              <a:gd name="connsiteY231" fmla="*/ 4266943 h 5456343"/>
              <a:gd name="connsiteX232" fmla="*/ 4952034 w 5529990"/>
              <a:gd name="connsiteY232" fmla="*/ 4330645 h 5456343"/>
              <a:gd name="connsiteX233" fmla="*/ 4987646 w 5529990"/>
              <a:gd name="connsiteY233" fmla="*/ 4391109 h 5456343"/>
              <a:gd name="connsiteX234" fmla="*/ 5046999 w 5529990"/>
              <a:gd name="connsiteY234" fmla="*/ 4436456 h 5456343"/>
              <a:gd name="connsiteX235" fmla="*/ 5058870 w 5529990"/>
              <a:gd name="connsiteY235" fmla="*/ 4429978 h 5456343"/>
              <a:gd name="connsiteX236" fmla="*/ 5134411 w 5529990"/>
              <a:gd name="connsiteY236" fmla="*/ 4366276 h 5456343"/>
              <a:gd name="connsiteX237" fmla="*/ 5151678 w 5529990"/>
              <a:gd name="connsiteY237" fmla="*/ 4357638 h 5456343"/>
              <a:gd name="connsiteX238" fmla="*/ 5205636 w 5529990"/>
              <a:gd name="connsiteY238" fmla="*/ 4349000 h 5456343"/>
              <a:gd name="connsiteX239" fmla="*/ 5268226 w 5529990"/>
              <a:gd name="connsiteY239" fmla="*/ 4333885 h 5456343"/>
              <a:gd name="connsiteX240" fmla="*/ 5294126 w 5529990"/>
              <a:gd name="connsiteY240" fmla="*/ 4334964 h 5456343"/>
              <a:gd name="connsiteX241" fmla="*/ 5433338 w 5529990"/>
              <a:gd name="connsiteY241" fmla="*/ 4392189 h 5456343"/>
              <a:gd name="connsiteX242" fmla="*/ 5441971 w 5529990"/>
              <a:gd name="connsiteY242" fmla="*/ 4402986 h 5456343"/>
              <a:gd name="connsiteX243" fmla="*/ 5473266 w 5529990"/>
              <a:gd name="connsiteY243" fmla="*/ 4468847 h 5456343"/>
              <a:gd name="connsiteX244" fmla="*/ 5481899 w 5529990"/>
              <a:gd name="connsiteY244" fmla="*/ 4496919 h 5456343"/>
              <a:gd name="connsiteX245" fmla="*/ 5492691 w 5529990"/>
              <a:gd name="connsiteY245" fmla="*/ 4544426 h 5456343"/>
              <a:gd name="connsiteX246" fmla="*/ 5523987 w 5529990"/>
              <a:gd name="connsiteY246" fmla="*/ 4580056 h 5456343"/>
              <a:gd name="connsiteX247" fmla="*/ 5529787 w 5529990"/>
              <a:gd name="connsiteY247" fmla="*/ 4596252 h 5456343"/>
              <a:gd name="connsiteX248" fmla="*/ 5515353 w 5529990"/>
              <a:gd name="connsiteY248" fmla="*/ 4605969 h 5456343"/>
              <a:gd name="connsiteX249" fmla="*/ 5502403 w 5529990"/>
              <a:gd name="connsiteY249" fmla="*/ 4609208 h 5456343"/>
              <a:gd name="connsiteX250" fmla="*/ 5487295 w 5529990"/>
              <a:gd name="connsiteY250" fmla="*/ 4618925 h 5456343"/>
              <a:gd name="connsiteX251" fmla="*/ 5497008 w 5529990"/>
              <a:gd name="connsiteY251" fmla="*/ 4632961 h 5456343"/>
              <a:gd name="connsiteX252" fmla="*/ 5491612 w 5529990"/>
              <a:gd name="connsiteY252" fmla="*/ 4665352 h 5456343"/>
              <a:gd name="connsiteX253" fmla="*/ 5477583 w 5529990"/>
              <a:gd name="connsiteY253" fmla="*/ 4671830 h 5456343"/>
              <a:gd name="connsiteX254" fmla="*/ 5470029 w 5529990"/>
              <a:gd name="connsiteY254" fmla="*/ 4691265 h 5456343"/>
              <a:gd name="connsiteX255" fmla="*/ 5488374 w 5529990"/>
              <a:gd name="connsiteY255" fmla="*/ 4698823 h 5456343"/>
              <a:gd name="connsiteX256" fmla="*/ 5504696 w 5529990"/>
              <a:gd name="connsiteY256" fmla="*/ 4697004 h 5456343"/>
              <a:gd name="connsiteX257" fmla="*/ 5420769 w 5529990"/>
              <a:gd name="connsiteY257" fmla="*/ 4781392 h 5456343"/>
              <a:gd name="connsiteX258" fmla="*/ 5413913 w 5529990"/>
              <a:gd name="connsiteY258" fmla="*/ 4776562 h 5456343"/>
              <a:gd name="connsiteX259" fmla="*/ 5393409 w 5529990"/>
              <a:gd name="connsiteY259" fmla="*/ 4786279 h 5456343"/>
              <a:gd name="connsiteX260" fmla="*/ 5384776 w 5529990"/>
              <a:gd name="connsiteY260" fmla="*/ 4805713 h 5456343"/>
              <a:gd name="connsiteX261" fmla="*/ 5358876 w 5529990"/>
              <a:gd name="connsiteY261" fmla="*/ 4818670 h 5456343"/>
              <a:gd name="connsiteX262" fmla="*/ 5275781 w 5529990"/>
              <a:gd name="connsiteY262" fmla="*/ 4860778 h 5456343"/>
              <a:gd name="connsiteX263" fmla="*/ 5263910 w 5529990"/>
              <a:gd name="connsiteY263" fmla="*/ 4875894 h 5456343"/>
              <a:gd name="connsiteX264" fmla="*/ 5250960 w 5529990"/>
              <a:gd name="connsiteY264" fmla="*/ 4855379 h 5456343"/>
              <a:gd name="connsiteX265" fmla="*/ 5250960 w 5529990"/>
              <a:gd name="connsiteY265" fmla="*/ 4852140 h 5456343"/>
              <a:gd name="connsiteX266" fmla="*/ 5214269 w 5529990"/>
              <a:gd name="connsiteY266" fmla="*/ 4831626 h 5456343"/>
              <a:gd name="connsiteX267" fmla="*/ 5163548 w 5529990"/>
              <a:gd name="connsiteY267" fmla="*/ 4829467 h 5456343"/>
              <a:gd name="connsiteX268" fmla="*/ 5092324 w 5529990"/>
              <a:gd name="connsiteY268" fmla="*/ 4811112 h 5456343"/>
              <a:gd name="connsiteX269" fmla="*/ 5072899 w 5529990"/>
              <a:gd name="connsiteY269" fmla="*/ 4794916 h 5456343"/>
              <a:gd name="connsiteX270" fmla="*/ 5016783 w 5529990"/>
              <a:gd name="connsiteY270" fmla="*/ 4750649 h 5456343"/>
              <a:gd name="connsiteX271" fmla="*/ 5007071 w 5529990"/>
              <a:gd name="connsiteY271" fmla="*/ 4724736 h 5456343"/>
              <a:gd name="connsiteX272" fmla="*/ 4975775 w 5529990"/>
              <a:gd name="connsiteY272" fmla="*/ 4617845 h 5456343"/>
              <a:gd name="connsiteX273" fmla="*/ 4952034 w 5529990"/>
              <a:gd name="connsiteY273" fmla="*/ 4617845 h 5456343"/>
              <a:gd name="connsiteX274" fmla="*/ 4948796 w 5529990"/>
              <a:gd name="connsiteY274" fmla="*/ 4645918 h 5456343"/>
              <a:gd name="connsiteX275" fmla="*/ 4961746 w 5529990"/>
              <a:gd name="connsiteY275" fmla="*/ 4665352 h 5456343"/>
              <a:gd name="connsiteX276" fmla="*/ 4963904 w 5529990"/>
              <a:gd name="connsiteY276" fmla="*/ 4683708 h 5456343"/>
              <a:gd name="connsiteX277" fmla="*/ 4944480 w 5529990"/>
              <a:gd name="connsiteY277" fmla="*/ 4680468 h 5456343"/>
              <a:gd name="connsiteX278" fmla="*/ 4930451 w 5529990"/>
              <a:gd name="connsiteY278" fmla="*/ 4665352 h 5456343"/>
              <a:gd name="connsiteX279" fmla="*/ 4896997 w 5529990"/>
              <a:gd name="connsiteY279" fmla="*/ 4659954 h 5456343"/>
              <a:gd name="connsiteX280" fmla="*/ 4903472 w 5529990"/>
              <a:gd name="connsiteY280" fmla="*/ 4689106 h 5456343"/>
              <a:gd name="connsiteX281" fmla="*/ 4921817 w 5529990"/>
              <a:gd name="connsiteY281" fmla="*/ 4711780 h 5456343"/>
              <a:gd name="connsiteX282" fmla="*/ 4907788 w 5529990"/>
              <a:gd name="connsiteY282" fmla="*/ 4733374 h 5456343"/>
              <a:gd name="connsiteX283" fmla="*/ 4846276 w 5529990"/>
              <a:gd name="connsiteY283" fmla="*/ 4709620 h 5456343"/>
              <a:gd name="connsiteX284" fmla="*/ 4786923 w 5529990"/>
              <a:gd name="connsiteY284" fmla="*/ 4709620 h 5456343"/>
              <a:gd name="connsiteX285" fmla="*/ 4763181 w 5529990"/>
              <a:gd name="connsiteY285" fmla="*/ 4731214 h 5456343"/>
              <a:gd name="connsiteX286" fmla="*/ 4751311 w 5529990"/>
              <a:gd name="connsiteY286" fmla="*/ 4737692 h 5456343"/>
              <a:gd name="connsiteX287" fmla="*/ 4744836 w 5529990"/>
              <a:gd name="connsiteY287" fmla="*/ 4725816 h 5456343"/>
              <a:gd name="connsiteX288" fmla="*/ 4723252 w 5529990"/>
              <a:gd name="connsiteY288" fmla="*/ 4703142 h 5456343"/>
              <a:gd name="connsiteX289" fmla="*/ 4674690 w 5529990"/>
              <a:gd name="connsiteY289" fmla="*/ 4675069 h 5456343"/>
              <a:gd name="connsiteX290" fmla="*/ 4648790 w 5529990"/>
              <a:gd name="connsiteY290" fmla="*/ 4673990 h 5456343"/>
              <a:gd name="connsiteX291" fmla="*/ 4631524 w 5529990"/>
              <a:gd name="connsiteY291" fmla="*/ 4682628 h 5456343"/>
              <a:gd name="connsiteX292" fmla="*/ 4619653 w 5529990"/>
              <a:gd name="connsiteY292" fmla="*/ 4664272 h 5456343"/>
              <a:gd name="connsiteX293" fmla="*/ 4617495 w 5529990"/>
              <a:gd name="connsiteY293" fmla="*/ 4649157 h 5456343"/>
              <a:gd name="connsiteX294" fmla="*/ 4590179 w 5529990"/>
              <a:gd name="connsiteY294" fmla="*/ 4622282 h 5456343"/>
              <a:gd name="connsiteX295" fmla="*/ 4586817 w 5529990"/>
              <a:gd name="connsiteY295" fmla="*/ 4623974 h 5456343"/>
              <a:gd name="connsiteX296" fmla="*/ 4584630 w 5529990"/>
              <a:gd name="connsiteY296" fmla="*/ 4635875 h 5456343"/>
              <a:gd name="connsiteX297" fmla="*/ 4531541 w 5529990"/>
              <a:gd name="connsiteY297" fmla="*/ 4686274 h 5456343"/>
              <a:gd name="connsiteX298" fmla="*/ 4492463 w 5529990"/>
              <a:gd name="connsiteY298" fmla="*/ 4723091 h 5456343"/>
              <a:gd name="connsiteX299" fmla="*/ 4462206 w 5529990"/>
              <a:gd name="connsiteY299" fmla="*/ 4772694 h 5456343"/>
              <a:gd name="connsiteX300" fmla="*/ 4452007 w 5529990"/>
              <a:gd name="connsiteY300" fmla="*/ 4809481 h 5456343"/>
              <a:gd name="connsiteX301" fmla="*/ 4457827 w 5529990"/>
              <a:gd name="connsiteY301" fmla="*/ 4850751 h 5456343"/>
              <a:gd name="connsiteX302" fmla="*/ 4471025 w 5529990"/>
              <a:gd name="connsiteY302" fmla="*/ 4867775 h 5456343"/>
              <a:gd name="connsiteX303" fmla="*/ 4503311 w 5529990"/>
              <a:gd name="connsiteY303" fmla="*/ 4865104 h 5456343"/>
              <a:gd name="connsiteX304" fmla="*/ 4538327 w 5529990"/>
              <a:gd name="connsiteY304" fmla="*/ 4899014 h 5456343"/>
              <a:gd name="connsiteX305" fmla="*/ 4528782 w 5529990"/>
              <a:gd name="connsiteY305" fmla="*/ 4950009 h 5456343"/>
              <a:gd name="connsiteX306" fmla="*/ 4490855 w 5529990"/>
              <a:gd name="connsiteY306" fmla="*/ 4977760 h 5456343"/>
              <a:gd name="connsiteX307" fmla="*/ 4473436 w 5529990"/>
              <a:gd name="connsiteY307" fmla="*/ 4993981 h 5456343"/>
              <a:gd name="connsiteX308" fmla="*/ 4496877 w 5529990"/>
              <a:gd name="connsiteY308" fmla="*/ 5031953 h 5456343"/>
              <a:gd name="connsiteX309" fmla="*/ 4502473 w 5529990"/>
              <a:gd name="connsiteY309" fmla="*/ 5031433 h 5456343"/>
              <a:gd name="connsiteX310" fmla="*/ 4538301 w 5529990"/>
              <a:gd name="connsiteY310" fmla="*/ 5034738 h 5456343"/>
              <a:gd name="connsiteX311" fmla="*/ 4541751 w 5529990"/>
              <a:gd name="connsiteY311" fmla="*/ 5089834 h 5456343"/>
              <a:gd name="connsiteX312" fmla="*/ 4511743 w 5529990"/>
              <a:gd name="connsiteY312" fmla="*/ 5127799 h 5456343"/>
              <a:gd name="connsiteX313" fmla="*/ 4485820 w 5529990"/>
              <a:gd name="connsiteY313" fmla="*/ 5123905 h 5456343"/>
              <a:gd name="connsiteX314" fmla="*/ 4473208 w 5529990"/>
              <a:gd name="connsiteY314" fmla="*/ 5116782 h 5456343"/>
              <a:gd name="connsiteX315" fmla="*/ 4466980 w 5529990"/>
              <a:gd name="connsiteY315" fmla="*/ 5131962 h 5456343"/>
              <a:gd name="connsiteX316" fmla="*/ 4474335 w 5529990"/>
              <a:gd name="connsiteY316" fmla="*/ 5161144 h 5456343"/>
              <a:gd name="connsiteX317" fmla="*/ 4432436 w 5529990"/>
              <a:gd name="connsiteY317" fmla="*/ 5210502 h 5456343"/>
              <a:gd name="connsiteX318" fmla="*/ 4422080 w 5529990"/>
              <a:gd name="connsiteY318" fmla="*/ 5209806 h 5456343"/>
              <a:gd name="connsiteX319" fmla="*/ 4363328 w 5529990"/>
              <a:gd name="connsiteY319" fmla="*/ 5256417 h 5456343"/>
              <a:gd name="connsiteX320" fmla="*/ 4335441 w 5529990"/>
              <a:gd name="connsiteY320" fmla="*/ 5292194 h 5456343"/>
              <a:gd name="connsiteX321" fmla="*/ 4315316 w 5529990"/>
              <a:gd name="connsiteY321" fmla="*/ 5300702 h 5456343"/>
              <a:gd name="connsiteX322" fmla="*/ 4258458 w 5529990"/>
              <a:gd name="connsiteY322" fmla="*/ 5385631 h 5456343"/>
              <a:gd name="connsiteX323" fmla="*/ 4253222 w 5529990"/>
              <a:gd name="connsiteY323" fmla="*/ 5436557 h 5456343"/>
              <a:gd name="connsiteX324" fmla="*/ 4229825 w 5529990"/>
              <a:gd name="connsiteY324" fmla="*/ 5456320 h 5456343"/>
              <a:gd name="connsiteX325" fmla="*/ 4214822 w 5529990"/>
              <a:gd name="connsiteY325" fmla="*/ 5434155 h 5456343"/>
              <a:gd name="connsiteX326" fmla="*/ 4150160 w 5529990"/>
              <a:gd name="connsiteY326" fmla="*/ 5406321 h 5456343"/>
              <a:gd name="connsiteX327" fmla="*/ 4094026 w 5529990"/>
              <a:gd name="connsiteY327" fmla="*/ 5427469 h 5456343"/>
              <a:gd name="connsiteX328" fmla="*/ 4039855 w 5529990"/>
              <a:gd name="connsiteY328" fmla="*/ 5408946 h 5456343"/>
              <a:gd name="connsiteX329" fmla="*/ 3927948 w 5529990"/>
              <a:gd name="connsiteY329" fmla="*/ 5419353 h 5456343"/>
              <a:gd name="connsiteX330" fmla="*/ 3912268 w 5529990"/>
              <a:gd name="connsiteY330" fmla="*/ 5436408 h 5456343"/>
              <a:gd name="connsiteX331" fmla="*/ 3845463 w 5529990"/>
              <a:gd name="connsiteY331" fmla="*/ 5381894 h 5456343"/>
              <a:gd name="connsiteX332" fmla="*/ 3765729 w 5529990"/>
              <a:gd name="connsiteY332" fmla="*/ 5409883 h 5456343"/>
              <a:gd name="connsiteX333" fmla="*/ 3765910 w 5529990"/>
              <a:gd name="connsiteY333" fmla="*/ 5393938 h 5456343"/>
              <a:gd name="connsiteX334" fmla="*/ 3718780 w 5529990"/>
              <a:gd name="connsiteY334" fmla="*/ 5329630 h 5456343"/>
              <a:gd name="connsiteX335" fmla="*/ 3675462 w 5529990"/>
              <a:gd name="connsiteY335" fmla="*/ 5288528 h 5456343"/>
              <a:gd name="connsiteX336" fmla="*/ 3619984 w 5529990"/>
              <a:gd name="connsiteY336" fmla="*/ 5241589 h 5456343"/>
              <a:gd name="connsiteX337" fmla="*/ 3608747 w 5529990"/>
              <a:gd name="connsiteY337" fmla="*/ 5267190 h 5456343"/>
              <a:gd name="connsiteX338" fmla="*/ 3596563 w 5529990"/>
              <a:gd name="connsiteY338" fmla="*/ 5314780 h 5456343"/>
              <a:gd name="connsiteX339" fmla="*/ 3574430 w 5529990"/>
              <a:gd name="connsiteY339" fmla="*/ 5305224 h 5456343"/>
              <a:gd name="connsiteX340" fmla="*/ 3499909 w 5529990"/>
              <a:gd name="connsiteY340" fmla="*/ 5253419 h 5456343"/>
              <a:gd name="connsiteX341" fmla="*/ 3315692 w 5529990"/>
              <a:gd name="connsiteY341" fmla="*/ 5243008 h 5456343"/>
              <a:gd name="connsiteX342" fmla="*/ 3221835 w 5529990"/>
              <a:gd name="connsiteY342" fmla="*/ 5222534 h 5456343"/>
              <a:gd name="connsiteX343" fmla="*/ 3181652 w 5529990"/>
              <a:gd name="connsiteY343" fmla="*/ 5243858 h 5456343"/>
              <a:gd name="connsiteX344" fmla="*/ 3144425 w 5529990"/>
              <a:gd name="connsiteY344" fmla="*/ 5261258 h 5456343"/>
              <a:gd name="connsiteX345" fmla="*/ 3142147 w 5529990"/>
              <a:gd name="connsiteY345" fmla="*/ 5225963 h 5456343"/>
              <a:gd name="connsiteX346" fmla="*/ 3132063 w 5529990"/>
              <a:gd name="connsiteY346" fmla="*/ 5160201 h 5456343"/>
              <a:gd name="connsiteX347" fmla="*/ 2992209 w 5529990"/>
              <a:gd name="connsiteY347" fmla="*/ 4872894 h 5456343"/>
              <a:gd name="connsiteX348" fmla="*/ 2922382 w 5529990"/>
              <a:gd name="connsiteY348" fmla="*/ 4817997 h 5456343"/>
              <a:gd name="connsiteX349" fmla="*/ 2852371 w 5529990"/>
              <a:gd name="connsiteY349" fmla="*/ 4861342 h 5456343"/>
              <a:gd name="connsiteX350" fmla="*/ 2799055 w 5529990"/>
              <a:gd name="connsiteY350" fmla="*/ 4952246 h 5456343"/>
              <a:gd name="connsiteX351" fmla="*/ 2750389 w 5529990"/>
              <a:gd name="connsiteY351" fmla="*/ 4982323 h 5456343"/>
              <a:gd name="connsiteX352" fmla="*/ 2759166 w 5529990"/>
              <a:gd name="connsiteY352" fmla="*/ 4937373 h 5456343"/>
              <a:gd name="connsiteX353" fmla="*/ 2758717 w 5529990"/>
              <a:gd name="connsiteY353" fmla="*/ 4853791 h 5456343"/>
              <a:gd name="connsiteX354" fmla="*/ 2773428 w 5529990"/>
              <a:gd name="connsiteY354" fmla="*/ 4829858 h 5456343"/>
              <a:gd name="connsiteX355" fmla="*/ 2813611 w 5529990"/>
              <a:gd name="connsiteY355" fmla="*/ 4808534 h 5456343"/>
              <a:gd name="connsiteX356" fmla="*/ 2820922 w 5529990"/>
              <a:gd name="connsiteY356" fmla="*/ 4779980 h 5456343"/>
              <a:gd name="connsiteX357" fmla="*/ 2796668 w 5529990"/>
              <a:gd name="connsiteY357" fmla="*/ 4772612 h 5456343"/>
              <a:gd name="connsiteX358" fmla="*/ 2622107 w 5529990"/>
              <a:gd name="connsiteY358" fmla="*/ 4773249 h 5456343"/>
              <a:gd name="connsiteX359" fmla="*/ 2591932 w 5529990"/>
              <a:gd name="connsiteY359" fmla="*/ 4771776 h 5456343"/>
              <a:gd name="connsiteX360" fmla="*/ 2581363 w 5529990"/>
              <a:gd name="connsiteY360" fmla="*/ 4784316 h 5456343"/>
              <a:gd name="connsiteX361" fmla="*/ 2533973 w 5529990"/>
              <a:gd name="connsiteY361" fmla="*/ 4788867 h 5456343"/>
              <a:gd name="connsiteX362" fmla="*/ 2494641 w 5529990"/>
              <a:gd name="connsiteY362" fmla="*/ 4816770 h 5456343"/>
              <a:gd name="connsiteX363" fmla="*/ 2502607 w 5529990"/>
              <a:gd name="connsiteY363" fmla="*/ 4887605 h 5456343"/>
              <a:gd name="connsiteX364" fmla="*/ 2530777 w 5529990"/>
              <a:gd name="connsiteY364" fmla="*/ 5025291 h 5456343"/>
              <a:gd name="connsiteX365" fmla="*/ 2526229 w 5529990"/>
              <a:gd name="connsiteY365" fmla="*/ 5094470 h 5456343"/>
              <a:gd name="connsiteX366" fmla="*/ 2476444 w 5529990"/>
              <a:gd name="connsiteY366" fmla="*/ 5139834 h 5456343"/>
              <a:gd name="connsiteX367" fmla="*/ 2456379 w 5529990"/>
              <a:gd name="connsiteY367" fmla="*/ 5052626 h 5456343"/>
              <a:gd name="connsiteX368" fmla="*/ 2428893 w 5529990"/>
              <a:gd name="connsiteY368" fmla="*/ 4952213 h 5456343"/>
              <a:gd name="connsiteX369" fmla="*/ 2404842 w 5529990"/>
              <a:gd name="connsiteY369" fmla="*/ 4852765 h 5456343"/>
              <a:gd name="connsiteX370" fmla="*/ 2313953 w 5529990"/>
              <a:gd name="connsiteY370" fmla="*/ 4819852 h 5456343"/>
              <a:gd name="connsiteX371" fmla="*/ 2305700 w 5529990"/>
              <a:gd name="connsiteY371" fmla="*/ 4836077 h 5456343"/>
              <a:gd name="connsiteX372" fmla="*/ 2307760 w 5529990"/>
              <a:gd name="connsiteY372" fmla="*/ 4855197 h 5456343"/>
              <a:gd name="connsiteX373" fmla="*/ 2273652 w 5529990"/>
              <a:gd name="connsiteY373" fmla="*/ 4897541 h 5456343"/>
              <a:gd name="connsiteX374" fmla="*/ 2229651 w 5529990"/>
              <a:gd name="connsiteY374" fmla="*/ 4875929 h 5456343"/>
              <a:gd name="connsiteX375" fmla="*/ 2219754 w 5529990"/>
              <a:gd name="connsiteY375" fmla="*/ 4858320 h 5456343"/>
              <a:gd name="connsiteX376" fmla="*/ 2105490 w 5529990"/>
              <a:gd name="connsiteY376" fmla="*/ 4809581 h 5456343"/>
              <a:gd name="connsiteX377" fmla="*/ 2075923 w 5529990"/>
              <a:gd name="connsiteY377" fmla="*/ 4829098 h 5456343"/>
              <a:gd name="connsiteX378" fmla="*/ 1995879 w 5529990"/>
              <a:gd name="connsiteY378" fmla="*/ 4903056 h 5456343"/>
              <a:gd name="connsiteX379" fmla="*/ 1971127 w 5529990"/>
              <a:gd name="connsiteY379" fmla="*/ 4905382 h 5456343"/>
              <a:gd name="connsiteX380" fmla="*/ 1929602 w 5529990"/>
              <a:gd name="connsiteY380" fmla="*/ 4888172 h 5456343"/>
              <a:gd name="connsiteX381" fmla="*/ 1900724 w 5529990"/>
              <a:gd name="connsiteY381" fmla="*/ 4898612 h 5456343"/>
              <a:gd name="connsiteX382" fmla="*/ 1896871 w 5529990"/>
              <a:gd name="connsiteY382" fmla="*/ 4912363 h 5456343"/>
              <a:gd name="connsiteX383" fmla="*/ 1877068 w 5529990"/>
              <a:gd name="connsiteY383" fmla="*/ 4923495 h 5456343"/>
              <a:gd name="connsiteX384" fmla="*/ 1870333 w 5529990"/>
              <a:gd name="connsiteY384" fmla="*/ 4901212 h 5456343"/>
              <a:gd name="connsiteX385" fmla="*/ 1885608 w 5529990"/>
              <a:gd name="connsiteY385" fmla="*/ 4820209 h 5456343"/>
              <a:gd name="connsiteX386" fmla="*/ 1867872 w 5529990"/>
              <a:gd name="connsiteY386" fmla="*/ 4804109 h 5456343"/>
              <a:gd name="connsiteX387" fmla="*/ 1837342 w 5529990"/>
              <a:gd name="connsiteY387" fmla="*/ 4827064 h 5456343"/>
              <a:gd name="connsiteX388" fmla="*/ 1799662 w 5529990"/>
              <a:gd name="connsiteY388" fmla="*/ 4842451 h 5456343"/>
              <a:gd name="connsiteX389" fmla="*/ 1758003 w 5529990"/>
              <a:gd name="connsiteY389" fmla="*/ 4799247 h 5456343"/>
              <a:gd name="connsiteX390" fmla="*/ 1769692 w 5529990"/>
              <a:gd name="connsiteY390" fmla="*/ 4783984 h 5456343"/>
              <a:gd name="connsiteX391" fmla="*/ 1743295 w 5529990"/>
              <a:gd name="connsiteY391" fmla="*/ 4752477 h 5456343"/>
              <a:gd name="connsiteX392" fmla="*/ 1616518 w 5529990"/>
              <a:gd name="connsiteY392" fmla="*/ 4702082 h 5456343"/>
              <a:gd name="connsiteX393" fmla="*/ 1541847 w 5529990"/>
              <a:gd name="connsiteY393" fmla="*/ 4723780 h 5456343"/>
              <a:gd name="connsiteX394" fmla="*/ 1482305 w 5529990"/>
              <a:gd name="connsiteY394" fmla="*/ 4731179 h 5456343"/>
              <a:gd name="connsiteX395" fmla="*/ 1473783 w 5529990"/>
              <a:gd name="connsiteY395" fmla="*/ 4695417 h 5456343"/>
              <a:gd name="connsiteX396" fmla="*/ 1468846 w 5529990"/>
              <a:gd name="connsiteY396" fmla="*/ 4593913 h 5456343"/>
              <a:gd name="connsiteX397" fmla="*/ 1363940 w 5529990"/>
              <a:gd name="connsiteY397" fmla="*/ 4505154 h 5456343"/>
              <a:gd name="connsiteX398" fmla="*/ 1341662 w 5529990"/>
              <a:gd name="connsiteY398" fmla="*/ 4511882 h 5456343"/>
              <a:gd name="connsiteX399" fmla="*/ 1289128 w 5529990"/>
              <a:gd name="connsiteY399" fmla="*/ 4547206 h 5456343"/>
              <a:gd name="connsiteX400" fmla="*/ 1221480 w 5529990"/>
              <a:gd name="connsiteY400" fmla="*/ 4504127 h 5456343"/>
              <a:gd name="connsiteX401" fmla="*/ 1220530 w 5529990"/>
              <a:gd name="connsiteY401" fmla="*/ 4414866 h 5456343"/>
              <a:gd name="connsiteX402" fmla="*/ 1239097 w 5529990"/>
              <a:gd name="connsiteY402" fmla="*/ 4401534 h 5456343"/>
              <a:gd name="connsiteX403" fmla="*/ 1251750 w 5529990"/>
              <a:gd name="connsiteY403" fmla="*/ 4382834 h 5456343"/>
              <a:gd name="connsiteX404" fmla="*/ 1254504 w 5529990"/>
              <a:gd name="connsiteY404" fmla="*/ 4346526 h 5456343"/>
              <a:gd name="connsiteX405" fmla="*/ 1230581 w 5529990"/>
              <a:gd name="connsiteY405" fmla="*/ 4319421 h 5456343"/>
              <a:gd name="connsiteX406" fmla="*/ 1186758 w 5529990"/>
              <a:gd name="connsiteY406" fmla="*/ 4272364 h 5456343"/>
              <a:gd name="connsiteX407" fmla="*/ 1175214 w 5529990"/>
              <a:gd name="connsiteY407" fmla="*/ 4264939 h 5456343"/>
              <a:gd name="connsiteX408" fmla="*/ 1161833 w 5529990"/>
              <a:gd name="connsiteY408" fmla="*/ 4266023 h 5456343"/>
              <a:gd name="connsiteX409" fmla="*/ 1140837 w 5529990"/>
              <a:gd name="connsiteY409" fmla="*/ 4258967 h 5456343"/>
              <a:gd name="connsiteX410" fmla="*/ 1128185 w 5529990"/>
              <a:gd name="connsiteY410" fmla="*/ 4246273 h 5456343"/>
              <a:gd name="connsiteX411" fmla="*/ 1114189 w 5529990"/>
              <a:gd name="connsiteY411" fmla="*/ 4244360 h 5456343"/>
              <a:gd name="connsiteX412" fmla="*/ 1101745 w 5529990"/>
              <a:gd name="connsiteY412" fmla="*/ 4249907 h 5456343"/>
              <a:gd name="connsiteX413" fmla="*/ 1089334 w 5529990"/>
              <a:gd name="connsiteY413" fmla="*/ 4250366 h 5456343"/>
              <a:gd name="connsiteX414" fmla="*/ 1081819 w 5529990"/>
              <a:gd name="connsiteY414" fmla="*/ 4248119 h 5456343"/>
              <a:gd name="connsiteX415" fmla="*/ 1066120 w 5529990"/>
              <a:gd name="connsiteY415" fmla="*/ 4264125 h 5456343"/>
              <a:gd name="connsiteX416" fmla="*/ 1050323 w 5529990"/>
              <a:gd name="connsiteY416" fmla="*/ 4294755 h 5456343"/>
              <a:gd name="connsiteX417" fmla="*/ 983313 w 5529990"/>
              <a:gd name="connsiteY417" fmla="*/ 4357938 h 5456343"/>
              <a:gd name="connsiteX418" fmla="*/ 960346 w 5529990"/>
              <a:gd name="connsiteY418" fmla="*/ 4334969 h 5456343"/>
              <a:gd name="connsiteX419" fmla="*/ 1002467 w 5529990"/>
              <a:gd name="connsiteY419" fmla="*/ 4292849 h 5456343"/>
              <a:gd name="connsiteX420" fmla="*/ 1033100 w 5529990"/>
              <a:gd name="connsiteY420" fmla="*/ 4258387 h 5456343"/>
              <a:gd name="connsiteX421" fmla="*/ 998661 w 5529990"/>
              <a:gd name="connsiteY421" fmla="*/ 4158853 h 5456343"/>
              <a:gd name="connsiteX422" fmla="*/ 956556 w 5529990"/>
              <a:gd name="connsiteY422" fmla="*/ 4105261 h 5456343"/>
              <a:gd name="connsiteX423" fmla="*/ 904879 w 5529990"/>
              <a:gd name="connsiteY423" fmla="*/ 4057413 h 5456343"/>
              <a:gd name="connsiteX424" fmla="*/ 885736 w 5529990"/>
              <a:gd name="connsiteY424" fmla="*/ 4065073 h 5456343"/>
              <a:gd name="connsiteX425" fmla="*/ 818745 w 5529990"/>
              <a:gd name="connsiteY425" fmla="*/ 4013399 h 5456343"/>
              <a:gd name="connsiteX426" fmla="*/ 826409 w 5529990"/>
              <a:gd name="connsiteY426" fmla="*/ 3971284 h 5456343"/>
              <a:gd name="connsiteX427" fmla="*/ 870463 w 5529990"/>
              <a:gd name="connsiteY427" fmla="*/ 3816223 h 5456343"/>
              <a:gd name="connsiteX428" fmla="*/ 849420 w 5529990"/>
              <a:gd name="connsiteY428" fmla="*/ 3733913 h 5456343"/>
              <a:gd name="connsiteX429" fmla="*/ 837936 w 5529990"/>
              <a:gd name="connsiteY429" fmla="*/ 3722429 h 5456343"/>
              <a:gd name="connsiteX430" fmla="*/ 847517 w 5529990"/>
              <a:gd name="connsiteY430" fmla="*/ 3670743 h 5456343"/>
              <a:gd name="connsiteX431" fmla="*/ 871187 w 5529990"/>
              <a:gd name="connsiteY431" fmla="*/ 3654468 h 5456343"/>
              <a:gd name="connsiteX432" fmla="*/ 862921 w 5529990"/>
              <a:gd name="connsiteY432" fmla="*/ 3655033 h 5456343"/>
              <a:gd name="connsiteX433" fmla="*/ 865726 w 5529990"/>
              <a:gd name="connsiteY433" fmla="*/ 3649731 h 5456343"/>
              <a:gd name="connsiteX434" fmla="*/ 920326 w 5529990"/>
              <a:gd name="connsiteY434" fmla="*/ 3587177 h 5456343"/>
              <a:gd name="connsiteX435" fmla="*/ 925490 w 5529990"/>
              <a:gd name="connsiteY435" fmla="*/ 3584399 h 5456343"/>
              <a:gd name="connsiteX436" fmla="*/ 928649 w 5529990"/>
              <a:gd name="connsiteY436" fmla="*/ 3574777 h 5456343"/>
              <a:gd name="connsiteX437" fmla="*/ 925932 w 5529990"/>
              <a:gd name="connsiteY437" fmla="*/ 3550999 h 5456343"/>
              <a:gd name="connsiteX438" fmla="*/ 917654 w 5529990"/>
              <a:gd name="connsiteY438" fmla="*/ 3534979 h 5456343"/>
              <a:gd name="connsiteX439" fmla="*/ 912238 w 5529990"/>
              <a:gd name="connsiteY439" fmla="*/ 3534153 h 5456343"/>
              <a:gd name="connsiteX440" fmla="*/ 892558 w 5529990"/>
              <a:gd name="connsiteY440" fmla="*/ 3527474 h 5456343"/>
              <a:gd name="connsiteX441" fmla="*/ 830681 w 5529990"/>
              <a:gd name="connsiteY441" fmla="*/ 3510117 h 5456343"/>
              <a:gd name="connsiteX442" fmla="*/ 626610 w 5529990"/>
              <a:gd name="connsiteY442" fmla="*/ 3543722 h 5456343"/>
              <a:gd name="connsiteX443" fmla="*/ 581781 w 5529990"/>
              <a:gd name="connsiteY443" fmla="*/ 3551541 h 5456343"/>
              <a:gd name="connsiteX444" fmla="*/ 534885 w 5529990"/>
              <a:gd name="connsiteY444" fmla="*/ 3586592 h 5456343"/>
              <a:gd name="connsiteX445" fmla="*/ 508756 w 5529990"/>
              <a:gd name="connsiteY445" fmla="*/ 3607073 h 5456343"/>
              <a:gd name="connsiteX446" fmla="*/ 473000 w 5529990"/>
              <a:gd name="connsiteY446" fmla="*/ 3615583 h 5456343"/>
              <a:gd name="connsiteX447" fmla="*/ 451138 w 5529990"/>
              <a:gd name="connsiteY447" fmla="*/ 3607596 h 5456343"/>
              <a:gd name="connsiteX448" fmla="*/ 426615 w 5529990"/>
              <a:gd name="connsiteY448" fmla="*/ 3498773 h 5456343"/>
              <a:gd name="connsiteX449" fmla="*/ 434951 w 5529990"/>
              <a:gd name="connsiteY449" fmla="*/ 3478138 h 5456343"/>
              <a:gd name="connsiteX450" fmla="*/ 0 w 5529990"/>
              <a:gd name="connsiteY450" fmla="*/ 3478138 h 5456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Lst>
            <a:rect l="l" t="t" r="r" b="b"/>
            <a:pathLst>
              <a:path w="5529990" h="5456343">
                <a:moveTo>
                  <a:pt x="5203477" y="4996820"/>
                </a:moveTo>
                <a:lnTo>
                  <a:pt x="5205385" y="4997961"/>
                </a:lnTo>
                <a:lnTo>
                  <a:pt x="5204062" y="4999290"/>
                </a:lnTo>
                <a:close/>
                <a:moveTo>
                  <a:pt x="3285288" y="850958"/>
                </a:moveTo>
                <a:lnTo>
                  <a:pt x="3285287" y="957889"/>
                </a:lnTo>
                <a:lnTo>
                  <a:pt x="3309883" y="964960"/>
                </a:lnTo>
                <a:lnTo>
                  <a:pt x="3342876" y="959101"/>
                </a:lnTo>
                <a:lnTo>
                  <a:pt x="3347625" y="953011"/>
                </a:lnTo>
                <a:cubicBezTo>
                  <a:pt x="3352506" y="941170"/>
                  <a:pt x="3345185" y="930079"/>
                  <a:pt x="3340340" y="917595"/>
                </a:cubicBezTo>
                <a:cubicBezTo>
                  <a:pt x="3332916" y="904388"/>
                  <a:pt x="3317655" y="892691"/>
                  <a:pt x="3323433" y="872062"/>
                </a:cubicBezTo>
                <a:cubicBezTo>
                  <a:pt x="3326596" y="867388"/>
                  <a:pt x="3321373" y="852944"/>
                  <a:pt x="3302259" y="854999"/>
                </a:cubicBezTo>
                <a:close/>
                <a:moveTo>
                  <a:pt x="97597" y="97597"/>
                </a:moveTo>
                <a:lnTo>
                  <a:pt x="97597" y="3380541"/>
                </a:lnTo>
                <a:lnTo>
                  <a:pt x="925476" y="3380541"/>
                </a:lnTo>
                <a:lnTo>
                  <a:pt x="946229" y="3355733"/>
                </a:lnTo>
                <a:cubicBezTo>
                  <a:pt x="955151" y="3350356"/>
                  <a:pt x="965808" y="3348710"/>
                  <a:pt x="978940" y="3351467"/>
                </a:cubicBezTo>
                <a:cubicBezTo>
                  <a:pt x="988016" y="3352158"/>
                  <a:pt x="997814" y="3350272"/>
                  <a:pt x="1007525" y="3349520"/>
                </a:cubicBezTo>
                <a:lnTo>
                  <a:pt x="1031564" y="3353683"/>
                </a:lnTo>
                <a:lnTo>
                  <a:pt x="1032954" y="3351929"/>
                </a:lnTo>
                <a:cubicBezTo>
                  <a:pt x="1041511" y="3336793"/>
                  <a:pt x="1046658" y="3321358"/>
                  <a:pt x="1046660" y="3307002"/>
                </a:cubicBezTo>
                <a:cubicBezTo>
                  <a:pt x="1046661" y="3298388"/>
                  <a:pt x="1047980" y="3291329"/>
                  <a:pt x="1050343" y="3285495"/>
                </a:cubicBezTo>
                <a:lnTo>
                  <a:pt x="1053485" y="3281034"/>
                </a:lnTo>
                <a:lnTo>
                  <a:pt x="213108" y="3281033"/>
                </a:lnTo>
                <a:lnTo>
                  <a:pt x="213107" y="208854"/>
                </a:lnTo>
                <a:lnTo>
                  <a:pt x="3285287" y="208854"/>
                </a:lnTo>
                <a:lnTo>
                  <a:pt x="3285287" y="805089"/>
                </a:lnTo>
                <a:lnTo>
                  <a:pt x="3285421" y="805084"/>
                </a:lnTo>
                <a:cubicBezTo>
                  <a:pt x="3294358" y="808749"/>
                  <a:pt x="3302058" y="816008"/>
                  <a:pt x="3308726" y="825294"/>
                </a:cubicBezTo>
                <a:cubicBezTo>
                  <a:pt x="3318349" y="837264"/>
                  <a:pt x="3328663" y="840157"/>
                  <a:pt x="3343101" y="834936"/>
                </a:cubicBezTo>
                <a:cubicBezTo>
                  <a:pt x="3347502" y="832463"/>
                  <a:pt x="3351903" y="829989"/>
                  <a:pt x="3357542" y="829717"/>
                </a:cubicBezTo>
                <a:lnTo>
                  <a:pt x="3389087" y="840123"/>
                </a:lnTo>
                <a:lnTo>
                  <a:pt x="3389087" y="97597"/>
                </a:lnTo>
                <a:close/>
                <a:moveTo>
                  <a:pt x="0" y="0"/>
                </a:moveTo>
                <a:lnTo>
                  <a:pt x="3486684" y="0"/>
                </a:lnTo>
                <a:lnTo>
                  <a:pt x="3486684" y="833838"/>
                </a:lnTo>
                <a:lnTo>
                  <a:pt x="3500172" y="834269"/>
                </a:lnTo>
                <a:cubicBezTo>
                  <a:pt x="3505844" y="834701"/>
                  <a:pt x="3511551" y="835838"/>
                  <a:pt x="3516226" y="839003"/>
                </a:cubicBezTo>
                <a:cubicBezTo>
                  <a:pt x="3558715" y="852776"/>
                  <a:pt x="3606019" y="849359"/>
                  <a:pt x="3647545" y="866570"/>
                </a:cubicBezTo>
                <a:cubicBezTo>
                  <a:pt x="3654421" y="868498"/>
                  <a:pt x="3662259" y="866989"/>
                  <a:pt x="3662947" y="857912"/>
                </a:cubicBezTo>
                <a:cubicBezTo>
                  <a:pt x="3663910" y="854475"/>
                  <a:pt x="3661435" y="850071"/>
                  <a:pt x="3656762" y="846906"/>
                </a:cubicBezTo>
                <a:cubicBezTo>
                  <a:pt x="3612486" y="819655"/>
                  <a:pt x="3566012" y="793639"/>
                  <a:pt x="3515960" y="787015"/>
                </a:cubicBezTo>
                <a:cubicBezTo>
                  <a:pt x="3500008" y="784394"/>
                  <a:pt x="3493133" y="782466"/>
                  <a:pt x="3489147" y="770223"/>
                </a:cubicBezTo>
                <a:cubicBezTo>
                  <a:pt x="3481723" y="757017"/>
                  <a:pt x="3488465" y="732951"/>
                  <a:pt x="3498229" y="724565"/>
                </a:cubicBezTo>
                <a:cubicBezTo>
                  <a:pt x="3504213" y="719755"/>
                  <a:pt x="3510881" y="717454"/>
                  <a:pt x="3516829" y="717732"/>
                </a:cubicBezTo>
                <a:cubicBezTo>
                  <a:pt x="3522775" y="718009"/>
                  <a:pt x="3528002" y="720865"/>
                  <a:pt x="3531095" y="726369"/>
                </a:cubicBezTo>
                <a:cubicBezTo>
                  <a:pt x="3540717" y="738339"/>
                  <a:pt x="3552408" y="723077"/>
                  <a:pt x="3557357" y="731881"/>
                </a:cubicBezTo>
                <a:cubicBezTo>
                  <a:pt x="3563543" y="742887"/>
                  <a:pt x="3573584" y="740141"/>
                  <a:pt x="3581695" y="744271"/>
                </a:cubicBezTo>
                <a:cubicBezTo>
                  <a:pt x="3610433" y="754187"/>
                  <a:pt x="3634771" y="766576"/>
                  <a:pt x="3651817" y="791752"/>
                </a:cubicBezTo>
                <a:cubicBezTo>
                  <a:pt x="3662955" y="811562"/>
                  <a:pt x="3687707" y="809235"/>
                  <a:pt x="3701043" y="827808"/>
                </a:cubicBezTo>
                <a:cubicBezTo>
                  <a:pt x="3718363" y="858625"/>
                  <a:pt x="3755903" y="863592"/>
                  <a:pt x="3778589" y="888498"/>
                </a:cubicBezTo>
                <a:cubicBezTo>
                  <a:pt x="3807187" y="918769"/>
                  <a:pt x="3843349" y="941890"/>
                  <a:pt x="3870983" y="975599"/>
                </a:cubicBezTo>
                <a:cubicBezTo>
                  <a:pt x="3881846" y="989770"/>
                  <a:pt x="3896558" y="990189"/>
                  <a:pt x="3913472" y="989372"/>
                </a:cubicBezTo>
                <a:cubicBezTo>
                  <a:pt x="3923511" y="986625"/>
                  <a:pt x="3936024" y="988282"/>
                  <a:pt x="3940973" y="997085"/>
                </a:cubicBezTo>
                <a:cubicBezTo>
                  <a:pt x="3948670" y="1015932"/>
                  <a:pt x="3967786" y="1013877"/>
                  <a:pt x="3982772" y="1019936"/>
                </a:cubicBezTo>
                <a:cubicBezTo>
                  <a:pt x="3978104" y="970422"/>
                  <a:pt x="3961198" y="924889"/>
                  <a:pt x="3937964" y="888706"/>
                </a:cubicBezTo>
                <a:cubicBezTo>
                  <a:pt x="3928065" y="871097"/>
                  <a:pt x="3912388" y="874116"/>
                  <a:pt x="3899601" y="866821"/>
                </a:cubicBezTo>
                <a:cubicBezTo>
                  <a:pt x="3878701" y="855396"/>
                  <a:pt x="3863440" y="843699"/>
                  <a:pt x="3853267" y="820451"/>
                </a:cubicBezTo>
                <a:cubicBezTo>
                  <a:pt x="3845844" y="807243"/>
                  <a:pt x="3839658" y="796238"/>
                  <a:pt x="3829759" y="778630"/>
                </a:cubicBezTo>
                <a:cubicBezTo>
                  <a:pt x="3856712" y="775065"/>
                  <a:pt x="3879951" y="764897"/>
                  <a:pt x="3899474" y="794477"/>
                </a:cubicBezTo>
                <a:cubicBezTo>
                  <a:pt x="3906898" y="807684"/>
                  <a:pt x="3932471" y="822274"/>
                  <a:pt x="3949113" y="815817"/>
                </a:cubicBezTo>
                <a:cubicBezTo>
                  <a:pt x="3967952" y="808123"/>
                  <a:pt x="3973176" y="822568"/>
                  <a:pt x="3979087" y="827934"/>
                </a:cubicBezTo>
                <a:cubicBezTo>
                  <a:pt x="3993387" y="843069"/>
                  <a:pt x="4011123" y="859169"/>
                  <a:pt x="4029548" y="866192"/>
                </a:cubicBezTo>
                <a:cubicBezTo>
                  <a:pt x="4051411" y="874180"/>
                  <a:pt x="4053745" y="898937"/>
                  <a:pt x="4074646" y="910362"/>
                </a:cubicBezTo>
                <a:cubicBezTo>
                  <a:pt x="4086196" y="915455"/>
                  <a:pt x="4092382" y="926461"/>
                  <a:pt x="4111496" y="924407"/>
                </a:cubicBezTo>
                <a:cubicBezTo>
                  <a:pt x="4136249" y="922079"/>
                  <a:pt x="4154948" y="934741"/>
                  <a:pt x="4161957" y="962664"/>
                </a:cubicBezTo>
                <a:cubicBezTo>
                  <a:pt x="4152192" y="971049"/>
                  <a:pt x="4137753" y="976269"/>
                  <a:pt x="4131426" y="985620"/>
                </a:cubicBezTo>
                <a:cubicBezTo>
                  <a:pt x="4125375" y="1000608"/>
                  <a:pt x="4126197" y="1017525"/>
                  <a:pt x="4134857" y="1032933"/>
                </a:cubicBezTo>
                <a:cubicBezTo>
                  <a:pt x="4141044" y="1043939"/>
                  <a:pt x="4129079" y="1053560"/>
                  <a:pt x="4138703" y="1065530"/>
                </a:cubicBezTo>
                <a:cubicBezTo>
                  <a:pt x="4144615" y="1070897"/>
                  <a:pt x="4125501" y="1072951"/>
                  <a:pt x="4128249" y="1082993"/>
                </a:cubicBezTo>
                <a:cubicBezTo>
                  <a:pt x="4129487" y="1085194"/>
                  <a:pt x="4140488" y="1079010"/>
                  <a:pt x="4147363" y="1080938"/>
                </a:cubicBezTo>
                <a:cubicBezTo>
                  <a:pt x="4155477" y="1085068"/>
                  <a:pt x="4161388" y="1090434"/>
                  <a:pt x="4170738" y="1096765"/>
                </a:cubicBezTo>
                <a:cubicBezTo>
                  <a:pt x="4179125" y="1106535"/>
                  <a:pt x="4178437" y="1115611"/>
                  <a:pt x="4166471" y="1125234"/>
                </a:cubicBezTo>
                <a:cubicBezTo>
                  <a:pt x="4141305" y="1142278"/>
                  <a:pt x="4137452" y="1156029"/>
                  <a:pt x="4151337" y="1185880"/>
                </a:cubicBezTo>
                <a:cubicBezTo>
                  <a:pt x="4156286" y="1194685"/>
                  <a:pt x="4142120" y="1205544"/>
                  <a:pt x="4159309" y="1210365"/>
                </a:cubicBezTo>
                <a:cubicBezTo>
                  <a:pt x="4185164" y="1184245"/>
                  <a:pt x="4187920" y="1147936"/>
                  <a:pt x="4205665" y="1117687"/>
                </a:cubicBezTo>
                <a:cubicBezTo>
                  <a:pt x="4208827" y="1113012"/>
                  <a:pt x="4208552" y="1107373"/>
                  <a:pt x="4209517" y="1103935"/>
                </a:cubicBezTo>
                <a:cubicBezTo>
                  <a:pt x="4213642" y="1095822"/>
                  <a:pt x="4218043" y="1093348"/>
                  <a:pt x="4224918" y="1095278"/>
                </a:cubicBezTo>
                <a:cubicBezTo>
                  <a:pt x="4229592" y="1098442"/>
                  <a:pt x="4232067" y="1102845"/>
                  <a:pt x="4232341" y="1108484"/>
                </a:cubicBezTo>
                <a:cubicBezTo>
                  <a:pt x="4224362" y="1130348"/>
                  <a:pt x="4221059" y="1155379"/>
                  <a:pt x="4211843" y="1175042"/>
                </a:cubicBezTo>
                <a:cubicBezTo>
                  <a:pt x="4198499" y="1202818"/>
                  <a:pt x="4213073" y="1223592"/>
                  <a:pt x="4227373" y="1238729"/>
                </a:cubicBezTo>
                <a:cubicBezTo>
                  <a:pt x="4239197" y="1249462"/>
                  <a:pt x="4252533" y="1268034"/>
                  <a:pt x="4277010" y="1260069"/>
                </a:cubicBezTo>
                <a:cubicBezTo>
                  <a:pt x="4289250" y="1256085"/>
                  <a:pt x="4305201" y="1258706"/>
                  <a:pt x="4319914" y="1259126"/>
                </a:cubicBezTo>
                <a:cubicBezTo>
                  <a:pt x="4360617" y="1259418"/>
                  <a:pt x="4386465" y="1279648"/>
                  <a:pt x="4394024" y="1318850"/>
                </a:cubicBezTo>
                <a:cubicBezTo>
                  <a:pt x="4400069" y="1350210"/>
                  <a:pt x="4407078" y="1378133"/>
                  <a:pt x="4439529" y="1394653"/>
                </a:cubicBezTo>
                <a:lnTo>
                  <a:pt x="4465896" y="1405900"/>
                </a:lnTo>
                <a:lnTo>
                  <a:pt x="4496792" y="1389917"/>
                </a:lnTo>
                <a:cubicBezTo>
                  <a:pt x="4507035" y="1380041"/>
                  <a:pt x="4514057" y="1366965"/>
                  <a:pt x="4517002" y="1350259"/>
                </a:cubicBezTo>
                <a:cubicBezTo>
                  <a:pt x="4520352" y="1326277"/>
                  <a:pt x="4525431" y="1307426"/>
                  <a:pt x="4543362" y="1292820"/>
                </a:cubicBezTo>
                <a:cubicBezTo>
                  <a:pt x="4551896" y="1284234"/>
                  <a:pt x="4562155" y="1280780"/>
                  <a:pt x="4573307" y="1288454"/>
                </a:cubicBezTo>
                <a:cubicBezTo>
                  <a:pt x="4582731" y="1290996"/>
                  <a:pt x="4586185" y="1301260"/>
                  <a:pt x="4586211" y="1309822"/>
                </a:cubicBezTo>
                <a:cubicBezTo>
                  <a:pt x="4585426" y="1332941"/>
                  <a:pt x="4578645" y="1355222"/>
                  <a:pt x="4565007" y="1374097"/>
                </a:cubicBezTo>
                <a:lnTo>
                  <a:pt x="4525037" y="1424592"/>
                </a:lnTo>
                <a:lnTo>
                  <a:pt x="4537809" y="1428478"/>
                </a:lnTo>
                <a:cubicBezTo>
                  <a:pt x="4547845" y="1431526"/>
                  <a:pt x="4558400" y="1433560"/>
                  <a:pt x="4570157" y="1431296"/>
                </a:cubicBezTo>
                <a:cubicBezTo>
                  <a:pt x="4577996" y="1429785"/>
                  <a:pt x="4581708" y="1436389"/>
                  <a:pt x="4584183" y="1440791"/>
                </a:cubicBezTo>
                <a:cubicBezTo>
                  <a:pt x="4602468" y="1468169"/>
                  <a:pt x="4606314" y="1500767"/>
                  <a:pt x="4615797" y="1533093"/>
                </a:cubicBezTo>
                <a:cubicBezTo>
                  <a:pt x="4619782" y="1545335"/>
                  <a:pt x="4624319" y="1557269"/>
                  <a:pt x="4630077" y="1568154"/>
                </a:cubicBezTo>
                <a:lnTo>
                  <a:pt x="4642622" y="1584865"/>
                </a:lnTo>
                <a:lnTo>
                  <a:pt x="4650392" y="1585335"/>
                </a:lnTo>
                <a:cubicBezTo>
                  <a:pt x="4669212" y="1581857"/>
                  <a:pt x="4687170" y="1575812"/>
                  <a:pt x="4706855" y="1574900"/>
                </a:cubicBezTo>
                <a:cubicBezTo>
                  <a:pt x="4719693" y="1574864"/>
                  <a:pt x="4728693" y="1578264"/>
                  <a:pt x="4733741" y="1584777"/>
                </a:cubicBezTo>
                <a:lnTo>
                  <a:pt x="4735707" y="1602394"/>
                </a:lnTo>
                <a:lnTo>
                  <a:pt x="4744256" y="1600647"/>
                </a:lnTo>
                <a:cubicBezTo>
                  <a:pt x="4756082" y="1599792"/>
                  <a:pt x="4768286" y="1600897"/>
                  <a:pt x="4780936" y="1605372"/>
                </a:cubicBezTo>
                <a:cubicBezTo>
                  <a:pt x="4801836" y="1616799"/>
                  <a:pt x="4810496" y="1632206"/>
                  <a:pt x="4803756" y="1656271"/>
                </a:cubicBezTo>
                <a:cubicBezTo>
                  <a:pt x="4798940" y="1673462"/>
                  <a:pt x="4788212" y="1685285"/>
                  <a:pt x="4782161" y="1700274"/>
                </a:cubicBezTo>
                <a:cubicBezTo>
                  <a:pt x="4772256" y="1729014"/>
                  <a:pt x="4768951" y="1754045"/>
                  <a:pt x="4785999" y="1779221"/>
                </a:cubicBezTo>
                <a:cubicBezTo>
                  <a:pt x="4790949" y="1788026"/>
                  <a:pt x="4795899" y="1796830"/>
                  <a:pt x="4800847" y="1805635"/>
                </a:cubicBezTo>
                <a:lnTo>
                  <a:pt x="4804501" y="1810637"/>
                </a:lnTo>
                <a:lnTo>
                  <a:pt x="4845375" y="1808249"/>
                </a:lnTo>
                <a:cubicBezTo>
                  <a:pt x="4846894" y="1814880"/>
                  <a:pt x="4846053" y="1820341"/>
                  <a:pt x="4843969" y="1825149"/>
                </a:cubicBezTo>
                <a:lnTo>
                  <a:pt x="4843929" y="1825206"/>
                </a:lnTo>
                <a:lnTo>
                  <a:pt x="4852839" y="1826013"/>
                </a:lnTo>
                <a:cubicBezTo>
                  <a:pt x="4859010" y="1827976"/>
                  <a:pt x="4865335" y="1830215"/>
                  <a:pt x="4872074" y="1829323"/>
                </a:cubicBezTo>
                <a:cubicBezTo>
                  <a:pt x="4896826" y="1826996"/>
                  <a:pt x="4915835" y="1840208"/>
                  <a:pt x="4925096" y="1859262"/>
                </a:cubicBezTo>
                <a:lnTo>
                  <a:pt x="4929808" y="1883858"/>
                </a:lnTo>
                <a:lnTo>
                  <a:pt x="4939343" y="1886966"/>
                </a:lnTo>
                <a:cubicBezTo>
                  <a:pt x="4956041" y="1888844"/>
                  <a:pt x="4973154" y="1886656"/>
                  <a:pt x="4991962" y="1878897"/>
                </a:cubicBezTo>
                <a:cubicBezTo>
                  <a:pt x="4996228" y="1874604"/>
                  <a:pt x="4999657" y="1876306"/>
                  <a:pt x="5003950" y="1880575"/>
                </a:cubicBezTo>
                <a:cubicBezTo>
                  <a:pt x="4998008" y="1896860"/>
                  <a:pt x="4979187" y="1900338"/>
                  <a:pt x="4972381" y="1914056"/>
                </a:cubicBezTo>
                <a:cubicBezTo>
                  <a:pt x="4973245" y="1916623"/>
                  <a:pt x="4974108" y="1919188"/>
                  <a:pt x="4975836" y="1924321"/>
                </a:cubicBezTo>
                <a:cubicBezTo>
                  <a:pt x="4991365" y="1964091"/>
                  <a:pt x="5011707" y="2003846"/>
                  <a:pt x="5015575" y="2048343"/>
                </a:cubicBezTo>
                <a:lnTo>
                  <a:pt x="5014612" y="2066816"/>
                </a:lnTo>
                <a:lnTo>
                  <a:pt x="5068869" y="2055795"/>
                </a:lnTo>
                <a:cubicBezTo>
                  <a:pt x="5091061" y="2050200"/>
                  <a:pt x="5113097" y="2044332"/>
                  <a:pt x="5135512" y="2040422"/>
                </a:cubicBezTo>
                <a:cubicBezTo>
                  <a:pt x="5151189" y="2037403"/>
                  <a:pt x="5165629" y="2032183"/>
                  <a:pt x="5180616" y="2038241"/>
                </a:cubicBezTo>
                <a:cubicBezTo>
                  <a:pt x="5192167" y="2043336"/>
                  <a:pt x="5207843" y="2040317"/>
                  <a:pt x="5204265" y="2059708"/>
                </a:cubicBezTo>
                <a:cubicBezTo>
                  <a:pt x="5201375" y="2070022"/>
                  <a:pt x="5212238" y="2084193"/>
                  <a:pt x="5192160" y="2089685"/>
                </a:cubicBezTo>
                <a:cubicBezTo>
                  <a:pt x="5176483" y="2092704"/>
                  <a:pt x="5169194" y="2105491"/>
                  <a:pt x="5148842" y="2105345"/>
                </a:cubicBezTo>
                <a:cubicBezTo>
                  <a:pt x="5131928" y="2106163"/>
                  <a:pt x="5112124" y="2117294"/>
                  <a:pt x="5101673" y="2134757"/>
                </a:cubicBezTo>
                <a:cubicBezTo>
                  <a:pt x="5093145" y="2145342"/>
                  <a:pt x="5085032" y="2141214"/>
                  <a:pt x="5078431" y="2144923"/>
                </a:cubicBezTo>
                <a:cubicBezTo>
                  <a:pt x="5069011" y="2148770"/>
                  <a:pt x="5060726" y="2146910"/>
                  <a:pt x="5052563" y="2144620"/>
                </a:cubicBezTo>
                <a:lnTo>
                  <a:pt x="5037286" y="2142869"/>
                </a:lnTo>
                <a:lnTo>
                  <a:pt x="5039213" y="2146539"/>
                </a:lnTo>
                <a:cubicBezTo>
                  <a:pt x="5039657" y="2152103"/>
                  <a:pt x="5037321" y="2157888"/>
                  <a:pt x="5030489" y="2163045"/>
                </a:cubicBezTo>
                <a:lnTo>
                  <a:pt x="5028179" y="2165369"/>
                </a:lnTo>
                <a:lnTo>
                  <a:pt x="5046078" y="2171076"/>
                </a:lnTo>
                <a:cubicBezTo>
                  <a:pt x="5062408" y="2175655"/>
                  <a:pt x="5078495" y="2181095"/>
                  <a:pt x="5093139" y="2191692"/>
                </a:cubicBezTo>
                <a:cubicBezTo>
                  <a:pt x="5104687" y="2196786"/>
                  <a:pt x="5118438" y="2200643"/>
                  <a:pt x="5123662" y="2215086"/>
                </a:cubicBezTo>
                <a:cubicBezTo>
                  <a:pt x="5122699" y="2218526"/>
                  <a:pt x="5125173" y="2222928"/>
                  <a:pt x="5128611" y="2223892"/>
                </a:cubicBezTo>
                <a:cubicBezTo>
                  <a:pt x="5186634" y="2255001"/>
                  <a:pt x="5200927" y="2316485"/>
                  <a:pt x="5228422" y="2370550"/>
                </a:cubicBezTo>
                <a:cubicBezTo>
                  <a:pt x="5229660" y="2372750"/>
                  <a:pt x="5226497" y="2377426"/>
                  <a:pt x="5228697" y="2376188"/>
                </a:cubicBezTo>
                <a:cubicBezTo>
                  <a:pt x="5262110" y="2389270"/>
                  <a:pt x="5261555" y="2424342"/>
                  <a:pt x="5262652" y="2446897"/>
                </a:cubicBezTo>
                <a:cubicBezTo>
                  <a:pt x="5266498" y="2479496"/>
                  <a:pt x="5284508" y="2501235"/>
                  <a:pt x="5299355" y="2527647"/>
                </a:cubicBezTo>
                <a:cubicBezTo>
                  <a:pt x="5308015" y="2543057"/>
                  <a:pt x="5331804" y="2544168"/>
                  <a:pt x="5348719" y="2543349"/>
                </a:cubicBezTo>
                <a:cubicBezTo>
                  <a:pt x="5367833" y="2541295"/>
                  <a:pt x="5381583" y="2545151"/>
                  <a:pt x="5393408" y="2555885"/>
                </a:cubicBezTo>
                <a:cubicBezTo>
                  <a:pt x="5398083" y="2559051"/>
                  <a:pt x="5402759" y="2562217"/>
                  <a:pt x="5407160" y="2559743"/>
                </a:cubicBezTo>
                <a:cubicBezTo>
                  <a:pt x="5427651" y="2539534"/>
                  <a:pt x="5449372" y="2567875"/>
                  <a:pt x="5472613" y="2557709"/>
                </a:cubicBezTo>
                <a:cubicBezTo>
                  <a:pt x="5480452" y="2556199"/>
                  <a:pt x="5484437" y="2568442"/>
                  <a:pt x="5485949" y="2576283"/>
                </a:cubicBezTo>
                <a:cubicBezTo>
                  <a:pt x="5490899" y="2585087"/>
                  <a:pt x="5473985" y="2585904"/>
                  <a:pt x="5476734" y="2595946"/>
                </a:cubicBezTo>
                <a:cubicBezTo>
                  <a:pt x="5480171" y="2596910"/>
                  <a:pt x="5485810" y="2596637"/>
                  <a:pt x="5490484" y="2599804"/>
                </a:cubicBezTo>
                <a:cubicBezTo>
                  <a:pt x="5498596" y="2603933"/>
                  <a:pt x="5516473" y="2599677"/>
                  <a:pt x="5519497" y="2615358"/>
                </a:cubicBezTo>
                <a:cubicBezTo>
                  <a:pt x="5524719" y="2629801"/>
                  <a:pt x="5531179" y="2646446"/>
                  <a:pt x="5529803" y="2664600"/>
                </a:cubicBezTo>
                <a:cubicBezTo>
                  <a:pt x="5526223" y="2683991"/>
                  <a:pt x="5519210" y="2702418"/>
                  <a:pt x="5499679" y="2719188"/>
                </a:cubicBezTo>
                <a:cubicBezTo>
                  <a:pt x="5486478" y="2726609"/>
                  <a:pt x="5473551" y="2739669"/>
                  <a:pt x="5457599" y="2737049"/>
                </a:cubicBezTo>
                <a:cubicBezTo>
                  <a:pt x="5433810" y="2735938"/>
                  <a:pt x="5409747" y="2729188"/>
                  <a:pt x="5390773" y="2710887"/>
                </a:cubicBezTo>
                <a:cubicBezTo>
                  <a:pt x="5384860" y="2705521"/>
                  <a:pt x="5381149" y="2698917"/>
                  <a:pt x="5381838" y="2689840"/>
                </a:cubicBezTo>
                <a:cubicBezTo>
                  <a:pt x="5383215" y="2671686"/>
                  <a:pt x="5382393" y="2654769"/>
                  <a:pt x="5381571" y="2637851"/>
                </a:cubicBezTo>
                <a:cubicBezTo>
                  <a:pt x="5351870" y="2631374"/>
                  <a:pt x="5320930" y="2622696"/>
                  <a:pt x="5289992" y="2614017"/>
                </a:cubicBezTo>
                <a:cubicBezTo>
                  <a:pt x="5269225" y="2628586"/>
                  <a:pt x="5265923" y="2653616"/>
                  <a:pt x="5259180" y="2677681"/>
                </a:cubicBezTo>
                <a:cubicBezTo>
                  <a:pt x="5249549" y="2712061"/>
                  <a:pt x="5246794" y="2748370"/>
                  <a:pt x="5222176" y="2776691"/>
                </a:cubicBezTo>
                <a:cubicBezTo>
                  <a:pt x="5215850" y="2786040"/>
                  <a:pt x="5213235" y="2801994"/>
                  <a:pt x="5205122" y="2797863"/>
                </a:cubicBezTo>
                <a:cubicBezTo>
                  <a:pt x="5187934" y="2793042"/>
                  <a:pt x="5176517" y="2813942"/>
                  <a:pt x="5159054" y="2803482"/>
                </a:cubicBezTo>
                <a:cubicBezTo>
                  <a:pt x="5150942" y="2799352"/>
                  <a:pt x="5140903" y="2802098"/>
                  <a:pt x="5134992" y="2796732"/>
                </a:cubicBezTo>
                <a:cubicBezTo>
                  <a:pt x="5107905" y="2774301"/>
                  <a:pt x="5067476" y="2779647"/>
                  <a:pt x="5042589" y="2755979"/>
                </a:cubicBezTo>
                <a:cubicBezTo>
                  <a:pt x="5036678" y="2750613"/>
                  <a:pt x="5026914" y="2758998"/>
                  <a:pt x="5027187" y="2764637"/>
                </a:cubicBezTo>
                <a:cubicBezTo>
                  <a:pt x="5035159" y="2789122"/>
                  <a:pt x="5021269" y="2805621"/>
                  <a:pt x="5017692" y="2825011"/>
                </a:cubicBezTo>
                <a:cubicBezTo>
                  <a:pt x="4982901" y="2830084"/>
                  <a:pt x="4955814" y="2807653"/>
                  <a:pt x="4929276" y="2796501"/>
                </a:cubicBezTo>
                <a:cubicBezTo>
                  <a:pt x="4919925" y="2790170"/>
                  <a:pt x="4909613" y="2787277"/>
                  <a:pt x="4898064" y="2782184"/>
                </a:cubicBezTo>
                <a:cubicBezTo>
                  <a:pt x="4894625" y="2781219"/>
                  <a:pt x="4888987" y="2781492"/>
                  <a:pt x="4888987" y="2781492"/>
                </a:cubicBezTo>
                <a:cubicBezTo>
                  <a:pt x="4879083" y="2810233"/>
                  <a:pt x="4837143" y="2807738"/>
                  <a:pt x="4828476" y="2838679"/>
                </a:cubicBezTo>
                <a:cubicBezTo>
                  <a:pt x="4811828" y="2891486"/>
                  <a:pt x="4812096" y="2943474"/>
                  <a:pt x="4792012" y="2995316"/>
                </a:cubicBezTo>
                <a:cubicBezTo>
                  <a:pt x="4786923" y="3006867"/>
                  <a:pt x="4794346" y="3020074"/>
                  <a:pt x="4799984" y="3019801"/>
                </a:cubicBezTo>
                <a:cubicBezTo>
                  <a:pt x="4825285" y="3028753"/>
                  <a:pt x="4824181" y="3052545"/>
                  <a:pt x="4837243" y="3065480"/>
                </a:cubicBezTo>
                <a:cubicBezTo>
                  <a:pt x="4842191" y="3074285"/>
                  <a:pt x="4842467" y="3079925"/>
                  <a:pt x="4841777" y="3089001"/>
                </a:cubicBezTo>
                <a:cubicBezTo>
                  <a:pt x="4825820" y="3132731"/>
                  <a:pt x="4836815" y="3172896"/>
                  <a:pt x="4860050" y="3209077"/>
                </a:cubicBezTo>
                <a:cubicBezTo>
                  <a:pt x="4862524" y="3213480"/>
                  <a:pt x="4865000" y="3217883"/>
                  <a:pt x="4861834" y="3222557"/>
                </a:cubicBezTo>
                <a:cubicBezTo>
                  <a:pt x="4838321" y="3227085"/>
                  <a:pt x="4828147" y="3203838"/>
                  <a:pt x="4816322" y="3193104"/>
                </a:cubicBezTo>
                <a:cubicBezTo>
                  <a:pt x="4783050" y="3159668"/>
                  <a:pt x="4742214" y="3133380"/>
                  <a:pt x="4699177" y="3108328"/>
                </a:cubicBezTo>
                <a:cubicBezTo>
                  <a:pt x="4679514" y="3099106"/>
                  <a:pt x="4661363" y="3097722"/>
                  <a:pt x="4644723" y="3104179"/>
                </a:cubicBezTo>
                <a:cubicBezTo>
                  <a:pt x="4599204" y="3121076"/>
                  <a:pt x="4562347" y="3153380"/>
                  <a:pt x="4540752" y="3197380"/>
                </a:cubicBezTo>
                <a:cubicBezTo>
                  <a:pt x="4532225" y="3207968"/>
                  <a:pt x="4535796" y="3234927"/>
                  <a:pt x="4544184" y="3244695"/>
                </a:cubicBezTo>
                <a:cubicBezTo>
                  <a:pt x="4592028" y="3298906"/>
                  <a:pt x="4594503" y="3303308"/>
                  <a:pt x="4596283" y="3363136"/>
                </a:cubicBezTo>
                <a:cubicBezTo>
                  <a:pt x="4597106" y="3380055"/>
                  <a:pt x="4603291" y="3391060"/>
                  <a:pt x="4610716" y="3404267"/>
                </a:cubicBezTo>
                <a:cubicBezTo>
                  <a:pt x="4654021" y="3481307"/>
                  <a:pt x="4697325" y="3558345"/>
                  <a:pt x="4739666" y="3638823"/>
                </a:cubicBezTo>
                <a:cubicBezTo>
                  <a:pt x="4750801" y="3658634"/>
                  <a:pt x="4773902" y="3668822"/>
                  <a:pt x="4782837" y="3689868"/>
                </a:cubicBezTo>
                <a:cubicBezTo>
                  <a:pt x="4791772" y="3710916"/>
                  <a:pt x="4803871" y="3727288"/>
                  <a:pt x="4815006" y="3747099"/>
                </a:cubicBezTo>
                <a:cubicBezTo>
                  <a:pt x="4818719" y="3753702"/>
                  <a:pt x="4826556" y="3752193"/>
                  <a:pt x="4829032" y="3756594"/>
                </a:cubicBezTo>
                <a:cubicBezTo>
                  <a:pt x="4836180" y="3764162"/>
                  <a:pt x="4846768" y="3772694"/>
                  <a:pt x="4837004" y="3781080"/>
                </a:cubicBezTo>
                <a:cubicBezTo>
                  <a:pt x="4828475" y="3791666"/>
                  <a:pt x="4815689" y="3784371"/>
                  <a:pt x="4809775" y="3779005"/>
                </a:cubicBezTo>
                <a:cubicBezTo>
                  <a:pt x="4802627" y="3771436"/>
                  <a:pt x="4789838" y="3764142"/>
                  <a:pt x="4786128" y="3757537"/>
                </a:cubicBezTo>
                <a:cubicBezTo>
                  <a:pt x="4771969" y="3722048"/>
                  <a:pt x="4740482" y="3702091"/>
                  <a:pt x="4725360" y="3670038"/>
                </a:cubicBezTo>
                <a:cubicBezTo>
                  <a:pt x="4680818" y="3590797"/>
                  <a:pt x="4637514" y="3513757"/>
                  <a:pt x="4594209" y="3436718"/>
                </a:cubicBezTo>
                <a:cubicBezTo>
                  <a:pt x="4585548" y="3421310"/>
                  <a:pt x="4572760" y="3414015"/>
                  <a:pt x="4558738" y="3404519"/>
                </a:cubicBezTo>
                <a:cubicBezTo>
                  <a:pt x="4522573" y="3381395"/>
                  <a:pt x="4488614" y="3357037"/>
                  <a:pt x="4480507" y="3306558"/>
                </a:cubicBezTo>
                <a:cubicBezTo>
                  <a:pt x="4475839" y="3257043"/>
                  <a:pt x="4421110" y="3247252"/>
                  <a:pt x="4381231" y="3263877"/>
                </a:cubicBezTo>
                <a:cubicBezTo>
                  <a:pt x="4343551" y="3279265"/>
                  <a:pt x="4308620" y="3304692"/>
                  <a:pt x="4271213" y="3325719"/>
                </a:cubicBezTo>
                <a:cubicBezTo>
                  <a:pt x="4260211" y="3331903"/>
                  <a:pt x="4245217" y="3372193"/>
                  <a:pt x="4243839" y="3390348"/>
                </a:cubicBezTo>
                <a:cubicBezTo>
                  <a:pt x="4241706" y="3404582"/>
                  <a:pt x="4243492" y="3418061"/>
                  <a:pt x="4245828" y="3431231"/>
                </a:cubicBezTo>
                <a:lnTo>
                  <a:pt x="4249487" y="3458234"/>
                </a:lnTo>
                <a:lnTo>
                  <a:pt x="4268459" y="3485180"/>
                </a:lnTo>
                <a:cubicBezTo>
                  <a:pt x="4281443" y="3505708"/>
                  <a:pt x="4292876" y="3526961"/>
                  <a:pt x="4301641" y="3549872"/>
                </a:cubicBezTo>
                <a:cubicBezTo>
                  <a:pt x="4307055" y="3565296"/>
                  <a:pt x="4316508" y="3563422"/>
                  <a:pt x="4327699" y="3562381"/>
                </a:cubicBezTo>
                <a:cubicBezTo>
                  <a:pt x="4364295" y="3559642"/>
                  <a:pt x="4401792" y="3559473"/>
                  <a:pt x="4443283" y="3566565"/>
                </a:cubicBezTo>
                <a:cubicBezTo>
                  <a:pt x="4417314" y="3587231"/>
                  <a:pt x="4389789" y="3591118"/>
                  <a:pt x="4362331" y="3599313"/>
                </a:cubicBezTo>
                <a:cubicBezTo>
                  <a:pt x="4304843" y="3616605"/>
                  <a:pt x="4286341" y="3646200"/>
                  <a:pt x="4297508" y="3698587"/>
                </a:cubicBezTo>
                <a:cubicBezTo>
                  <a:pt x="4301772" y="3723079"/>
                  <a:pt x="4314000" y="3733224"/>
                  <a:pt x="4338953" y="3730240"/>
                </a:cubicBezTo>
                <a:cubicBezTo>
                  <a:pt x="4350144" y="3729199"/>
                  <a:pt x="4360432" y="3725588"/>
                  <a:pt x="4372142" y="3730140"/>
                </a:cubicBezTo>
                <a:cubicBezTo>
                  <a:pt x="4367268" y="3749176"/>
                  <a:pt x="4350550" y="3755045"/>
                  <a:pt x="4336403" y="3760011"/>
                </a:cubicBezTo>
                <a:cubicBezTo>
                  <a:pt x="4320971" y="3765428"/>
                  <a:pt x="4319369" y="3773209"/>
                  <a:pt x="4322595" y="3786514"/>
                </a:cubicBezTo>
                <a:cubicBezTo>
                  <a:pt x="4332656" y="3823408"/>
                  <a:pt x="4355894" y="3848458"/>
                  <a:pt x="4384277" y="3871702"/>
                </a:cubicBezTo>
                <a:cubicBezTo>
                  <a:pt x="4400431" y="3884800"/>
                  <a:pt x="4418322" y="3898733"/>
                  <a:pt x="4434476" y="3911831"/>
                </a:cubicBezTo>
                <a:cubicBezTo>
                  <a:pt x="4459384" y="3933408"/>
                  <a:pt x="4474454" y="3959880"/>
                  <a:pt x="4475830" y="3992604"/>
                </a:cubicBezTo>
                <a:cubicBezTo>
                  <a:pt x="4478491" y="4024877"/>
                  <a:pt x="4491171" y="4036308"/>
                  <a:pt x="4523073" y="4036659"/>
                </a:cubicBezTo>
                <a:cubicBezTo>
                  <a:pt x="4527382" y="4036590"/>
                  <a:pt x="4531241" y="4035236"/>
                  <a:pt x="4538122" y="4034264"/>
                </a:cubicBezTo>
                <a:cubicBezTo>
                  <a:pt x="4533767" y="4058894"/>
                  <a:pt x="4515830" y="4069521"/>
                  <a:pt x="4501368" y="4081817"/>
                </a:cubicBezTo>
                <a:cubicBezTo>
                  <a:pt x="4483498" y="4096752"/>
                  <a:pt x="4472127" y="4113738"/>
                  <a:pt x="4473367" y="4137847"/>
                </a:cubicBezTo>
                <a:cubicBezTo>
                  <a:pt x="4472351" y="4155528"/>
                  <a:pt x="4478984" y="4166194"/>
                  <a:pt x="4497959" y="4166752"/>
                </a:cubicBezTo>
                <a:cubicBezTo>
                  <a:pt x="4518219" y="4166859"/>
                  <a:pt x="4532952" y="4171794"/>
                  <a:pt x="4539336" y="4194097"/>
                </a:cubicBezTo>
                <a:cubicBezTo>
                  <a:pt x="4546556" y="4214663"/>
                  <a:pt x="4532026" y="4222651"/>
                  <a:pt x="4517947" y="4231925"/>
                </a:cubicBezTo>
                <a:cubicBezTo>
                  <a:pt x="4513254" y="4235016"/>
                  <a:pt x="4504252" y="4238176"/>
                  <a:pt x="4508696" y="4246722"/>
                </a:cubicBezTo>
                <a:cubicBezTo>
                  <a:pt x="4512306" y="4257005"/>
                  <a:pt x="4521511" y="4266768"/>
                  <a:pt x="4532701" y="4265727"/>
                </a:cubicBezTo>
                <a:cubicBezTo>
                  <a:pt x="4563701" y="4263508"/>
                  <a:pt x="4567446" y="4282407"/>
                  <a:pt x="4569138" y="4307801"/>
                </a:cubicBezTo>
                <a:lnTo>
                  <a:pt x="4581251" y="4356204"/>
                </a:lnTo>
                <a:lnTo>
                  <a:pt x="4581479" y="4355344"/>
                </a:lnTo>
                <a:cubicBezTo>
                  <a:pt x="4582962" y="4353590"/>
                  <a:pt x="4585120" y="4352240"/>
                  <a:pt x="4587279" y="4351160"/>
                </a:cubicBezTo>
                <a:cubicBezTo>
                  <a:pt x="4608862" y="4339284"/>
                  <a:pt x="4626128" y="4319848"/>
                  <a:pt x="4644474" y="4303653"/>
                </a:cubicBezTo>
                <a:cubicBezTo>
                  <a:pt x="4672532" y="4278820"/>
                  <a:pt x="4703828" y="4264784"/>
                  <a:pt x="4741598" y="4274501"/>
                </a:cubicBezTo>
                <a:cubicBezTo>
                  <a:pt x="4756706" y="4277740"/>
                  <a:pt x="4766419" y="4269103"/>
                  <a:pt x="4775052" y="4260465"/>
                </a:cubicBezTo>
                <a:cubicBezTo>
                  <a:pt x="4795556" y="4241031"/>
                  <a:pt x="4806348" y="4242110"/>
                  <a:pt x="4822535" y="4263704"/>
                </a:cubicBezTo>
                <a:cubicBezTo>
                  <a:pt x="4838722" y="4287458"/>
                  <a:pt x="4838722" y="4287458"/>
                  <a:pt x="4862464" y="4268023"/>
                </a:cubicBezTo>
                <a:cubicBezTo>
                  <a:pt x="4867859" y="4263704"/>
                  <a:pt x="4872176" y="4260465"/>
                  <a:pt x="4878651" y="4266943"/>
                </a:cubicBezTo>
                <a:cubicBezTo>
                  <a:pt x="4903472" y="4288537"/>
                  <a:pt x="4928292" y="4307972"/>
                  <a:pt x="4952034" y="4330645"/>
                </a:cubicBezTo>
                <a:cubicBezTo>
                  <a:pt x="4970379" y="4346841"/>
                  <a:pt x="4982250" y="4367356"/>
                  <a:pt x="4987646" y="4391109"/>
                </a:cubicBezTo>
                <a:cubicBezTo>
                  <a:pt x="4991963" y="4406225"/>
                  <a:pt x="5030812" y="4435377"/>
                  <a:pt x="5046999" y="4436456"/>
                </a:cubicBezTo>
                <a:cubicBezTo>
                  <a:pt x="5052395" y="4436456"/>
                  <a:pt x="5056712" y="4436456"/>
                  <a:pt x="5058870" y="4429978"/>
                </a:cubicBezTo>
                <a:cubicBezTo>
                  <a:pt x="5073978" y="4396508"/>
                  <a:pt x="5103116" y="4380312"/>
                  <a:pt x="5134411" y="4366276"/>
                </a:cubicBezTo>
                <a:cubicBezTo>
                  <a:pt x="5140886" y="4363037"/>
                  <a:pt x="5146282" y="4360877"/>
                  <a:pt x="5151678" y="4357638"/>
                </a:cubicBezTo>
                <a:cubicBezTo>
                  <a:pt x="5168944" y="4346841"/>
                  <a:pt x="5184052" y="4341442"/>
                  <a:pt x="5205636" y="4349000"/>
                </a:cubicBezTo>
                <a:cubicBezTo>
                  <a:pt x="5227219" y="4356559"/>
                  <a:pt x="5248802" y="4344681"/>
                  <a:pt x="5268226" y="4333885"/>
                </a:cubicBezTo>
                <a:cubicBezTo>
                  <a:pt x="5277939" y="4329566"/>
                  <a:pt x="5284414" y="4327406"/>
                  <a:pt x="5294126" y="4334964"/>
                </a:cubicBezTo>
                <a:cubicBezTo>
                  <a:pt x="5335134" y="4365196"/>
                  <a:pt x="5380459" y="4387870"/>
                  <a:pt x="5433338" y="4392189"/>
                </a:cubicBezTo>
                <a:cubicBezTo>
                  <a:pt x="5440892" y="4393268"/>
                  <a:pt x="5444129" y="4395428"/>
                  <a:pt x="5441971" y="4402986"/>
                </a:cubicBezTo>
                <a:cubicBezTo>
                  <a:pt x="5435496" y="4433217"/>
                  <a:pt x="5451683" y="4452652"/>
                  <a:pt x="5473266" y="4468847"/>
                </a:cubicBezTo>
                <a:cubicBezTo>
                  <a:pt x="5482979" y="4476405"/>
                  <a:pt x="5488374" y="4482883"/>
                  <a:pt x="5481899" y="4496919"/>
                </a:cubicBezTo>
                <a:cubicBezTo>
                  <a:pt x="5472187" y="4514195"/>
                  <a:pt x="5480820" y="4530390"/>
                  <a:pt x="5492691" y="4544426"/>
                </a:cubicBezTo>
                <a:cubicBezTo>
                  <a:pt x="5502403" y="4556303"/>
                  <a:pt x="5514274" y="4568179"/>
                  <a:pt x="5523987" y="4580056"/>
                </a:cubicBezTo>
                <a:cubicBezTo>
                  <a:pt x="5528303" y="4585994"/>
                  <a:pt x="5530731" y="4591663"/>
                  <a:pt x="5529787" y="4596252"/>
                </a:cubicBezTo>
                <a:cubicBezTo>
                  <a:pt x="5528843" y="4600841"/>
                  <a:pt x="5524527" y="4604349"/>
                  <a:pt x="5515353" y="4605969"/>
                </a:cubicBezTo>
                <a:cubicBezTo>
                  <a:pt x="5511037" y="4605969"/>
                  <a:pt x="5506720" y="4607049"/>
                  <a:pt x="5502403" y="4609208"/>
                </a:cubicBezTo>
                <a:cubicBezTo>
                  <a:pt x="5497008" y="4611367"/>
                  <a:pt x="5488374" y="4611367"/>
                  <a:pt x="5487295" y="4618925"/>
                </a:cubicBezTo>
                <a:cubicBezTo>
                  <a:pt x="5487295" y="4625403"/>
                  <a:pt x="5492691" y="4629722"/>
                  <a:pt x="5497008" y="4632961"/>
                </a:cubicBezTo>
                <a:cubicBezTo>
                  <a:pt x="5515353" y="4649157"/>
                  <a:pt x="5514274" y="4655635"/>
                  <a:pt x="5491612" y="4665352"/>
                </a:cubicBezTo>
                <a:cubicBezTo>
                  <a:pt x="5486216" y="4667512"/>
                  <a:pt x="5481899" y="4668591"/>
                  <a:pt x="5477583" y="4671830"/>
                </a:cubicBezTo>
                <a:cubicBezTo>
                  <a:pt x="5471108" y="4676149"/>
                  <a:pt x="5465712" y="4680468"/>
                  <a:pt x="5470029" y="4691265"/>
                </a:cubicBezTo>
                <a:cubicBezTo>
                  <a:pt x="5475424" y="4700983"/>
                  <a:pt x="5479741" y="4700983"/>
                  <a:pt x="5488374" y="4698823"/>
                </a:cubicBezTo>
                <a:lnTo>
                  <a:pt x="5504696" y="4697004"/>
                </a:lnTo>
                <a:lnTo>
                  <a:pt x="5420769" y="4781392"/>
                </a:lnTo>
                <a:lnTo>
                  <a:pt x="5413913" y="4776562"/>
                </a:lnTo>
                <a:cubicBezTo>
                  <a:pt x="5404200" y="4774402"/>
                  <a:pt x="5397726" y="4777641"/>
                  <a:pt x="5393409" y="4786279"/>
                </a:cubicBezTo>
                <a:cubicBezTo>
                  <a:pt x="5390171" y="4792757"/>
                  <a:pt x="5388013" y="4799235"/>
                  <a:pt x="5384776" y="4805713"/>
                </a:cubicBezTo>
                <a:cubicBezTo>
                  <a:pt x="5379380" y="4816510"/>
                  <a:pt x="5371826" y="4820829"/>
                  <a:pt x="5358876" y="4818670"/>
                </a:cubicBezTo>
                <a:cubicBezTo>
                  <a:pt x="5320026" y="4812192"/>
                  <a:pt x="5293047" y="4826228"/>
                  <a:pt x="5275781" y="4860778"/>
                </a:cubicBezTo>
                <a:cubicBezTo>
                  <a:pt x="5272543" y="4866176"/>
                  <a:pt x="5273622" y="4878053"/>
                  <a:pt x="5263910" y="4875894"/>
                </a:cubicBezTo>
                <a:cubicBezTo>
                  <a:pt x="5254197" y="4874814"/>
                  <a:pt x="5252039" y="4865097"/>
                  <a:pt x="5250960" y="4855379"/>
                </a:cubicBezTo>
                <a:cubicBezTo>
                  <a:pt x="5250960" y="4854300"/>
                  <a:pt x="5250960" y="4853220"/>
                  <a:pt x="5250960" y="4852140"/>
                </a:cubicBezTo>
                <a:cubicBezTo>
                  <a:pt x="5246643" y="4826228"/>
                  <a:pt x="5234772" y="4818670"/>
                  <a:pt x="5214269" y="4831626"/>
                </a:cubicBezTo>
                <a:cubicBezTo>
                  <a:pt x="5194844" y="4843503"/>
                  <a:pt x="5179736" y="4840264"/>
                  <a:pt x="5163548" y="4829467"/>
                </a:cubicBezTo>
                <a:cubicBezTo>
                  <a:pt x="5141965" y="4815431"/>
                  <a:pt x="5119303" y="4804634"/>
                  <a:pt x="5092324" y="4811112"/>
                </a:cubicBezTo>
                <a:cubicBezTo>
                  <a:pt x="5080453" y="4814351"/>
                  <a:pt x="5075057" y="4802474"/>
                  <a:pt x="5072899" y="4794916"/>
                </a:cubicBezTo>
                <a:cubicBezTo>
                  <a:pt x="5063187" y="4766844"/>
                  <a:pt x="5044841" y="4753888"/>
                  <a:pt x="5016783" y="4750649"/>
                </a:cubicBezTo>
                <a:cubicBezTo>
                  <a:pt x="4999517" y="4748489"/>
                  <a:pt x="4996279" y="4742011"/>
                  <a:pt x="5007071" y="4724736"/>
                </a:cubicBezTo>
                <a:cubicBezTo>
                  <a:pt x="5029733" y="4688026"/>
                  <a:pt x="5013546" y="4634041"/>
                  <a:pt x="4975775" y="4617845"/>
                </a:cubicBezTo>
                <a:cubicBezTo>
                  <a:pt x="4968221" y="4614606"/>
                  <a:pt x="4958509" y="4610288"/>
                  <a:pt x="4952034" y="4617845"/>
                </a:cubicBezTo>
                <a:cubicBezTo>
                  <a:pt x="4945559" y="4625403"/>
                  <a:pt x="4942321" y="4636200"/>
                  <a:pt x="4948796" y="4645918"/>
                </a:cubicBezTo>
                <a:cubicBezTo>
                  <a:pt x="4952034" y="4652396"/>
                  <a:pt x="4957430" y="4658874"/>
                  <a:pt x="4961746" y="4665352"/>
                </a:cubicBezTo>
                <a:cubicBezTo>
                  <a:pt x="4967142" y="4671830"/>
                  <a:pt x="4970379" y="4678309"/>
                  <a:pt x="4963904" y="4683708"/>
                </a:cubicBezTo>
                <a:cubicBezTo>
                  <a:pt x="4956350" y="4690186"/>
                  <a:pt x="4949875" y="4685867"/>
                  <a:pt x="4944480" y="4680468"/>
                </a:cubicBezTo>
                <a:cubicBezTo>
                  <a:pt x="4939084" y="4676149"/>
                  <a:pt x="4934767" y="4669671"/>
                  <a:pt x="4930451" y="4665352"/>
                </a:cubicBezTo>
                <a:cubicBezTo>
                  <a:pt x="4920738" y="4655635"/>
                  <a:pt x="4907788" y="4650236"/>
                  <a:pt x="4896997" y="4659954"/>
                </a:cubicBezTo>
                <a:cubicBezTo>
                  <a:pt x="4888363" y="4668591"/>
                  <a:pt x="4896997" y="4680468"/>
                  <a:pt x="4903472" y="4689106"/>
                </a:cubicBezTo>
                <a:cubicBezTo>
                  <a:pt x="4908867" y="4696664"/>
                  <a:pt x="4918580" y="4702062"/>
                  <a:pt x="4921817" y="4711780"/>
                </a:cubicBezTo>
                <a:cubicBezTo>
                  <a:pt x="4927213" y="4725816"/>
                  <a:pt x="4925055" y="4734453"/>
                  <a:pt x="4907788" y="4733374"/>
                </a:cubicBezTo>
                <a:cubicBezTo>
                  <a:pt x="4884047" y="4732294"/>
                  <a:pt x="4864622" y="4722577"/>
                  <a:pt x="4846276" y="4709620"/>
                </a:cubicBezTo>
                <a:cubicBezTo>
                  <a:pt x="4822535" y="4693425"/>
                  <a:pt x="4809585" y="4692345"/>
                  <a:pt x="4786923" y="4709620"/>
                </a:cubicBezTo>
                <a:cubicBezTo>
                  <a:pt x="4778290" y="4715019"/>
                  <a:pt x="4770736" y="4723656"/>
                  <a:pt x="4763181" y="4731214"/>
                </a:cubicBezTo>
                <a:cubicBezTo>
                  <a:pt x="4759944" y="4734453"/>
                  <a:pt x="4756706" y="4739852"/>
                  <a:pt x="4751311" y="4737692"/>
                </a:cubicBezTo>
                <a:cubicBezTo>
                  <a:pt x="4744836" y="4735533"/>
                  <a:pt x="4743756" y="4730135"/>
                  <a:pt x="4744836" y="4725816"/>
                </a:cubicBezTo>
                <a:cubicBezTo>
                  <a:pt x="4749152" y="4706381"/>
                  <a:pt x="4740519" y="4702062"/>
                  <a:pt x="4723252" y="4703142"/>
                </a:cubicBezTo>
                <a:cubicBezTo>
                  <a:pt x="4701669" y="4704222"/>
                  <a:pt x="4686561" y="4690186"/>
                  <a:pt x="4674690" y="4675069"/>
                </a:cubicBezTo>
                <a:cubicBezTo>
                  <a:pt x="4664978" y="4663193"/>
                  <a:pt x="4657424" y="4662113"/>
                  <a:pt x="4648790" y="4673990"/>
                </a:cubicBezTo>
                <a:cubicBezTo>
                  <a:pt x="4644474" y="4680468"/>
                  <a:pt x="4640157" y="4684787"/>
                  <a:pt x="4631524" y="4682628"/>
                </a:cubicBezTo>
                <a:cubicBezTo>
                  <a:pt x="4619653" y="4680468"/>
                  <a:pt x="4621811" y="4671830"/>
                  <a:pt x="4619653" y="4664272"/>
                </a:cubicBezTo>
                <a:cubicBezTo>
                  <a:pt x="4618574" y="4659954"/>
                  <a:pt x="4618574" y="4654555"/>
                  <a:pt x="4617495" y="4649157"/>
                </a:cubicBezTo>
                <a:cubicBezTo>
                  <a:pt x="4615067" y="4627293"/>
                  <a:pt x="4605354" y="4618183"/>
                  <a:pt x="4590179" y="4622282"/>
                </a:cubicBezTo>
                <a:lnTo>
                  <a:pt x="4586817" y="4623974"/>
                </a:lnTo>
                <a:lnTo>
                  <a:pt x="4584630" y="4635875"/>
                </a:lnTo>
                <a:cubicBezTo>
                  <a:pt x="4576236" y="4677803"/>
                  <a:pt x="4574566" y="4681277"/>
                  <a:pt x="4531541" y="4686274"/>
                </a:cubicBezTo>
                <a:cubicBezTo>
                  <a:pt x="4507873" y="4688806"/>
                  <a:pt x="4494629" y="4696343"/>
                  <a:pt x="4492463" y="4723091"/>
                </a:cubicBezTo>
                <a:cubicBezTo>
                  <a:pt x="4490612" y="4742510"/>
                  <a:pt x="4481880" y="4762900"/>
                  <a:pt x="4462206" y="4772694"/>
                </a:cubicBezTo>
                <a:cubicBezTo>
                  <a:pt x="4443818" y="4782036"/>
                  <a:pt x="4447044" y="4795342"/>
                  <a:pt x="4452007" y="4809481"/>
                </a:cubicBezTo>
                <a:cubicBezTo>
                  <a:pt x="4456970" y="4823620"/>
                  <a:pt x="4462768" y="4836023"/>
                  <a:pt x="4457827" y="4850751"/>
                </a:cubicBezTo>
                <a:cubicBezTo>
                  <a:pt x="4454555" y="4862006"/>
                  <a:pt x="4463241" y="4866176"/>
                  <a:pt x="4471025" y="4867775"/>
                </a:cubicBezTo>
                <a:cubicBezTo>
                  <a:pt x="4482667" y="4868020"/>
                  <a:pt x="4492572" y="4867431"/>
                  <a:pt x="4503311" y="4865104"/>
                </a:cubicBezTo>
                <a:cubicBezTo>
                  <a:pt x="4539907" y="4862365"/>
                  <a:pt x="4542095" y="4864484"/>
                  <a:pt x="4538327" y="4899014"/>
                </a:cubicBezTo>
                <a:cubicBezTo>
                  <a:pt x="4537311" y="4916696"/>
                  <a:pt x="4531535" y="4933161"/>
                  <a:pt x="4528782" y="4950009"/>
                </a:cubicBezTo>
                <a:cubicBezTo>
                  <a:pt x="4524359" y="4970331"/>
                  <a:pt x="4519936" y="4990652"/>
                  <a:pt x="4490855" y="4977760"/>
                </a:cubicBezTo>
                <a:cubicBezTo>
                  <a:pt x="4480882" y="4974042"/>
                  <a:pt x="4471948" y="4981510"/>
                  <a:pt x="4473436" y="4993981"/>
                </a:cubicBezTo>
                <a:cubicBezTo>
                  <a:pt x="4474542" y="5009475"/>
                  <a:pt x="4474812" y="5026705"/>
                  <a:pt x="4496877" y="5031953"/>
                </a:cubicBezTo>
                <a:cubicBezTo>
                  <a:pt x="4498163" y="5031502"/>
                  <a:pt x="4499449" y="5031051"/>
                  <a:pt x="4502473" y="5031433"/>
                </a:cubicBezTo>
                <a:cubicBezTo>
                  <a:pt x="4514114" y="5031678"/>
                  <a:pt x="4528961" y="5016360"/>
                  <a:pt x="4538301" y="5034738"/>
                </a:cubicBezTo>
                <a:cubicBezTo>
                  <a:pt x="4547190" y="5051831"/>
                  <a:pt x="4547911" y="5070346"/>
                  <a:pt x="4541751" y="5089834"/>
                </a:cubicBezTo>
                <a:cubicBezTo>
                  <a:pt x="4535524" y="5105014"/>
                  <a:pt x="4524085" y="5117692"/>
                  <a:pt x="4511743" y="5127799"/>
                </a:cubicBezTo>
                <a:cubicBezTo>
                  <a:pt x="4501522" y="5135718"/>
                  <a:pt x="4492520" y="5138878"/>
                  <a:pt x="4485820" y="5123905"/>
                </a:cubicBezTo>
                <a:cubicBezTo>
                  <a:pt x="4482729" y="5119215"/>
                  <a:pt x="4478352" y="5114976"/>
                  <a:pt x="4473208" y="5116782"/>
                </a:cubicBezTo>
                <a:cubicBezTo>
                  <a:pt x="4464206" y="5119942"/>
                  <a:pt x="4465175" y="5126821"/>
                  <a:pt x="4466980" y="5131962"/>
                </a:cubicBezTo>
                <a:cubicBezTo>
                  <a:pt x="4469304" y="5142697"/>
                  <a:pt x="4472462" y="5151694"/>
                  <a:pt x="4474335" y="5161144"/>
                </a:cubicBezTo>
                <a:cubicBezTo>
                  <a:pt x="4481306" y="5193347"/>
                  <a:pt x="4464790" y="5212139"/>
                  <a:pt x="4432436" y="5210502"/>
                </a:cubicBezTo>
                <a:cubicBezTo>
                  <a:pt x="4428127" y="5210571"/>
                  <a:pt x="4425104" y="5210188"/>
                  <a:pt x="4422080" y="5209806"/>
                </a:cubicBezTo>
                <a:cubicBezTo>
                  <a:pt x="4373257" y="5202400"/>
                  <a:pt x="4367278" y="5205942"/>
                  <a:pt x="4363328" y="5256417"/>
                </a:cubicBezTo>
                <a:cubicBezTo>
                  <a:pt x="4361478" y="5275836"/>
                  <a:pt x="4355634" y="5287993"/>
                  <a:pt x="4335441" y="5292194"/>
                </a:cubicBezTo>
                <a:cubicBezTo>
                  <a:pt x="4327273" y="5293617"/>
                  <a:pt x="4321294" y="5297160"/>
                  <a:pt x="4315316" y="5300702"/>
                </a:cubicBezTo>
                <a:cubicBezTo>
                  <a:pt x="4277186" y="5315531"/>
                  <a:pt x="4252570" y="5340053"/>
                  <a:pt x="4258458" y="5385631"/>
                </a:cubicBezTo>
                <a:cubicBezTo>
                  <a:pt x="4260014" y="5402410"/>
                  <a:pt x="4258998" y="5420092"/>
                  <a:pt x="4253222" y="5436557"/>
                </a:cubicBezTo>
                <a:cubicBezTo>
                  <a:pt x="4249950" y="5447812"/>
                  <a:pt x="4241467" y="5456565"/>
                  <a:pt x="4229825" y="5456320"/>
                </a:cubicBezTo>
                <a:cubicBezTo>
                  <a:pt x="4215611" y="5456978"/>
                  <a:pt x="4216694" y="5443604"/>
                  <a:pt x="4214822" y="5434155"/>
                </a:cubicBezTo>
                <a:cubicBezTo>
                  <a:pt x="4200113" y="5375792"/>
                  <a:pt x="4200113" y="5375792"/>
                  <a:pt x="4150160" y="5406321"/>
                </a:cubicBezTo>
                <a:cubicBezTo>
                  <a:pt x="4132223" y="5416948"/>
                  <a:pt x="4114670" y="5424554"/>
                  <a:pt x="4094026" y="5427469"/>
                </a:cubicBezTo>
                <a:cubicBezTo>
                  <a:pt x="4072931" y="5429099"/>
                  <a:pt x="4056144" y="5430660"/>
                  <a:pt x="4039855" y="5408946"/>
                </a:cubicBezTo>
                <a:cubicBezTo>
                  <a:pt x="4014812" y="5378755"/>
                  <a:pt x="3962333" y="5385626"/>
                  <a:pt x="3927948" y="5419353"/>
                </a:cubicBezTo>
                <a:cubicBezTo>
                  <a:pt x="3922421" y="5424181"/>
                  <a:pt x="3918630" y="5429843"/>
                  <a:pt x="3912268" y="5436408"/>
                </a:cubicBezTo>
                <a:cubicBezTo>
                  <a:pt x="3896746" y="5408649"/>
                  <a:pt x="3879554" y="5384365"/>
                  <a:pt x="3845463" y="5381894"/>
                </a:cubicBezTo>
                <a:cubicBezTo>
                  <a:pt x="3814396" y="5379805"/>
                  <a:pt x="3790931" y="5395261"/>
                  <a:pt x="3765729" y="5409883"/>
                </a:cubicBezTo>
                <a:cubicBezTo>
                  <a:pt x="3760450" y="5403073"/>
                  <a:pt x="3764691" y="5398697"/>
                  <a:pt x="3765910" y="5393938"/>
                </a:cubicBezTo>
                <a:cubicBezTo>
                  <a:pt x="3781704" y="5356630"/>
                  <a:pt x="3760136" y="5328107"/>
                  <a:pt x="3718780" y="5329630"/>
                </a:cubicBezTo>
                <a:cubicBezTo>
                  <a:pt x="3676138" y="5331605"/>
                  <a:pt x="3676138" y="5331605"/>
                  <a:pt x="3675462" y="5288528"/>
                </a:cubicBezTo>
                <a:cubicBezTo>
                  <a:pt x="3674989" y="5258375"/>
                  <a:pt x="3649630" y="5235514"/>
                  <a:pt x="3619984" y="5241589"/>
                </a:cubicBezTo>
                <a:cubicBezTo>
                  <a:pt x="3604935" y="5243984"/>
                  <a:pt x="3608161" y="5257289"/>
                  <a:pt x="3608747" y="5267190"/>
                </a:cubicBezTo>
                <a:cubicBezTo>
                  <a:pt x="3610304" y="5283969"/>
                  <a:pt x="3614048" y="5302867"/>
                  <a:pt x="3596563" y="5314780"/>
                </a:cubicBezTo>
                <a:cubicBezTo>
                  <a:pt x="3584605" y="5321866"/>
                  <a:pt x="3576054" y="5326311"/>
                  <a:pt x="3574430" y="5305224"/>
                </a:cubicBezTo>
                <a:cubicBezTo>
                  <a:pt x="3568858" y="5252317"/>
                  <a:pt x="3550132" y="5240121"/>
                  <a:pt x="3499909" y="5253419"/>
                </a:cubicBezTo>
                <a:cubicBezTo>
                  <a:pt x="3436375" y="5269946"/>
                  <a:pt x="3375977" y="5266603"/>
                  <a:pt x="3315692" y="5243008"/>
                </a:cubicBezTo>
                <a:cubicBezTo>
                  <a:pt x="3285324" y="5230567"/>
                  <a:pt x="3255024" y="5222434"/>
                  <a:pt x="3221835" y="5222534"/>
                </a:cubicBezTo>
                <a:cubicBezTo>
                  <a:pt x="3204598" y="5222810"/>
                  <a:pt x="3190452" y="5227776"/>
                  <a:pt x="3181652" y="5243858"/>
                </a:cubicBezTo>
                <a:cubicBezTo>
                  <a:pt x="3173687" y="5258205"/>
                  <a:pt x="3161797" y="5269597"/>
                  <a:pt x="3144425" y="5261258"/>
                </a:cubicBezTo>
                <a:cubicBezTo>
                  <a:pt x="3126601" y="5251633"/>
                  <a:pt x="3137138" y="5236384"/>
                  <a:pt x="3142147" y="5225963"/>
                </a:cubicBezTo>
                <a:cubicBezTo>
                  <a:pt x="3154669" y="5199910"/>
                  <a:pt x="3149638" y="5181464"/>
                  <a:pt x="3132063" y="5160201"/>
                </a:cubicBezTo>
                <a:cubicBezTo>
                  <a:pt x="3063049" y="5074700"/>
                  <a:pt x="3023997" y="4975794"/>
                  <a:pt x="2992209" y="4872894"/>
                </a:cubicBezTo>
                <a:cubicBezTo>
                  <a:pt x="2975447" y="4821027"/>
                  <a:pt x="2975447" y="4821027"/>
                  <a:pt x="2922382" y="4817997"/>
                </a:cubicBezTo>
                <a:cubicBezTo>
                  <a:pt x="2874077" y="4816185"/>
                  <a:pt x="2874077" y="4816185"/>
                  <a:pt x="2852371" y="4861342"/>
                </a:cubicBezTo>
                <a:cubicBezTo>
                  <a:pt x="2837344" y="4892605"/>
                  <a:pt x="2822769" y="4925153"/>
                  <a:pt x="2799055" y="4952246"/>
                </a:cubicBezTo>
                <a:cubicBezTo>
                  <a:pt x="2786330" y="4965376"/>
                  <a:pt x="2772319" y="4978957"/>
                  <a:pt x="2750389" y="4982323"/>
                </a:cubicBezTo>
                <a:cubicBezTo>
                  <a:pt x="2748832" y="4965544"/>
                  <a:pt x="2755511" y="4951650"/>
                  <a:pt x="2759166" y="4937373"/>
                </a:cubicBezTo>
                <a:cubicBezTo>
                  <a:pt x="2766477" y="4908818"/>
                  <a:pt x="2768193" y="4880785"/>
                  <a:pt x="2758717" y="4853791"/>
                </a:cubicBezTo>
                <a:cubicBezTo>
                  <a:pt x="2754589" y="4837915"/>
                  <a:pt x="2758831" y="4833539"/>
                  <a:pt x="2773428" y="4829858"/>
                </a:cubicBezTo>
                <a:cubicBezTo>
                  <a:pt x="2788026" y="4826178"/>
                  <a:pt x="2803458" y="4820761"/>
                  <a:pt x="2813611" y="4808534"/>
                </a:cubicBezTo>
                <a:cubicBezTo>
                  <a:pt x="2819072" y="4799399"/>
                  <a:pt x="2822795" y="4789429"/>
                  <a:pt x="2820922" y="4779980"/>
                </a:cubicBezTo>
                <a:cubicBezTo>
                  <a:pt x="2816861" y="4768411"/>
                  <a:pt x="2805287" y="4772474"/>
                  <a:pt x="2796668" y="4772612"/>
                </a:cubicBezTo>
                <a:cubicBezTo>
                  <a:pt x="2738910" y="4772674"/>
                  <a:pt x="2681603" y="4774021"/>
                  <a:pt x="2622107" y="4773249"/>
                </a:cubicBezTo>
                <a:lnTo>
                  <a:pt x="2591932" y="4771776"/>
                </a:lnTo>
                <a:lnTo>
                  <a:pt x="2581363" y="4784316"/>
                </a:lnTo>
                <a:cubicBezTo>
                  <a:pt x="2571376" y="4791016"/>
                  <a:pt x="2557281" y="4791697"/>
                  <a:pt x="2533973" y="4788867"/>
                </a:cubicBezTo>
                <a:cubicBezTo>
                  <a:pt x="2506747" y="4786794"/>
                  <a:pt x="2502347" y="4789267"/>
                  <a:pt x="2494641" y="4816770"/>
                </a:cubicBezTo>
                <a:cubicBezTo>
                  <a:pt x="2487900" y="4840836"/>
                  <a:pt x="2498074" y="4864084"/>
                  <a:pt x="2502607" y="4887605"/>
                </a:cubicBezTo>
                <a:cubicBezTo>
                  <a:pt x="2510439" y="4932445"/>
                  <a:pt x="2523908" y="4977012"/>
                  <a:pt x="2530777" y="5025291"/>
                </a:cubicBezTo>
                <a:cubicBezTo>
                  <a:pt x="2534074" y="5046611"/>
                  <a:pt x="2534207" y="5072605"/>
                  <a:pt x="2526229" y="5094470"/>
                </a:cubicBezTo>
                <a:cubicBezTo>
                  <a:pt x="2521688" y="5117298"/>
                  <a:pt x="2507797" y="5133797"/>
                  <a:pt x="2476444" y="5139834"/>
                </a:cubicBezTo>
                <a:cubicBezTo>
                  <a:pt x="2488275" y="5104218"/>
                  <a:pt x="2448950" y="5085771"/>
                  <a:pt x="2456379" y="5052626"/>
                </a:cubicBezTo>
                <a:cubicBezTo>
                  <a:pt x="2435621" y="5020847"/>
                  <a:pt x="2438376" y="4984539"/>
                  <a:pt x="2428893" y="4952213"/>
                </a:cubicBezTo>
                <a:cubicBezTo>
                  <a:pt x="2417209" y="4921126"/>
                  <a:pt x="2408687" y="4885362"/>
                  <a:pt x="2404842" y="4852765"/>
                </a:cubicBezTo>
                <a:cubicBezTo>
                  <a:pt x="2399900" y="4797610"/>
                  <a:pt x="2345447" y="4793459"/>
                  <a:pt x="2313953" y="4819852"/>
                </a:cubicBezTo>
                <a:cubicBezTo>
                  <a:pt x="2307352" y="4823562"/>
                  <a:pt x="2305426" y="4830439"/>
                  <a:pt x="2305700" y="4836077"/>
                </a:cubicBezTo>
                <a:cubicBezTo>
                  <a:pt x="2303773" y="4842953"/>
                  <a:pt x="2307486" y="4849557"/>
                  <a:pt x="2307760" y="4855197"/>
                </a:cubicBezTo>
                <a:cubicBezTo>
                  <a:pt x="2301982" y="4875825"/>
                  <a:pt x="2291528" y="4893287"/>
                  <a:pt x="2273652" y="4897541"/>
                </a:cubicBezTo>
                <a:cubicBezTo>
                  <a:pt x="2253574" y="4903035"/>
                  <a:pt x="2241475" y="4886661"/>
                  <a:pt x="2229651" y="4875929"/>
                </a:cubicBezTo>
                <a:cubicBezTo>
                  <a:pt x="2223740" y="4870562"/>
                  <a:pt x="2222228" y="4862722"/>
                  <a:pt x="2219754" y="4858320"/>
                </a:cubicBezTo>
                <a:cubicBezTo>
                  <a:pt x="2192808" y="4815533"/>
                  <a:pt x="2150045" y="4796122"/>
                  <a:pt x="2105490" y="4809581"/>
                </a:cubicBezTo>
                <a:cubicBezTo>
                  <a:pt x="2095451" y="4812326"/>
                  <a:pt x="2084449" y="4818511"/>
                  <a:pt x="2075923" y="4829098"/>
                </a:cubicBezTo>
                <a:cubicBezTo>
                  <a:pt x="2054741" y="4858383"/>
                  <a:pt x="2019261" y="4872533"/>
                  <a:pt x="1995879" y="4903056"/>
                </a:cubicBezTo>
                <a:cubicBezTo>
                  <a:pt x="1992718" y="4907729"/>
                  <a:pt x="1978003" y="4907311"/>
                  <a:pt x="1971127" y="4905382"/>
                </a:cubicBezTo>
                <a:cubicBezTo>
                  <a:pt x="1957377" y="4901526"/>
                  <a:pt x="1943627" y="4897668"/>
                  <a:pt x="1929602" y="4888172"/>
                </a:cubicBezTo>
                <a:cubicBezTo>
                  <a:pt x="1917777" y="4877438"/>
                  <a:pt x="1908976" y="4882386"/>
                  <a:pt x="1900724" y="4898612"/>
                </a:cubicBezTo>
                <a:cubicBezTo>
                  <a:pt x="1899761" y="4902049"/>
                  <a:pt x="1900035" y="4907689"/>
                  <a:pt x="1896871" y="4912363"/>
                </a:cubicBezTo>
                <a:cubicBezTo>
                  <a:pt x="1891507" y="4918275"/>
                  <a:pt x="1883944" y="4925423"/>
                  <a:pt x="1877068" y="4923495"/>
                </a:cubicBezTo>
                <a:cubicBezTo>
                  <a:pt x="1865518" y="4918402"/>
                  <a:pt x="1869644" y="4910289"/>
                  <a:pt x="1870333" y="4901212"/>
                </a:cubicBezTo>
                <a:cubicBezTo>
                  <a:pt x="1875838" y="4874945"/>
                  <a:pt x="1893855" y="4850334"/>
                  <a:pt x="1885608" y="4820209"/>
                </a:cubicBezTo>
                <a:cubicBezTo>
                  <a:pt x="1882860" y="4810168"/>
                  <a:pt x="1874473" y="4800399"/>
                  <a:pt x="1867872" y="4804109"/>
                </a:cubicBezTo>
                <a:cubicBezTo>
                  <a:pt x="1856871" y="4810294"/>
                  <a:pt x="1844630" y="4814276"/>
                  <a:pt x="1837342" y="4827064"/>
                </a:cubicBezTo>
                <a:cubicBezTo>
                  <a:pt x="1832253" y="4838614"/>
                  <a:pt x="1815886" y="4850711"/>
                  <a:pt x="1799662" y="4842451"/>
                </a:cubicBezTo>
                <a:cubicBezTo>
                  <a:pt x="1782199" y="4831991"/>
                  <a:pt x="1762537" y="4822766"/>
                  <a:pt x="1758003" y="4799247"/>
                </a:cubicBezTo>
                <a:cubicBezTo>
                  <a:pt x="1758965" y="4795808"/>
                  <a:pt x="1769967" y="4789623"/>
                  <a:pt x="1769692" y="4783984"/>
                </a:cubicBezTo>
                <a:cubicBezTo>
                  <a:pt x="1765706" y="4771742"/>
                  <a:pt x="1760484" y="4757298"/>
                  <a:pt x="1743295" y="4752477"/>
                </a:cubicBezTo>
                <a:cubicBezTo>
                  <a:pt x="1699843" y="4742143"/>
                  <a:pt x="1659281" y="4721494"/>
                  <a:pt x="1616518" y="4702082"/>
                </a:cubicBezTo>
                <a:cubicBezTo>
                  <a:pt x="1589980" y="4690930"/>
                  <a:pt x="1563302" y="4700133"/>
                  <a:pt x="1541847" y="4723780"/>
                </a:cubicBezTo>
                <a:cubicBezTo>
                  <a:pt x="1515028" y="4753336"/>
                  <a:pt x="1513791" y="4751137"/>
                  <a:pt x="1482305" y="4731179"/>
                </a:cubicBezTo>
                <a:cubicBezTo>
                  <a:pt x="1468280" y="4721683"/>
                  <a:pt x="1460166" y="4717553"/>
                  <a:pt x="1473783" y="4695417"/>
                </a:cubicBezTo>
                <a:cubicBezTo>
                  <a:pt x="1493726" y="4663929"/>
                  <a:pt x="1488645" y="4629131"/>
                  <a:pt x="1468846" y="4593913"/>
                </a:cubicBezTo>
                <a:cubicBezTo>
                  <a:pt x="1444102" y="4549890"/>
                  <a:pt x="1408904" y="4523329"/>
                  <a:pt x="1363940" y="4505154"/>
                </a:cubicBezTo>
                <a:cubicBezTo>
                  <a:pt x="1355828" y="4501025"/>
                  <a:pt x="1348953" y="4499096"/>
                  <a:pt x="1341662" y="4511882"/>
                </a:cubicBezTo>
                <a:cubicBezTo>
                  <a:pt x="1330247" y="4532784"/>
                  <a:pt x="1307968" y="4539514"/>
                  <a:pt x="1289128" y="4547206"/>
                </a:cubicBezTo>
                <a:cubicBezTo>
                  <a:pt x="1263686" y="4558610"/>
                  <a:pt x="1224087" y="4534523"/>
                  <a:pt x="1221480" y="4504127"/>
                </a:cubicBezTo>
                <a:cubicBezTo>
                  <a:pt x="1218870" y="4473732"/>
                  <a:pt x="1214062" y="4444570"/>
                  <a:pt x="1220530" y="4414866"/>
                </a:cubicBezTo>
                <a:cubicBezTo>
                  <a:pt x="1223419" y="4404551"/>
                  <a:pt x="1225345" y="4397676"/>
                  <a:pt x="1239097" y="4401534"/>
                </a:cubicBezTo>
                <a:cubicBezTo>
                  <a:pt x="1249407" y="4404427"/>
                  <a:pt x="1253261" y="4390675"/>
                  <a:pt x="1251750" y="4382834"/>
                </a:cubicBezTo>
                <a:cubicBezTo>
                  <a:pt x="1251202" y="4371557"/>
                  <a:pt x="1255052" y="4357804"/>
                  <a:pt x="1254504" y="4346526"/>
                </a:cubicBezTo>
                <a:cubicBezTo>
                  <a:pt x="1251755" y="4336486"/>
                  <a:pt x="1238969" y="4329190"/>
                  <a:pt x="1230581" y="4319421"/>
                </a:cubicBezTo>
                <a:cubicBezTo>
                  <a:pt x="1216765" y="4302566"/>
                  <a:pt x="1202948" y="4285711"/>
                  <a:pt x="1186758" y="4272364"/>
                </a:cubicBezTo>
                <a:lnTo>
                  <a:pt x="1175214" y="4264939"/>
                </a:lnTo>
                <a:lnTo>
                  <a:pt x="1161833" y="4266023"/>
                </a:lnTo>
                <a:cubicBezTo>
                  <a:pt x="1154415" y="4265067"/>
                  <a:pt x="1147356" y="4262915"/>
                  <a:pt x="1140837" y="4258967"/>
                </a:cubicBezTo>
                <a:lnTo>
                  <a:pt x="1128185" y="4246273"/>
                </a:lnTo>
                <a:lnTo>
                  <a:pt x="1114189" y="4244360"/>
                </a:lnTo>
                <a:cubicBezTo>
                  <a:pt x="1109687" y="4244719"/>
                  <a:pt x="1105528" y="4246333"/>
                  <a:pt x="1101745" y="4249907"/>
                </a:cubicBezTo>
                <a:cubicBezTo>
                  <a:pt x="1097344" y="4252381"/>
                  <a:pt x="1093356" y="4251725"/>
                  <a:pt x="1089334" y="4250366"/>
                </a:cubicBezTo>
                <a:lnTo>
                  <a:pt x="1081819" y="4248119"/>
                </a:lnTo>
                <a:lnTo>
                  <a:pt x="1066120" y="4264125"/>
                </a:lnTo>
                <a:cubicBezTo>
                  <a:pt x="1059898" y="4273698"/>
                  <a:pt x="1055110" y="4284226"/>
                  <a:pt x="1050323" y="4294755"/>
                </a:cubicBezTo>
                <a:cubicBezTo>
                  <a:pt x="1036917" y="4327300"/>
                  <a:pt x="1015857" y="4348360"/>
                  <a:pt x="983313" y="4357938"/>
                </a:cubicBezTo>
                <a:cubicBezTo>
                  <a:pt x="975658" y="4350281"/>
                  <a:pt x="968002" y="4342625"/>
                  <a:pt x="960346" y="4334969"/>
                </a:cubicBezTo>
                <a:cubicBezTo>
                  <a:pt x="971834" y="4319654"/>
                  <a:pt x="985236" y="4306251"/>
                  <a:pt x="1002467" y="4292849"/>
                </a:cubicBezTo>
                <a:cubicBezTo>
                  <a:pt x="1013954" y="4281362"/>
                  <a:pt x="1027355" y="4271788"/>
                  <a:pt x="1033100" y="4258387"/>
                </a:cubicBezTo>
                <a:cubicBezTo>
                  <a:pt x="1065652" y="4210525"/>
                  <a:pt x="1052257" y="4177986"/>
                  <a:pt x="998661" y="4158853"/>
                </a:cubicBezTo>
                <a:cubicBezTo>
                  <a:pt x="958462" y="4149287"/>
                  <a:pt x="954636" y="4141631"/>
                  <a:pt x="956556" y="4105261"/>
                </a:cubicBezTo>
                <a:cubicBezTo>
                  <a:pt x="960392" y="4063146"/>
                  <a:pt x="946994" y="4049748"/>
                  <a:pt x="904879" y="4057413"/>
                </a:cubicBezTo>
                <a:cubicBezTo>
                  <a:pt x="899136" y="4059328"/>
                  <a:pt x="891479" y="4063158"/>
                  <a:pt x="885736" y="4065073"/>
                </a:cubicBezTo>
                <a:cubicBezTo>
                  <a:pt x="843619" y="4080393"/>
                  <a:pt x="822567" y="4059341"/>
                  <a:pt x="818745" y="4013399"/>
                </a:cubicBezTo>
                <a:cubicBezTo>
                  <a:pt x="820662" y="4000000"/>
                  <a:pt x="822578" y="3986599"/>
                  <a:pt x="826409" y="3971284"/>
                </a:cubicBezTo>
                <a:cubicBezTo>
                  <a:pt x="834075" y="3917683"/>
                  <a:pt x="847483" y="3865997"/>
                  <a:pt x="870463" y="3816223"/>
                </a:cubicBezTo>
                <a:cubicBezTo>
                  <a:pt x="887698" y="3779849"/>
                  <a:pt x="883874" y="3753050"/>
                  <a:pt x="849420" y="3733913"/>
                </a:cubicBezTo>
                <a:cubicBezTo>
                  <a:pt x="845592" y="3730085"/>
                  <a:pt x="841764" y="3726257"/>
                  <a:pt x="837936" y="3722429"/>
                </a:cubicBezTo>
                <a:cubicBezTo>
                  <a:pt x="820712" y="3697547"/>
                  <a:pt x="820715" y="3682233"/>
                  <a:pt x="847517" y="3670743"/>
                </a:cubicBezTo>
                <a:lnTo>
                  <a:pt x="871187" y="3654468"/>
                </a:lnTo>
                <a:lnTo>
                  <a:pt x="862921" y="3655033"/>
                </a:lnTo>
                <a:lnTo>
                  <a:pt x="865726" y="3649731"/>
                </a:lnTo>
                <a:cubicBezTo>
                  <a:pt x="872742" y="3631304"/>
                  <a:pt x="907125" y="3594598"/>
                  <a:pt x="920326" y="3587177"/>
                </a:cubicBezTo>
                <a:lnTo>
                  <a:pt x="925490" y="3584399"/>
                </a:lnTo>
                <a:lnTo>
                  <a:pt x="928649" y="3574777"/>
                </a:lnTo>
                <a:cubicBezTo>
                  <a:pt x="929489" y="3567001"/>
                  <a:pt x="928593" y="3559165"/>
                  <a:pt x="925932" y="3550999"/>
                </a:cubicBezTo>
                <a:lnTo>
                  <a:pt x="917654" y="3534979"/>
                </a:lnTo>
                <a:lnTo>
                  <a:pt x="912238" y="3534153"/>
                </a:lnTo>
                <a:cubicBezTo>
                  <a:pt x="905209" y="3531949"/>
                  <a:pt x="898814" y="3528302"/>
                  <a:pt x="892558" y="3527474"/>
                </a:cubicBezTo>
                <a:cubicBezTo>
                  <a:pt x="879637" y="3494184"/>
                  <a:pt x="853232" y="3509027"/>
                  <a:pt x="830681" y="3510117"/>
                </a:cubicBezTo>
                <a:cubicBezTo>
                  <a:pt x="759587" y="3512423"/>
                  <a:pt x="693717" y="3529172"/>
                  <a:pt x="626610" y="3543722"/>
                </a:cubicBezTo>
                <a:cubicBezTo>
                  <a:pt x="613133" y="3545504"/>
                  <a:pt x="597458" y="3548522"/>
                  <a:pt x="581781" y="3551541"/>
                </a:cubicBezTo>
                <a:cubicBezTo>
                  <a:pt x="560466" y="3554832"/>
                  <a:pt x="538189" y="3561561"/>
                  <a:pt x="534885" y="3586592"/>
                </a:cubicBezTo>
                <a:cubicBezTo>
                  <a:pt x="531032" y="3600343"/>
                  <a:pt x="518793" y="3604326"/>
                  <a:pt x="508756" y="3607073"/>
                </a:cubicBezTo>
                <a:cubicBezTo>
                  <a:pt x="497754" y="3613256"/>
                  <a:pt x="482766" y="3607199"/>
                  <a:pt x="473000" y="3615583"/>
                </a:cubicBezTo>
                <a:cubicBezTo>
                  <a:pt x="468600" y="3618056"/>
                  <a:pt x="454850" y="3614200"/>
                  <a:pt x="451138" y="3607596"/>
                </a:cubicBezTo>
                <a:cubicBezTo>
                  <a:pt x="431341" y="3583966"/>
                  <a:pt x="418198" y="3540301"/>
                  <a:pt x="426615" y="3498773"/>
                </a:cubicBezTo>
                <a:lnTo>
                  <a:pt x="434951" y="3478138"/>
                </a:lnTo>
                <a:lnTo>
                  <a:pt x="0" y="3478138"/>
                </a:lnTo>
                <a:close/>
              </a:path>
            </a:pathLst>
          </a:custGeom>
        </p:spPr>
      </p:pic>
    </p:spTree>
    <p:extLst>
      <p:ext uri="{BB962C8B-B14F-4D97-AF65-F5344CB8AC3E}">
        <p14:creationId xmlns:p14="http://schemas.microsoft.com/office/powerpoint/2010/main" val="3702668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30</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382933" y="1157854"/>
            <a:ext cx="4380081" cy="3947234"/>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نرخ دلار نیما برای سال 1405 بصورت احتیاطی معادل 155 هزار تومان و نرخ دلار آزاد معادل 190 هزار تومان فرض شده است.</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نرخ جهانی کاتد در چند ماه اخیر بالای 13 هزار دلار بود که همین نرخ برای کل سال تعمیم داده شد.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فرض می‌شود با رفع شرایط جنگی و برقراری آتش‌بس، تولید کاتد شرکت به حدود 290 هزار تن برسد.</a:t>
            </a:r>
          </a:p>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تولید کنسانتره نیز با افزایش ظرفیت طرح‌های بهره‌برداری شده در سال‌های اخیر و همچنین بهره‌برداری از طرح‌های جدید افزایش یابد.</a:t>
            </a:r>
          </a:p>
        </p:txBody>
      </p:sp>
      <p:graphicFrame>
        <p:nvGraphicFramePr>
          <p:cNvPr id="3" name="Table 2">
            <a:extLst>
              <a:ext uri="{FF2B5EF4-FFF2-40B4-BE49-F238E27FC236}">
                <a16:creationId xmlns:a16="http://schemas.microsoft.com/office/drawing/2014/main" id="{C99FCE6A-0243-4279-B7EE-FECA31A4789C}"/>
              </a:ext>
            </a:extLst>
          </p:cNvPr>
          <p:cNvGraphicFramePr>
            <a:graphicFrameLocks noGrp="1"/>
          </p:cNvGraphicFramePr>
          <p:nvPr>
            <p:extLst>
              <p:ext uri="{D42A27DB-BD31-4B8C-83A1-F6EECF244321}">
                <p14:modId xmlns:p14="http://schemas.microsoft.com/office/powerpoint/2010/main" val="23913049"/>
              </p:ext>
            </p:extLst>
          </p:nvPr>
        </p:nvGraphicFramePr>
        <p:xfrm>
          <a:off x="270933" y="2316480"/>
          <a:ext cx="6604001" cy="2225040"/>
        </p:xfrm>
        <a:graphic>
          <a:graphicData uri="http://schemas.openxmlformats.org/drawingml/2006/table">
            <a:tbl>
              <a:tblPr firstRow="1" bandRow="1">
                <a:tableStyleId>{93296810-A885-4BE3-A3E7-6D5BEEA58F35}</a:tableStyleId>
              </a:tblPr>
              <a:tblGrid>
                <a:gridCol w="1820334">
                  <a:extLst>
                    <a:ext uri="{9D8B030D-6E8A-4147-A177-3AD203B41FA5}">
                      <a16:colId xmlns:a16="http://schemas.microsoft.com/office/drawing/2014/main" val="632571944"/>
                    </a:ext>
                  </a:extLst>
                </a:gridCol>
                <a:gridCol w="1820334">
                  <a:extLst>
                    <a:ext uri="{9D8B030D-6E8A-4147-A177-3AD203B41FA5}">
                      <a16:colId xmlns:a16="http://schemas.microsoft.com/office/drawing/2014/main" val="2725512978"/>
                    </a:ext>
                  </a:extLst>
                </a:gridCol>
                <a:gridCol w="1312333">
                  <a:extLst>
                    <a:ext uri="{9D8B030D-6E8A-4147-A177-3AD203B41FA5}">
                      <a16:colId xmlns:a16="http://schemas.microsoft.com/office/drawing/2014/main" val="1321462738"/>
                    </a:ext>
                  </a:extLst>
                </a:gridCol>
                <a:gridCol w="1651000">
                  <a:extLst>
                    <a:ext uri="{9D8B030D-6E8A-4147-A177-3AD203B41FA5}">
                      <a16:colId xmlns:a16="http://schemas.microsoft.com/office/drawing/2014/main" val="3032153995"/>
                    </a:ext>
                  </a:extLst>
                </a:gridCol>
              </a:tblGrid>
              <a:tr h="370840">
                <a:tc>
                  <a:txBody>
                    <a:bodyPr/>
                    <a:lstStyle/>
                    <a:p>
                      <a:pPr algn="ctr" rtl="1"/>
                      <a:r>
                        <a:rPr lang="fa-IR" sz="1600" dirty="0">
                          <a:cs typeface="B Nazanin" panose="00000400000000000000" pitchFamily="2" charset="-78"/>
                        </a:rPr>
                        <a:t>سال 1406</a:t>
                      </a:r>
                      <a:endParaRPr lang="en-US" sz="1600" dirty="0">
                        <a:cs typeface="B Nazanin" panose="00000400000000000000" pitchFamily="2" charset="-78"/>
                      </a:endParaRPr>
                    </a:p>
                  </a:txBody>
                  <a:tcPr anchor="ctr">
                    <a:solidFill>
                      <a:schemeClr val="accent6">
                        <a:lumMod val="50000"/>
                      </a:schemeClr>
                    </a:solidFill>
                  </a:tcPr>
                </a:tc>
                <a:tc>
                  <a:txBody>
                    <a:bodyPr/>
                    <a:lstStyle/>
                    <a:p>
                      <a:pPr algn="ctr" rtl="1"/>
                      <a:r>
                        <a:rPr lang="fa-IR" sz="1600" dirty="0">
                          <a:cs typeface="B Nazanin" panose="00000400000000000000" pitchFamily="2" charset="-78"/>
                        </a:rPr>
                        <a:t>سال 1405</a:t>
                      </a:r>
                      <a:endParaRPr lang="en-US" sz="1600" dirty="0">
                        <a:cs typeface="B Nazanin" panose="00000400000000000000" pitchFamily="2" charset="-78"/>
                      </a:endParaRPr>
                    </a:p>
                  </a:txBody>
                  <a:tcPr anchor="ctr">
                    <a:solidFill>
                      <a:schemeClr val="accent6">
                        <a:lumMod val="50000"/>
                      </a:schemeClr>
                    </a:solidFill>
                  </a:tcPr>
                </a:tc>
                <a:tc>
                  <a:txBody>
                    <a:bodyPr/>
                    <a:lstStyle/>
                    <a:p>
                      <a:pPr algn="ctr" rtl="1"/>
                      <a:r>
                        <a:rPr lang="fa-IR" sz="1600" dirty="0">
                          <a:cs typeface="B Nazanin" panose="00000400000000000000" pitchFamily="2" charset="-78"/>
                        </a:rPr>
                        <a:t>واحد</a:t>
                      </a:r>
                      <a:endParaRPr lang="en-US" sz="1600" dirty="0">
                        <a:cs typeface="B Nazanin" panose="00000400000000000000" pitchFamily="2" charset="-78"/>
                      </a:endParaRPr>
                    </a:p>
                  </a:txBody>
                  <a:tcPr anchor="ctr">
                    <a:solidFill>
                      <a:schemeClr val="accent6">
                        <a:lumMod val="50000"/>
                      </a:schemeClr>
                    </a:solidFill>
                  </a:tcPr>
                </a:tc>
                <a:tc>
                  <a:txBody>
                    <a:bodyPr/>
                    <a:lstStyle/>
                    <a:p>
                      <a:pPr algn="ctr" rtl="1"/>
                      <a:r>
                        <a:rPr lang="fa-IR" sz="1600" dirty="0">
                          <a:cs typeface="B Nazanin" panose="00000400000000000000" pitchFamily="2" charset="-78"/>
                        </a:rPr>
                        <a:t>جدول مفروضات</a:t>
                      </a:r>
                      <a:endParaRPr lang="en-US" sz="1600" dirty="0">
                        <a:cs typeface="B Nazanin" panose="00000400000000000000" pitchFamily="2" charset="-78"/>
                      </a:endParaRPr>
                    </a:p>
                  </a:txBody>
                  <a:tcPr anchor="ctr">
                    <a:solidFill>
                      <a:schemeClr val="accent6">
                        <a:lumMod val="50000"/>
                      </a:schemeClr>
                    </a:solidFill>
                  </a:tcPr>
                </a:tc>
                <a:extLst>
                  <a:ext uri="{0D108BD9-81ED-4DB2-BD59-A6C34878D82A}">
                    <a16:rowId xmlns:a16="http://schemas.microsoft.com/office/drawing/2014/main" val="1944802578"/>
                  </a:ext>
                </a:extLst>
              </a:tr>
              <a:tr h="370840">
                <a:tc>
                  <a:txBody>
                    <a:bodyPr/>
                    <a:lstStyle/>
                    <a:p>
                      <a:pPr algn="ctr" rtl="0"/>
                      <a:r>
                        <a:rPr lang="fa-IR" sz="1600" dirty="0">
                          <a:cs typeface="B Nazanin" panose="00000400000000000000" pitchFamily="2" charset="-78"/>
                        </a:rPr>
                        <a:t>2،170،000</a:t>
                      </a:r>
                      <a:endParaRPr lang="en-US" sz="1600" dirty="0">
                        <a:cs typeface="B Nazanin" panose="00000400000000000000" pitchFamily="2" charset="-78"/>
                      </a:endParaRPr>
                    </a:p>
                  </a:txBody>
                  <a:tcPr anchor="ctr">
                    <a:solidFill>
                      <a:schemeClr val="accent6">
                        <a:lumMod val="60000"/>
                        <a:lumOff val="40000"/>
                      </a:schemeClr>
                    </a:solidFill>
                  </a:tcPr>
                </a:tc>
                <a:tc>
                  <a:txBody>
                    <a:bodyPr/>
                    <a:lstStyle/>
                    <a:p>
                      <a:pPr algn="ctr" rtl="0"/>
                      <a:r>
                        <a:rPr lang="fa-IR" sz="1600" dirty="0">
                          <a:cs typeface="B Nazanin" panose="00000400000000000000" pitchFamily="2" charset="-78"/>
                        </a:rPr>
                        <a:t>1،550،000</a:t>
                      </a:r>
                      <a:endParaRPr lang="en-US" sz="16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400" dirty="0">
                          <a:cs typeface="B Nazanin" panose="00000400000000000000" pitchFamily="2" charset="-78"/>
                        </a:rPr>
                        <a:t>ریال</a:t>
                      </a:r>
                    </a:p>
                  </a:txBody>
                  <a:tcPr anchor="ctr">
                    <a:solidFill>
                      <a:schemeClr val="accent6">
                        <a:lumMod val="60000"/>
                        <a:lumOff val="40000"/>
                      </a:schemeClr>
                    </a:solidFill>
                  </a:tcPr>
                </a:tc>
                <a:tc>
                  <a:txBody>
                    <a:bodyPr/>
                    <a:lstStyle/>
                    <a:p>
                      <a:pPr algn="ctr" rtl="1"/>
                      <a:r>
                        <a:rPr lang="fa-IR" sz="1600" dirty="0">
                          <a:cs typeface="B Nazanin" panose="00000400000000000000" pitchFamily="2" charset="-78"/>
                        </a:rPr>
                        <a:t>نرخ دلار نیما</a:t>
                      </a:r>
                      <a:endParaRPr lang="en-US" sz="1600"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3974224221"/>
                  </a:ext>
                </a:extLst>
              </a:tr>
              <a:tr h="370840">
                <a:tc>
                  <a:txBody>
                    <a:bodyPr/>
                    <a:lstStyle/>
                    <a:p>
                      <a:pPr algn="ctr" rtl="1"/>
                      <a:r>
                        <a:rPr lang="fa-IR" sz="1600" dirty="0">
                          <a:cs typeface="B Nazanin" panose="00000400000000000000" pitchFamily="2" charset="-78"/>
                        </a:rPr>
                        <a:t>2،660،000</a:t>
                      </a:r>
                      <a:endParaRPr lang="en-US" sz="1600" dirty="0">
                        <a:cs typeface="B Nazanin" panose="00000400000000000000" pitchFamily="2" charset="-78"/>
                      </a:endParaRPr>
                    </a:p>
                  </a:txBody>
                  <a:tcPr anchor="ctr"/>
                </a:tc>
                <a:tc>
                  <a:txBody>
                    <a:bodyPr/>
                    <a:lstStyle/>
                    <a:p>
                      <a:pPr algn="ctr" rtl="1"/>
                      <a:r>
                        <a:rPr lang="fa-IR" sz="1600" dirty="0">
                          <a:cs typeface="B Nazanin" panose="00000400000000000000" pitchFamily="2" charset="-78"/>
                        </a:rPr>
                        <a:t>1،900،000</a:t>
                      </a:r>
                      <a:endParaRPr lang="en-US" sz="1600" dirty="0">
                        <a:cs typeface="B Nazanin" panose="00000400000000000000" pitchFamily="2" charset="-78"/>
                      </a:endParaRPr>
                    </a:p>
                  </a:txBody>
                  <a:tcPr anchor="ctr"/>
                </a:tc>
                <a:tc>
                  <a:txBody>
                    <a:bodyPr/>
                    <a:lstStyle/>
                    <a:p>
                      <a:pPr algn="ctr" rtl="1"/>
                      <a:r>
                        <a:rPr lang="fa-IR" sz="1400" dirty="0">
                          <a:cs typeface="B Nazanin" panose="00000400000000000000" pitchFamily="2" charset="-78"/>
                        </a:rPr>
                        <a:t>ریال</a:t>
                      </a:r>
                      <a:endParaRPr lang="en-US" sz="1400" dirty="0">
                        <a:cs typeface="B Nazanin" panose="00000400000000000000" pitchFamily="2" charset="-78"/>
                      </a:endParaRPr>
                    </a:p>
                  </a:txBody>
                  <a:tcPr anchor="ctr"/>
                </a:tc>
                <a:tc>
                  <a:txBody>
                    <a:bodyPr/>
                    <a:lstStyle/>
                    <a:p>
                      <a:pPr algn="ctr" rtl="1"/>
                      <a:r>
                        <a:rPr lang="fa-IR" sz="1600" dirty="0">
                          <a:cs typeface="B Nazanin" panose="00000400000000000000" pitchFamily="2" charset="-78"/>
                        </a:rPr>
                        <a:t>نرخ دلار آزاد</a:t>
                      </a:r>
                      <a:endParaRPr lang="en-US" sz="1600" dirty="0">
                        <a:cs typeface="B Nazanin" panose="00000400000000000000" pitchFamily="2" charset="-78"/>
                      </a:endParaRPr>
                    </a:p>
                  </a:txBody>
                  <a:tcPr anchor="ctr"/>
                </a:tc>
                <a:extLst>
                  <a:ext uri="{0D108BD9-81ED-4DB2-BD59-A6C34878D82A}">
                    <a16:rowId xmlns:a16="http://schemas.microsoft.com/office/drawing/2014/main" val="2640189948"/>
                  </a:ext>
                </a:extLst>
              </a:tr>
              <a:tr h="370840">
                <a:tc>
                  <a:txBody>
                    <a:bodyPr/>
                    <a:lstStyle/>
                    <a:p>
                      <a:pPr algn="ctr" rtl="1"/>
                      <a:r>
                        <a:rPr lang="fa-IR" sz="1600" dirty="0">
                          <a:cs typeface="B Nazanin" panose="00000400000000000000" pitchFamily="2" charset="-78"/>
                        </a:rPr>
                        <a:t>13،000</a:t>
                      </a:r>
                      <a:endParaRPr lang="en-US" sz="16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600" dirty="0">
                          <a:cs typeface="B Nazanin" panose="00000400000000000000" pitchFamily="2" charset="-78"/>
                        </a:rPr>
                        <a:t>13،000</a:t>
                      </a:r>
                      <a:endParaRPr lang="en-US" sz="16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400" dirty="0">
                          <a:cs typeface="B Nazanin" panose="00000400000000000000" pitchFamily="2" charset="-78"/>
                        </a:rPr>
                        <a:t>دلار به ازای هر تن</a:t>
                      </a:r>
                      <a:endParaRPr lang="en-US" sz="14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600" dirty="0">
                          <a:cs typeface="B Nazanin" panose="00000400000000000000" pitchFamily="2" charset="-78"/>
                        </a:rPr>
                        <a:t>نرخ جهانی مس</a:t>
                      </a:r>
                      <a:endParaRPr lang="en-US" sz="1600"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335555720"/>
                  </a:ext>
                </a:extLst>
              </a:tr>
              <a:tr h="370840">
                <a:tc>
                  <a:txBody>
                    <a:bodyPr/>
                    <a:lstStyle/>
                    <a:p>
                      <a:pPr algn="ctr" rtl="1"/>
                      <a:r>
                        <a:rPr lang="fa-IR" sz="1600" dirty="0">
                          <a:cs typeface="B Nazanin" panose="00000400000000000000" pitchFamily="2" charset="-78"/>
                        </a:rPr>
                        <a:t>290،000</a:t>
                      </a:r>
                      <a:endParaRPr lang="en-US" sz="1600" dirty="0">
                        <a:cs typeface="B Nazanin" panose="00000400000000000000" pitchFamily="2" charset="-78"/>
                      </a:endParaRPr>
                    </a:p>
                  </a:txBody>
                  <a:tcPr anchor="ctr"/>
                </a:tc>
                <a:tc>
                  <a:txBody>
                    <a:bodyPr/>
                    <a:lstStyle/>
                    <a:p>
                      <a:pPr algn="ctr" rtl="1"/>
                      <a:r>
                        <a:rPr lang="fa-IR" sz="1600" dirty="0">
                          <a:cs typeface="B Nazanin" panose="00000400000000000000" pitchFamily="2" charset="-78"/>
                        </a:rPr>
                        <a:t>290،000</a:t>
                      </a:r>
                      <a:endParaRPr lang="en-US" sz="1600" dirty="0">
                        <a:cs typeface="B Nazanin" panose="00000400000000000000" pitchFamily="2" charset="-78"/>
                      </a:endParaRPr>
                    </a:p>
                  </a:txBody>
                  <a:tcPr anchor="ctr"/>
                </a:tc>
                <a:tc>
                  <a:txBody>
                    <a:bodyPr/>
                    <a:lstStyle/>
                    <a:p>
                      <a:pPr algn="ctr" rtl="1"/>
                      <a:r>
                        <a:rPr lang="fa-IR" sz="1400" dirty="0">
                          <a:cs typeface="B Nazanin" panose="00000400000000000000" pitchFamily="2" charset="-78"/>
                        </a:rPr>
                        <a:t>تن</a:t>
                      </a:r>
                      <a:endParaRPr lang="en-US" sz="1400" dirty="0">
                        <a:cs typeface="B Nazanin" panose="00000400000000000000" pitchFamily="2" charset="-78"/>
                      </a:endParaRPr>
                    </a:p>
                  </a:txBody>
                  <a:tcPr anchor="ctr"/>
                </a:tc>
                <a:tc>
                  <a:txBody>
                    <a:bodyPr/>
                    <a:lstStyle/>
                    <a:p>
                      <a:pPr algn="ctr" rtl="1"/>
                      <a:r>
                        <a:rPr lang="fa-IR" sz="1600" dirty="0">
                          <a:cs typeface="B Nazanin" panose="00000400000000000000" pitchFamily="2" charset="-78"/>
                        </a:rPr>
                        <a:t>تولید کاتد مس</a:t>
                      </a:r>
                      <a:endParaRPr lang="en-US" sz="1600" dirty="0">
                        <a:cs typeface="B Nazanin" panose="00000400000000000000" pitchFamily="2" charset="-78"/>
                      </a:endParaRPr>
                    </a:p>
                  </a:txBody>
                  <a:tcPr anchor="ctr"/>
                </a:tc>
                <a:extLst>
                  <a:ext uri="{0D108BD9-81ED-4DB2-BD59-A6C34878D82A}">
                    <a16:rowId xmlns:a16="http://schemas.microsoft.com/office/drawing/2014/main" val="3024549425"/>
                  </a:ext>
                </a:extLst>
              </a:tr>
              <a:tr h="370840">
                <a:tc>
                  <a:txBody>
                    <a:bodyPr/>
                    <a:lstStyle/>
                    <a:p>
                      <a:pPr algn="ctr" rtl="1"/>
                      <a:r>
                        <a:rPr lang="fa-IR" sz="1600" dirty="0">
                          <a:cs typeface="B Nazanin" panose="00000400000000000000" pitchFamily="2" charset="-78"/>
                        </a:rPr>
                        <a:t>1،800،000</a:t>
                      </a:r>
                      <a:endParaRPr lang="en-US" sz="16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600" dirty="0">
                          <a:cs typeface="B Nazanin" panose="00000400000000000000" pitchFamily="2" charset="-78"/>
                        </a:rPr>
                        <a:t>1،600،000</a:t>
                      </a:r>
                      <a:endParaRPr lang="en-US" sz="16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400" dirty="0">
                          <a:cs typeface="B Nazanin" panose="00000400000000000000" pitchFamily="2" charset="-78"/>
                        </a:rPr>
                        <a:t>تن</a:t>
                      </a:r>
                      <a:endParaRPr lang="en-US" sz="1400" dirty="0">
                        <a:cs typeface="B Nazanin" panose="00000400000000000000" pitchFamily="2" charset="-78"/>
                      </a:endParaRPr>
                    </a:p>
                  </a:txBody>
                  <a:tcPr anchor="ctr">
                    <a:solidFill>
                      <a:schemeClr val="accent6">
                        <a:lumMod val="60000"/>
                        <a:lumOff val="40000"/>
                      </a:schemeClr>
                    </a:solidFill>
                  </a:tcPr>
                </a:tc>
                <a:tc>
                  <a:txBody>
                    <a:bodyPr/>
                    <a:lstStyle/>
                    <a:p>
                      <a:pPr algn="ctr" rtl="1"/>
                      <a:r>
                        <a:rPr lang="fa-IR" sz="1600" dirty="0">
                          <a:cs typeface="B Nazanin" panose="00000400000000000000" pitchFamily="2" charset="-78"/>
                        </a:rPr>
                        <a:t>تولید کنسانتره مس</a:t>
                      </a:r>
                      <a:endParaRPr lang="en-US" sz="1600" dirty="0">
                        <a:cs typeface="B Nazanin" panose="00000400000000000000" pitchFamily="2" charset="-78"/>
                      </a:endParaRPr>
                    </a:p>
                  </a:txBody>
                  <a:tcPr anchor="ctr">
                    <a:solidFill>
                      <a:schemeClr val="accent6">
                        <a:lumMod val="60000"/>
                        <a:lumOff val="40000"/>
                      </a:schemeClr>
                    </a:solidFill>
                  </a:tcPr>
                </a:tc>
                <a:extLst>
                  <a:ext uri="{0D108BD9-81ED-4DB2-BD59-A6C34878D82A}">
                    <a16:rowId xmlns:a16="http://schemas.microsoft.com/office/drawing/2014/main" val="3276533626"/>
                  </a:ext>
                </a:extLst>
              </a:tr>
            </a:tbl>
          </a:graphicData>
        </a:graphic>
      </p:graphicFrame>
    </p:spTree>
    <p:extLst>
      <p:ext uri="{BB962C8B-B14F-4D97-AF65-F5344CB8AC3E}">
        <p14:creationId xmlns:p14="http://schemas.microsoft.com/office/powerpoint/2010/main" val="3090047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31</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382933" y="1157854"/>
            <a:ext cx="4380081" cy="458587"/>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صورت سود و زیان</a:t>
            </a:r>
          </a:p>
        </p:txBody>
      </p:sp>
      <p:graphicFrame>
        <p:nvGraphicFramePr>
          <p:cNvPr id="9" name="Table 8">
            <a:extLst>
              <a:ext uri="{FF2B5EF4-FFF2-40B4-BE49-F238E27FC236}">
                <a16:creationId xmlns:a16="http://schemas.microsoft.com/office/drawing/2014/main" id="{C46821E1-D0F1-4ABD-94C4-BBAB06E97196}"/>
              </a:ext>
            </a:extLst>
          </p:cNvPr>
          <p:cNvGraphicFramePr>
            <a:graphicFrameLocks noGrp="1"/>
          </p:cNvGraphicFramePr>
          <p:nvPr>
            <p:extLst>
              <p:ext uri="{D42A27DB-BD31-4B8C-83A1-F6EECF244321}">
                <p14:modId xmlns:p14="http://schemas.microsoft.com/office/powerpoint/2010/main" val="1604443810"/>
              </p:ext>
            </p:extLst>
          </p:nvPr>
        </p:nvGraphicFramePr>
        <p:xfrm>
          <a:off x="1371600" y="1985396"/>
          <a:ext cx="9448800" cy="3714750"/>
        </p:xfrm>
        <a:graphic>
          <a:graphicData uri="http://schemas.openxmlformats.org/drawingml/2006/table">
            <a:tbl>
              <a:tblPr rtl="1"/>
              <a:tblGrid>
                <a:gridCol w="2274182">
                  <a:extLst>
                    <a:ext uri="{9D8B030D-6E8A-4147-A177-3AD203B41FA5}">
                      <a16:colId xmlns:a16="http://schemas.microsoft.com/office/drawing/2014/main" val="1863456795"/>
                    </a:ext>
                  </a:extLst>
                </a:gridCol>
                <a:gridCol w="1002290">
                  <a:extLst>
                    <a:ext uri="{9D8B030D-6E8A-4147-A177-3AD203B41FA5}">
                      <a16:colId xmlns:a16="http://schemas.microsoft.com/office/drawing/2014/main" val="1966119050"/>
                    </a:ext>
                  </a:extLst>
                </a:gridCol>
                <a:gridCol w="980087">
                  <a:extLst>
                    <a:ext uri="{9D8B030D-6E8A-4147-A177-3AD203B41FA5}">
                      <a16:colId xmlns:a16="http://schemas.microsoft.com/office/drawing/2014/main" val="3569021259"/>
                    </a:ext>
                  </a:extLst>
                </a:gridCol>
                <a:gridCol w="1002290">
                  <a:extLst>
                    <a:ext uri="{9D8B030D-6E8A-4147-A177-3AD203B41FA5}">
                      <a16:colId xmlns:a16="http://schemas.microsoft.com/office/drawing/2014/main" val="1744561903"/>
                    </a:ext>
                  </a:extLst>
                </a:gridCol>
                <a:gridCol w="1027664">
                  <a:extLst>
                    <a:ext uri="{9D8B030D-6E8A-4147-A177-3AD203B41FA5}">
                      <a16:colId xmlns:a16="http://schemas.microsoft.com/office/drawing/2014/main" val="2700311471"/>
                    </a:ext>
                  </a:extLst>
                </a:gridCol>
                <a:gridCol w="1014977">
                  <a:extLst>
                    <a:ext uri="{9D8B030D-6E8A-4147-A177-3AD203B41FA5}">
                      <a16:colId xmlns:a16="http://schemas.microsoft.com/office/drawing/2014/main" val="1237763031"/>
                    </a:ext>
                  </a:extLst>
                </a:gridCol>
                <a:gridCol w="1091100">
                  <a:extLst>
                    <a:ext uri="{9D8B030D-6E8A-4147-A177-3AD203B41FA5}">
                      <a16:colId xmlns:a16="http://schemas.microsoft.com/office/drawing/2014/main" val="3962665300"/>
                    </a:ext>
                  </a:extLst>
                </a:gridCol>
                <a:gridCol w="1056210">
                  <a:extLst>
                    <a:ext uri="{9D8B030D-6E8A-4147-A177-3AD203B41FA5}">
                      <a16:colId xmlns:a16="http://schemas.microsoft.com/office/drawing/2014/main" val="772810154"/>
                    </a:ext>
                  </a:extLst>
                </a:gridCol>
              </a:tblGrid>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دوره مالی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سال 1400</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سال 1401</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سال 1402</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سال 1403</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سال 1404</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برآورد 1405</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a:txBody>
                    <a:bodyPr/>
                    <a:lstStyle/>
                    <a:p>
                      <a:pPr algn="ctr" rtl="1" fontAlgn="ctr"/>
                      <a:r>
                        <a:rPr lang="fa-IR" sz="1100" b="1" i="0" u="none" strike="noStrike">
                          <a:solidFill>
                            <a:srgbClr val="FFFFFF"/>
                          </a:solidFill>
                          <a:effectLst/>
                          <a:latin typeface="B Nazanin" panose="00000400000000000000" pitchFamily="2" charset="-78"/>
                          <a:cs typeface="B Nazanin" panose="00000400000000000000" pitchFamily="2" charset="-78"/>
                        </a:rPr>
                        <a:t>برآورد 1406</a:t>
                      </a: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val="441857108"/>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فروش</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809,467,601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883,680,976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1,239,304,780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1,789,892,699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3,209,893,845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8,789,270,213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13,926,100,406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269508836"/>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بهای تمام شده کالای فروش رفته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(273,299,377)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(362,855,167)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(520,534,172)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(806,422,709)</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(1,294,868,020)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(3,150,269,059)</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(4,947,971,868)</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38216295"/>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سود (زیان) ناخالص</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536,168,224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520,825,809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718,770,608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983,469,990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1,915,025,825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5,639,001,154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8,978,128,537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extLst>
                  <a:ext uri="{0D108BD9-81ED-4DB2-BD59-A6C34878D82A}">
                    <a16:rowId xmlns:a16="http://schemas.microsoft.com/office/drawing/2014/main" val="1353222283"/>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هزینه‌های عمومی, اداری و تشکیلاتی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(55,738,607)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(61,347,727)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(99,195,555)</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(142,447,396)</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(328,030,026)</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(569,334,715)</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(859,044,438)</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40897879"/>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خالص سایر درآمدهای عملیاتی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(7,019,814)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41,599,337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(13,313,620)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86,085,609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165,308,559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7,838,668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123,507,701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29356531"/>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سود (زیان) عملیاتی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473,409,803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501,077,419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606,261,433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927,108,203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1,752,304,358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5,077,505,107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8,242,591,800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extLst>
                  <a:ext uri="{0D108BD9-81ED-4DB2-BD59-A6C34878D82A}">
                    <a16:rowId xmlns:a16="http://schemas.microsoft.com/office/drawing/2014/main" val="3195205514"/>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هزینه‌های مالی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(170,023)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(39,906)</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(408,733)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(5,497,110)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(12,161,894)</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(10,795,335)</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(16,593,489)</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211195754"/>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خالص سایر درآمدهای غیرعملیاتی</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43,993,717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40,124,000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49,964,732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(26,187,292)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18,681,480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14,375,263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18,798,300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706894725"/>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سود (زیان) خالص قبل از مالیات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517,233,497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541,161,513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655,817,432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895,423,801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1,758,823,944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5,081,085,034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8,244,796,610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extLst>
                  <a:ext uri="{0D108BD9-81ED-4DB2-BD59-A6C34878D82A}">
                    <a16:rowId xmlns:a16="http://schemas.microsoft.com/office/drawing/2014/main" val="3623130436"/>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مالیات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(16,590,706)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(41,659,494)</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(75,755,087)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(109,555,238)</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(262,436,824)</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(1,088,797,701)</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dirty="0">
                          <a:solidFill>
                            <a:srgbClr val="FF0000"/>
                          </a:solidFill>
                          <a:effectLst/>
                          <a:latin typeface="B Nazanin" panose="00000400000000000000" pitchFamily="2" charset="-78"/>
                          <a:cs typeface="B Nazanin" panose="00000400000000000000" pitchFamily="2" charset="-78"/>
                        </a:rPr>
                        <a:t>(1,230,218,774)</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4082140027"/>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سود (زیان) خالص</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500,642,791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499,502,019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580,062,345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785,868,563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1,496,387,120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3,992,287,333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7,014,577,836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92D050"/>
                    </a:solidFill>
                  </a:tcPr>
                </a:tc>
                <a:extLst>
                  <a:ext uri="{0D108BD9-81ED-4DB2-BD59-A6C34878D82A}">
                    <a16:rowId xmlns:a16="http://schemas.microsoft.com/office/drawing/2014/main" val="48581449"/>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سود (زیان) هر سهم پس از کسر مالیات</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834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833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744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1,008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1,425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3,802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6,681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074952090"/>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سرمایه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600,000,000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600,000,000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780,000,000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780,000,000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1,050,000,000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1,050,000,000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1,050,000,000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814396203"/>
                  </a:ext>
                </a:extLst>
              </a:tr>
              <a:tr h="247650">
                <a:tc>
                  <a:txBody>
                    <a:bodyPr/>
                    <a:lstStyle/>
                    <a:p>
                      <a:pPr algn="ctr" rtl="1" fontAlgn="ctr"/>
                      <a:r>
                        <a:rPr lang="fa-IR" sz="1100" b="1" i="0" u="none" strike="noStrike">
                          <a:solidFill>
                            <a:srgbClr val="000000"/>
                          </a:solidFill>
                          <a:effectLst/>
                          <a:latin typeface="B Nazanin" panose="00000400000000000000" pitchFamily="2" charset="-78"/>
                          <a:cs typeface="B Nazanin" panose="00000400000000000000" pitchFamily="2" charset="-78"/>
                        </a:rPr>
                        <a:t>سود (زیان) هر سهم بر اساس آخرین سرمایه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477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476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552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748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1,425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a:solidFill>
                            <a:srgbClr val="000000"/>
                          </a:solidFill>
                          <a:effectLst/>
                          <a:latin typeface="B Nazanin" panose="00000400000000000000" pitchFamily="2" charset="-78"/>
                          <a:cs typeface="B Nazanin" panose="00000400000000000000" pitchFamily="2" charset="-78"/>
                        </a:rPr>
                        <a:t>3,802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200" b="0" i="0" u="none" strike="noStrike" dirty="0">
                          <a:solidFill>
                            <a:srgbClr val="000000"/>
                          </a:solidFill>
                          <a:effectLst/>
                          <a:latin typeface="B Nazanin" panose="00000400000000000000" pitchFamily="2" charset="-78"/>
                          <a:cs typeface="B Nazanin" panose="00000400000000000000" pitchFamily="2" charset="-78"/>
                        </a:rPr>
                        <a:t>6,681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8943201"/>
                  </a:ext>
                </a:extLst>
              </a:tr>
            </a:tbl>
          </a:graphicData>
        </a:graphic>
      </p:graphicFrame>
    </p:spTree>
    <p:extLst>
      <p:ext uri="{BB962C8B-B14F-4D97-AF65-F5344CB8AC3E}">
        <p14:creationId xmlns:p14="http://schemas.microsoft.com/office/powerpoint/2010/main" val="2676288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9D87-98CE-CCD1-F983-5203D04D9943}"/>
              </a:ext>
            </a:extLst>
          </p:cNvPr>
          <p:cNvSpPr>
            <a:spLocks noGrp="1"/>
          </p:cNvSpPr>
          <p:nvPr>
            <p:ph type="ctrTitle"/>
          </p:nvPr>
        </p:nvSpPr>
        <p:spPr/>
        <p:txBody>
          <a:bodyPr/>
          <a:lstStyle/>
          <a:p>
            <a:r>
              <a:rPr lang="fa-IR" dirty="0"/>
              <a:t>تحلیل شرکت ملی صنایع مس ایران </a:t>
            </a:r>
            <a:endParaRPr lang="en-US" dirty="0"/>
          </a:p>
        </p:txBody>
      </p:sp>
      <p:sp>
        <p:nvSpPr>
          <p:cNvPr id="4" name="Slide Number Placeholder 3">
            <a:extLst>
              <a:ext uri="{FF2B5EF4-FFF2-40B4-BE49-F238E27FC236}">
                <a16:creationId xmlns:a16="http://schemas.microsoft.com/office/drawing/2014/main" id="{0A6F8E61-6028-442B-ABE1-D21B879E4920}"/>
              </a:ext>
            </a:extLst>
          </p:cNvPr>
          <p:cNvSpPr>
            <a:spLocks noGrp="1"/>
          </p:cNvSpPr>
          <p:nvPr>
            <p:ph type="sldNum" sz="quarter" idx="12"/>
          </p:nvPr>
        </p:nvSpPr>
        <p:spPr/>
        <p:txBody>
          <a:bodyPr/>
          <a:lstStyle/>
          <a:p>
            <a:fld id="{5587F8A7-393B-4ADA-B92A-2A98DBBACB16}" type="slidenum">
              <a:rPr lang="en-US" smtClean="0"/>
              <a:pPr/>
              <a:t>32</a:t>
            </a:fld>
            <a:endParaRPr lang="en-US" dirty="0"/>
          </a:p>
        </p:txBody>
      </p:sp>
      <p:sp>
        <p:nvSpPr>
          <p:cNvPr id="5" name="TextBox 4">
            <a:extLst>
              <a:ext uri="{FF2B5EF4-FFF2-40B4-BE49-F238E27FC236}">
                <a16:creationId xmlns:a16="http://schemas.microsoft.com/office/drawing/2014/main" id="{6EE6427A-CD3F-CEBC-2D9B-6B763786E9BF}"/>
              </a:ext>
            </a:extLst>
          </p:cNvPr>
          <p:cNvSpPr txBox="1"/>
          <p:nvPr/>
        </p:nvSpPr>
        <p:spPr>
          <a:xfrm>
            <a:off x="7382933" y="1157854"/>
            <a:ext cx="4380081" cy="458587"/>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700" dirty="0">
                <a:solidFill>
                  <a:srgbClr val="581C0C"/>
                </a:solidFill>
                <a:cs typeface="B Zar" panose="00000400000000000000" pitchFamily="2" charset="-78"/>
              </a:rPr>
              <a:t>جدول تحلیل حساسیت</a:t>
            </a:r>
          </a:p>
        </p:txBody>
      </p:sp>
      <p:graphicFrame>
        <p:nvGraphicFramePr>
          <p:cNvPr id="6" name="Object 5">
            <a:extLst>
              <a:ext uri="{FF2B5EF4-FFF2-40B4-BE49-F238E27FC236}">
                <a16:creationId xmlns:a16="http://schemas.microsoft.com/office/drawing/2014/main" id="{8361DC61-B55B-4A56-B5A7-207EE8EAC64E}"/>
              </a:ext>
            </a:extLst>
          </p:cNvPr>
          <p:cNvGraphicFramePr>
            <a:graphicFrameLocks noChangeAspect="1"/>
          </p:cNvGraphicFramePr>
          <p:nvPr>
            <p:extLst>
              <p:ext uri="{D42A27DB-BD31-4B8C-83A1-F6EECF244321}">
                <p14:modId xmlns:p14="http://schemas.microsoft.com/office/powerpoint/2010/main" val="1219284166"/>
              </p:ext>
            </p:extLst>
          </p:nvPr>
        </p:nvGraphicFramePr>
        <p:xfrm>
          <a:off x="2476500" y="2349500"/>
          <a:ext cx="7239000" cy="2562225"/>
        </p:xfrm>
        <a:graphic>
          <a:graphicData uri="http://schemas.openxmlformats.org/presentationml/2006/ole">
            <mc:AlternateContent xmlns:mc="http://schemas.openxmlformats.org/markup-compatibility/2006">
              <mc:Choice xmlns:v="urn:schemas-microsoft-com:vml" Requires="v">
                <p:oleObj name="Worksheet" r:id="rId2" imgW="7238974" imgH="2562259" progId="Excel.Sheet.12">
                  <p:embed/>
                </p:oleObj>
              </mc:Choice>
              <mc:Fallback>
                <p:oleObj name="Worksheet" r:id="rId2" imgW="7238974" imgH="2562259" progId="Excel.Sheet.12">
                  <p:embed/>
                  <p:pic>
                    <p:nvPicPr>
                      <p:cNvPr id="0" name=""/>
                      <p:cNvPicPr/>
                      <p:nvPr/>
                    </p:nvPicPr>
                    <p:blipFill>
                      <a:blip r:embed="rId3"/>
                      <a:stretch>
                        <a:fillRect/>
                      </a:stretch>
                    </p:blipFill>
                    <p:spPr>
                      <a:xfrm>
                        <a:off x="2476500" y="2349500"/>
                        <a:ext cx="7239000" cy="2562225"/>
                      </a:xfrm>
                      <a:prstGeom prst="rect">
                        <a:avLst/>
                      </a:prstGeom>
                    </p:spPr>
                  </p:pic>
                </p:oleObj>
              </mc:Fallback>
            </mc:AlternateContent>
          </a:graphicData>
        </a:graphic>
      </p:graphicFrame>
    </p:spTree>
    <p:extLst>
      <p:ext uri="{BB962C8B-B14F-4D97-AF65-F5344CB8AC3E}">
        <p14:creationId xmlns:p14="http://schemas.microsoft.com/office/powerpoint/2010/main" val="1086236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F7"/>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9E5057D-FEDA-EF1F-ADAA-063D81CFBA5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61" r="2361"/>
          <a:stretch>
            <a:fillRect/>
          </a:stretch>
        </p:blipFill>
        <p:spPr>
          <a:xfrm flipV="1">
            <a:off x="0" y="0"/>
            <a:ext cx="6534150" cy="6858000"/>
          </a:xfrm>
        </p:spPr>
      </p:pic>
      <p:sp>
        <p:nvSpPr>
          <p:cNvPr id="11" name="직사각형 5">
            <a:extLst>
              <a:ext uri="{FF2B5EF4-FFF2-40B4-BE49-F238E27FC236}">
                <a16:creationId xmlns:a16="http://schemas.microsoft.com/office/drawing/2014/main" id="{10218D52-5D31-494A-B7E5-E82B35C64339}"/>
              </a:ext>
            </a:extLst>
          </p:cNvPr>
          <p:cNvSpPr/>
          <p:nvPr/>
        </p:nvSpPr>
        <p:spPr>
          <a:xfrm>
            <a:off x="5769204" y="808334"/>
            <a:ext cx="5289321" cy="3258841"/>
          </a:xfrm>
          <a:prstGeom prst="rect">
            <a:avLst/>
          </a:prstGeom>
        </p:spPr>
        <p:txBody>
          <a:bodyPr wrap="square">
            <a:spAutoFit/>
          </a:bodyPr>
          <a:lstStyle/>
          <a:p>
            <a:pPr marL="285750" lvl="0" indent="-285750" algn="just" rtl="1">
              <a:lnSpc>
                <a:spcPct val="140000"/>
              </a:lnSpc>
              <a:spcBef>
                <a:spcPts val="500"/>
              </a:spcBef>
              <a:buClr>
                <a:srgbClr val="581C0C"/>
              </a:buClr>
              <a:buSzPct val="80000"/>
              <a:buFont typeface="Calibri" panose="020F0502020204030204" pitchFamily="34" charset="0"/>
              <a:buChar char="˂"/>
            </a:pPr>
            <a:r>
              <a:rPr kumimoji="0" lang="fa-IR" sz="1600" b="0" i="0" u="none" strike="noStrike" kern="1200" cap="none" spc="0" normalizeH="0" baseline="0" dirty="0">
                <a:ln>
                  <a:noFill/>
                </a:ln>
                <a:solidFill>
                  <a:srgbClr val="581C0C"/>
                </a:solidFill>
                <a:effectLst/>
                <a:uLnTx/>
                <a:uFillTx/>
                <a:latin typeface="W_tabasom jadid" panose="00000400000000000000" pitchFamily="2" charset="0"/>
                <a:ea typeface="+mj-ea"/>
                <a:cs typeface="B Zar" panose="00000400000000000000" pitchFamily="2" charset="-78"/>
              </a:rPr>
              <a:t>محتوای گزارش تهیه‌شده، صرفاً جهت بررسی بوده و شرکت تأمین سرمایه کیمیا هیچگونه مسئولیتی در قبال معاملات انجام شده با اتکاء بر اطلاعات این گزارش بر عهده ندارد. محتوای این گزارش به تنهایی نمی‌تواند به عنوان ارائه راه‌حل سرمایه‌گذاری، پیشنهاد معامله، ایجاب برای خرید و فروش هرگونه اوراق بهادار و یا سایر ابزارهای مالی و یا ترغیب به اتخاذ هرگونه تصمیم مالی و تجاری تلقی گردد.</a:t>
            </a:r>
          </a:p>
          <a:p>
            <a:pPr marL="285750" lvl="0" indent="-285750" algn="just" rtl="1">
              <a:lnSpc>
                <a:spcPct val="140000"/>
              </a:lnSpc>
              <a:spcBef>
                <a:spcPts val="500"/>
              </a:spcBef>
              <a:buClr>
                <a:srgbClr val="581C0C"/>
              </a:buClr>
              <a:buSzPct val="80000"/>
              <a:buFont typeface="Calibri" panose="020F0502020204030204" pitchFamily="34" charset="0"/>
              <a:buChar char="˂"/>
            </a:pPr>
            <a:r>
              <a:rPr kumimoji="0" lang="fa-IR" sz="1600" b="0" i="0" u="none" strike="noStrike" kern="1200" cap="none" spc="0" normalizeH="0" baseline="0" dirty="0">
                <a:ln>
                  <a:noFill/>
                </a:ln>
                <a:solidFill>
                  <a:srgbClr val="581C0C"/>
                </a:solidFill>
                <a:effectLst/>
                <a:uLnTx/>
                <a:uFillTx/>
                <a:latin typeface="W_tabasom jadid" panose="00000400000000000000" pitchFamily="2" charset="0"/>
                <a:ea typeface="+mj-ea"/>
                <a:cs typeface="B Zar" panose="00000400000000000000" pitchFamily="2" charset="-78"/>
              </a:rPr>
              <a:t>اطلاعات و مفروضات این گزارش می‌تواند در هر لحظه با توجه به مفروضات تحلیل تغییر کند و این شرکت هیچگونه مسئولیتی در قبال عدم بروزرسانی این اطلاعات به عهده ندارد.</a:t>
            </a:r>
          </a:p>
        </p:txBody>
      </p:sp>
      <p:sp>
        <p:nvSpPr>
          <p:cNvPr id="7" name="Freeform: Shape 6">
            <a:extLst>
              <a:ext uri="{FF2B5EF4-FFF2-40B4-BE49-F238E27FC236}">
                <a16:creationId xmlns:a16="http://schemas.microsoft.com/office/drawing/2014/main" id="{BFFCECBE-EB5E-4F38-9500-1D23F571BD0A}"/>
              </a:ext>
            </a:extLst>
          </p:cNvPr>
          <p:cNvSpPr/>
          <p:nvPr/>
        </p:nvSpPr>
        <p:spPr>
          <a:xfrm rot="10800000">
            <a:off x="11146880" y="518569"/>
            <a:ext cx="626611" cy="579529"/>
          </a:xfrm>
          <a:custGeom>
            <a:avLst/>
            <a:gdLst/>
            <a:ahLst/>
            <a:cxnLst/>
            <a:rect l="l" t="t" r="r" b="b"/>
            <a:pathLst>
              <a:path w="152069" h="140643">
                <a:moveTo>
                  <a:pt x="139177" y="0"/>
                </a:moveTo>
                <a:lnTo>
                  <a:pt x="152069" y="20510"/>
                </a:lnTo>
                <a:cubicBezTo>
                  <a:pt x="141326" y="25003"/>
                  <a:pt x="133415" y="31693"/>
                  <a:pt x="128336" y="40581"/>
                </a:cubicBezTo>
                <a:cubicBezTo>
                  <a:pt x="123257" y="49469"/>
                  <a:pt x="120425" y="62410"/>
                  <a:pt x="119839" y="79404"/>
                </a:cubicBezTo>
                <a:lnTo>
                  <a:pt x="147381" y="79404"/>
                </a:lnTo>
                <a:lnTo>
                  <a:pt x="147381" y="140643"/>
                </a:lnTo>
                <a:lnTo>
                  <a:pt x="90831" y="140643"/>
                </a:lnTo>
                <a:lnTo>
                  <a:pt x="90831" y="92297"/>
                </a:lnTo>
                <a:cubicBezTo>
                  <a:pt x="90831" y="66122"/>
                  <a:pt x="93957" y="47174"/>
                  <a:pt x="100207" y="35454"/>
                </a:cubicBezTo>
                <a:cubicBezTo>
                  <a:pt x="108412" y="19827"/>
                  <a:pt x="121401" y="8009"/>
                  <a:pt x="139177" y="0"/>
                </a:cubicBezTo>
                <a:close/>
                <a:moveTo>
                  <a:pt x="48345" y="0"/>
                </a:moveTo>
                <a:lnTo>
                  <a:pt x="61238" y="20510"/>
                </a:lnTo>
                <a:cubicBezTo>
                  <a:pt x="50494" y="25003"/>
                  <a:pt x="42583" y="31693"/>
                  <a:pt x="37504" y="40581"/>
                </a:cubicBezTo>
                <a:cubicBezTo>
                  <a:pt x="32425" y="49469"/>
                  <a:pt x="29593" y="62410"/>
                  <a:pt x="29007" y="79404"/>
                </a:cubicBezTo>
                <a:lnTo>
                  <a:pt x="56550" y="79404"/>
                </a:lnTo>
                <a:lnTo>
                  <a:pt x="56550" y="140643"/>
                </a:lnTo>
                <a:lnTo>
                  <a:pt x="0" y="140643"/>
                </a:lnTo>
                <a:lnTo>
                  <a:pt x="0" y="92297"/>
                </a:lnTo>
                <a:cubicBezTo>
                  <a:pt x="0" y="66122"/>
                  <a:pt x="3125" y="47174"/>
                  <a:pt x="9376" y="35454"/>
                </a:cubicBezTo>
                <a:cubicBezTo>
                  <a:pt x="17580" y="19827"/>
                  <a:pt x="30570" y="8009"/>
                  <a:pt x="48345"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0" name="Title 2">
            <a:extLst>
              <a:ext uri="{FF2B5EF4-FFF2-40B4-BE49-F238E27FC236}">
                <a16:creationId xmlns:a16="http://schemas.microsoft.com/office/drawing/2014/main" id="{DEB9DDD5-8C9A-5D5D-118B-3EB277CB8075}"/>
              </a:ext>
            </a:extLst>
          </p:cNvPr>
          <p:cNvSpPr txBox="1">
            <a:spLocks/>
          </p:cNvSpPr>
          <p:nvPr/>
        </p:nvSpPr>
        <p:spPr>
          <a:xfrm>
            <a:off x="7407354" y="4201081"/>
            <a:ext cx="3574873" cy="628059"/>
          </a:xfrm>
          <a:prstGeom prst="rect">
            <a:avLst/>
          </a:prstGeom>
        </p:spPr>
        <p:txBody>
          <a:bodyP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fa-IR" sz="3000" dirty="0">
                <a:solidFill>
                  <a:schemeClr val="bg1"/>
                </a:solidFill>
                <a:cs typeface="B Titr" panose="00000700000000000000" pitchFamily="2" charset="-78"/>
              </a:rPr>
              <a:t>اطلاعیه سلب مسئولیت</a:t>
            </a:r>
            <a:endParaRPr lang="en-US" sz="3000" dirty="0">
              <a:solidFill>
                <a:schemeClr val="bg1"/>
              </a:solidFill>
              <a:cs typeface="B Titr" panose="00000700000000000000" pitchFamily="2" charset="-78"/>
            </a:endParaRPr>
          </a:p>
        </p:txBody>
      </p:sp>
      <p:sp>
        <p:nvSpPr>
          <p:cNvPr id="2" name="직사각형 1">
            <a:extLst>
              <a:ext uri="{FF2B5EF4-FFF2-40B4-BE49-F238E27FC236}">
                <a16:creationId xmlns:a16="http://schemas.microsoft.com/office/drawing/2014/main" id="{201EFAAB-D57F-E5D8-C482-73E864A9D5A9}"/>
              </a:ext>
            </a:extLst>
          </p:cNvPr>
          <p:cNvSpPr/>
          <p:nvPr/>
        </p:nvSpPr>
        <p:spPr>
          <a:xfrm>
            <a:off x="0" y="4067175"/>
            <a:ext cx="11058525" cy="2790825"/>
          </a:xfrm>
          <a:custGeom>
            <a:avLst/>
            <a:gdLst>
              <a:gd name="connsiteX0" fmla="*/ 0 w 5667375"/>
              <a:gd name="connsiteY0" fmla="*/ 0 h 2771775"/>
              <a:gd name="connsiteX1" fmla="*/ 5667375 w 5667375"/>
              <a:gd name="connsiteY1" fmla="*/ 0 h 2771775"/>
              <a:gd name="connsiteX2" fmla="*/ 5667375 w 5667375"/>
              <a:gd name="connsiteY2" fmla="*/ 2771775 h 2771775"/>
              <a:gd name="connsiteX3" fmla="*/ 0 w 5667375"/>
              <a:gd name="connsiteY3" fmla="*/ 2771775 h 2771775"/>
              <a:gd name="connsiteX4" fmla="*/ 0 w 5667375"/>
              <a:gd name="connsiteY4" fmla="*/ 0 h 2771775"/>
              <a:gd name="connsiteX0" fmla="*/ 0 w 6819900"/>
              <a:gd name="connsiteY0" fmla="*/ 9525 h 2781300"/>
              <a:gd name="connsiteX1" fmla="*/ 6819900 w 6819900"/>
              <a:gd name="connsiteY1" fmla="*/ 0 h 2781300"/>
              <a:gd name="connsiteX2" fmla="*/ 5667375 w 6819900"/>
              <a:gd name="connsiteY2" fmla="*/ 2781300 h 2781300"/>
              <a:gd name="connsiteX3" fmla="*/ 0 w 6819900"/>
              <a:gd name="connsiteY3" fmla="*/ 2781300 h 2781300"/>
              <a:gd name="connsiteX4" fmla="*/ 0 w 6819900"/>
              <a:gd name="connsiteY4" fmla="*/ 9525 h 2781300"/>
              <a:gd name="connsiteX0" fmla="*/ 0 w 6858000"/>
              <a:gd name="connsiteY0" fmla="*/ 19050 h 2790825"/>
              <a:gd name="connsiteX1" fmla="*/ 6858000 w 6858000"/>
              <a:gd name="connsiteY1" fmla="*/ 0 h 2790825"/>
              <a:gd name="connsiteX2" fmla="*/ 5667375 w 6858000"/>
              <a:gd name="connsiteY2" fmla="*/ 2790825 h 2790825"/>
              <a:gd name="connsiteX3" fmla="*/ 0 w 6858000"/>
              <a:gd name="connsiteY3" fmla="*/ 2790825 h 2790825"/>
              <a:gd name="connsiteX4" fmla="*/ 0 w 6858000"/>
              <a:gd name="connsiteY4" fmla="*/ 19050 h 2790825"/>
              <a:gd name="connsiteX0" fmla="*/ 0 w 6858000"/>
              <a:gd name="connsiteY0" fmla="*/ 19050 h 2790825"/>
              <a:gd name="connsiteX1" fmla="*/ 6858000 w 6858000"/>
              <a:gd name="connsiteY1" fmla="*/ 0 h 2790825"/>
              <a:gd name="connsiteX2" fmla="*/ 6109431 w 6858000"/>
              <a:gd name="connsiteY2" fmla="*/ 2790825 h 2790825"/>
              <a:gd name="connsiteX3" fmla="*/ 0 w 6858000"/>
              <a:gd name="connsiteY3" fmla="*/ 2790825 h 2790825"/>
              <a:gd name="connsiteX4" fmla="*/ 0 w 6858000"/>
              <a:gd name="connsiteY4" fmla="*/ 19050 h 2790825"/>
              <a:gd name="connsiteX0" fmla="*/ 0 w 6858000"/>
              <a:gd name="connsiteY0" fmla="*/ 19050 h 2790825"/>
              <a:gd name="connsiteX1" fmla="*/ 6858000 w 6858000"/>
              <a:gd name="connsiteY1" fmla="*/ 0 h 2790825"/>
              <a:gd name="connsiteX2" fmla="*/ 6109431 w 6858000"/>
              <a:gd name="connsiteY2" fmla="*/ 2790825 h 2790825"/>
              <a:gd name="connsiteX3" fmla="*/ 0 w 6858000"/>
              <a:gd name="connsiteY3" fmla="*/ 2790825 h 2790825"/>
              <a:gd name="connsiteX4" fmla="*/ 0 w 6858000"/>
              <a:gd name="connsiteY4" fmla="*/ 19050 h 2790825"/>
              <a:gd name="connsiteX0" fmla="*/ 0 w 6858000"/>
              <a:gd name="connsiteY0" fmla="*/ 19050 h 2790825"/>
              <a:gd name="connsiteX1" fmla="*/ 6858000 w 6858000"/>
              <a:gd name="connsiteY1" fmla="*/ 0 h 2790825"/>
              <a:gd name="connsiteX2" fmla="*/ 6121104 w 6858000"/>
              <a:gd name="connsiteY2" fmla="*/ 2790825 h 2790825"/>
              <a:gd name="connsiteX3" fmla="*/ 0 w 6858000"/>
              <a:gd name="connsiteY3" fmla="*/ 2790825 h 2790825"/>
              <a:gd name="connsiteX4" fmla="*/ 0 w 6858000"/>
              <a:gd name="connsiteY4" fmla="*/ 19050 h 2790825"/>
              <a:gd name="connsiteX0" fmla="*/ 0 w 6776288"/>
              <a:gd name="connsiteY0" fmla="*/ 28575 h 2800350"/>
              <a:gd name="connsiteX1" fmla="*/ 6776288 w 6776288"/>
              <a:gd name="connsiteY1" fmla="*/ 0 h 2800350"/>
              <a:gd name="connsiteX2" fmla="*/ 6121104 w 6776288"/>
              <a:gd name="connsiteY2" fmla="*/ 2800350 h 2800350"/>
              <a:gd name="connsiteX3" fmla="*/ 0 w 6776288"/>
              <a:gd name="connsiteY3" fmla="*/ 2800350 h 2800350"/>
              <a:gd name="connsiteX4" fmla="*/ 0 w 6776288"/>
              <a:gd name="connsiteY4" fmla="*/ 28575 h 2800350"/>
              <a:gd name="connsiteX0" fmla="*/ 0 w 6776288"/>
              <a:gd name="connsiteY0" fmla="*/ 19050 h 2790825"/>
              <a:gd name="connsiteX1" fmla="*/ 6776288 w 6776288"/>
              <a:gd name="connsiteY1" fmla="*/ 0 h 2790825"/>
              <a:gd name="connsiteX2" fmla="*/ 6121104 w 6776288"/>
              <a:gd name="connsiteY2" fmla="*/ 2790825 h 2790825"/>
              <a:gd name="connsiteX3" fmla="*/ 0 w 6776288"/>
              <a:gd name="connsiteY3" fmla="*/ 2790825 h 2790825"/>
              <a:gd name="connsiteX4" fmla="*/ 0 w 6776288"/>
              <a:gd name="connsiteY4" fmla="*/ 19050 h 2790825"/>
              <a:gd name="connsiteX0" fmla="*/ 0 w 6776288"/>
              <a:gd name="connsiteY0" fmla="*/ 19050 h 2790825"/>
              <a:gd name="connsiteX1" fmla="*/ 6776288 w 6776288"/>
              <a:gd name="connsiteY1" fmla="*/ 0 h 2790825"/>
              <a:gd name="connsiteX2" fmla="*/ 6132777 w 6776288"/>
              <a:gd name="connsiteY2" fmla="*/ 2790825 h 2790825"/>
              <a:gd name="connsiteX3" fmla="*/ 0 w 6776288"/>
              <a:gd name="connsiteY3" fmla="*/ 2790825 h 2790825"/>
              <a:gd name="connsiteX4" fmla="*/ 0 w 6776288"/>
              <a:gd name="connsiteY4" fmla="*/ 19050 h 279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6288" h="2790825">
                <a:moveTo>
                  <a:pt x="0" y="19050"/>
                </a:moveTo>
                <a:lnTo>
                  <a:pt x="6776288" y="0"/>
                </a:lnTo>
                <a:lnTo>
                  <a:pt x="6132777" y="2790825"/>
                </a:lnTo>
                <a:lnTo>
                  <a:pt x="0" y="2790825"/>
                </a:lnTo>
                <a:lnTo>
                  <a:pt x="0" y="19050"/>
                </a:lnTo>
                <a:close/>
              </a:path>
            </a:pathLst>
          </a:custGeom>
          <a:gradFill>
            <a:gsLst>
              <a:gs pos="67000">
                <a:srgbClr val="581C0C"/>
              </a:gs>
              <a:gs pos="33000">
                <a:srgbClr val="FFA48F"/>
              </a:gs>
              <a:gs pos="0">
                <a:srgbClr val="FFD7CD"/>
              </a:gs>
              <a:gs pos="100000">
                <a:srgbClr val="25201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3" name="Title 2">
            <a:extLst>
              <a:ext uri="{FF2B5EF4-FFF2-40B4-BE49-F238E27FC236}">
                <a16:creationId xmlns:a16="http://schemas.microsoft.com/office/drawing/2014/main" id="{AE3E3772-3EE1-BE49-99E9-17610AF11E27}"/>
              </a:ext>
            </a:extLst>
          </p:cNvPr>
          <p:cNvSpPr txBox="1">
            <a:spLocks/>
          </p:cNvSpPr>
          <p:nvPr/>
        </p:nvSpPr>
        <p:spPr>
          <a:xfrm>
            <a:off x="7331056" y="4215198"/>
            <a:ext cx="3574873" cy="628059"/>
          </a:xfrm>
          <a:prstGeom prst="rect">
            <a:avLst/>
          </a:prstGeom>
        </p:spPr>
        <p:txBody>
          <a:bodyP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fa-IR" sz="3000" dirty="0">
                <a:solidFill>
                  <a:schemeClr val="bg1"/>
                </a:solidFill>
                <a:cs typeface="B Titr" panose="00000700000000000000" pitchFamily="2" charset="-78"/>
              </a:rPr>
              <a:t>اطلاعیه سلب مسئولیت</a:t>
            </a:r>
            <a:endParaRPr lang="en-US" sz="3000" dirty="0">
              <a:solidFill>
                <a:schemeClr val="bg1"/>
              </a:solidFill>
              <a:cs typeface="B Titr" panose="00000700000000000000" pitchFamily="2" charset="-78"/>
            </a:endParaRPr>
          </a:p>
        </p:txBody>
      </p:sp>
    </p:spTree>
    <p:extLst>
      <p:ext uri="{BB962C8B-B14F-4D97-AF65-F5344CB8AC3E}">
        <p14:creationId xmlns:p14="http://schemas.microsoft.com/office/powerpoint/2010/main" val="3210156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A8BCC-79C4-9D8B-4B54-04E868C3D202}"/>
              </a:ext>
            </a:extLst>
          </p:cNvPr>
          <p:cNvSpPr>
            <a:spLocks noGrp="1"/>
          </p:cNvSpPr>
          <p:nvPr>
            <p:ph type="ctrTitle"/>
          </p:nvPr>
        </p:nvSpPr>
        <p:spPr/>
        <p:txBody>
          <a:bodyPr/>
          <a:lstStyle/>
          <a:p>
            <a:pPr rtl="1"/>
            <a:r>
              <a:rPr lang="fa-IR" dirty="0"/>
              <a:t>اهم اخبار و رویدادهای صنعت مس</a:t>
            </a:r>
            <a:endParaRPr lang="en-US" dirty="0"/>
          </a:p>
        </p:txBody>
      </p:sp>
      <p:sp>
        <p:nvSpPr>
          <p:cNvPr id="4" name="Slide Number Placeholder 3">
            <a:extLst>
              <a:ext uri="{FF2B5EF4-FFF2-40B4-BE49-F238E27FC236}">
                <a16:creationId xmlns:a16="http://schemas.microsoft.com/office/drawing/2014/main" id="{1072DFA1-0E8A-ED58-F42A-DC79D04FD572}"/>
              </a:ext>
            </a:extLst>
          </p:cNvPr>
          <p:cNvSpPr>
            <a:spLocks noGrp="1"/>
          </p:cNvSpPr>
          <p:nvPr>
            <p:ph type="sldNum" sz="quarter" idx="12"/>
          </p:nvPr>
        </p:nvSpPr>
        <p:spPr>
          <a:xfrm>
            <a:off x="9404351" y="6530911"/>
            <a:ext cx="2148979" cy="365125"/>
          </a:xfrm>
        </p:spPr>
        <p:txBody>
          <a:bodyPr/>
          <a:lstStyle/>
          <a:p>
            <a:pPr algn="r" rtl="1"/>
            <a:fld id="{5587F8A7-393B-4ADA-B92A-2A98DBBACB16}" type="slidenum">
              <a:rPr lang="en-US" smtClean="0"/>
              <a:pPr algn="r" rtl="1"/>
              <a:t>4</a:t>
            </a:fld>
            <a:endParaRPr lang="en-US" dirty="0"/>
          </a:p>
        </p:txBody>
      </p:sp>
      <p:sp>
        <p:nvSpPr>
          <p:cNvPr id="5" name="Rectangle 4">
            <a:extLst>
              <a:ext uri="{FF2B5EF4-FFF2-40B4-BE49-F238E27FC236}">
                <a16:creationId xmlns:a16="http://schemas.microsoft.com/office/drawing/2014/main" id="{A1AE0FBB-9660-4B9C-94AA-B4C94D0A2944}"/>
              </a:ext>
            </a:extLst>
          </p:cNvPr>
          <p:cNvSpPr/>
          <p:nvPr/>
        </p:nvSpPr>
        <p:spPr>
          <a:xfrm>
            <a:off x="387275" y="1192911"/>
            <a:ext cx="11525823" cy="5338000"/>
          </a:xfrm>
          <a:prstGeom prst="rect">
            <a:avLst/>
          </a:prstGeom>
        </p:spPr>
        <p:txBody>
          <a:bodyPr vert="horz" lIns="91440" tIns="45720" rIns="91440" bIns="45720" rtlCol="0">
            <a:normAutofit/>
          </a:bodyPr>
          <a:lstStyle/>
          <a:p>
            <a:pPr marL="342900" indent="-342900" algn="just" rtl="1">
              <a:lnSpc>
                <a:spcPct val="140000"/>
              </a:lnSpc>
              <a:spcBef>
                <a:spcPts val="1000"/>
              </a:spcBef>
              <a:buClr>
                <a:srgbClr val="581C0C"/>
              </a:buClr>
              <a:buFont typeface="Calibri" panose="020F0502020204030204" pitchFamily="34" charset="0"/>
              <a:buChar char="˂"/>
            </a:pPr>
            <a:r>
              <a:rPr lang="fa-IR" sz="2000" dirty="0">
                <a:solidFill>
                  <a:srgbClr val="581C0C"/>
                </a:solidFill>
                <a:latin typeface="Times New Roman" panose="02020603050405020304" pitchFamily="18" charset="0"/>
                <a:cs typeface="B Zar" panose="00000400000000000000" pitchFamily="2" charset="-78"/>
              </a:rPr>
              <a:t>افزایش تولید مس در معدن </a:t>
            </a:r>
            <a:r>
              <a:rPr lang="en-US" dirty="0" err="1">
                <a:solidFill>
                  <a:srgbClr val="581C0C"/>
                </a:solidFill>
                <a:latin typeface="Times New Roman" panose="02020603050405020304" pitchFamily="18" charset="0"/>
                <a:cs typeface="B Zar" panose="00000400000000000000" pitchFamily="2" charset="-78"/>
              </a:rPr>
              <a:t>Kakula</a:t>
            </a:r>
            <a:r>
              <a:rPr lang="fa-IR" sz="2000" dirty="0">
                <a:solidFill>
                  <a:srgbClr val="581C0C"/>
                </a:solidFill>
                <a:latin typeface="Times New Roman" panose="02020603050405020304" pitchFamily="18" charset="0"/>
                <a:cs typeface="B Zar" panose="00000400000000000000" pitchFamily="2" charset="-78"/>
              </a:rPr>
              <a:t> در نیمه دوم سال 2026</a:t>
            </a:r>
          </a:p>
          <a:p>
            <a:pPr marL="457200" algn="just" rtl="1">
              <a:lnSpc>
                <a:spcPct val="140000"/>
              </a:lnSpc>
              <a:spcBef>
                <a:spcPts val="1000"/>
              </a:spcBef>
              <a:spcAft>
                <a:spcPts val="1200"/>
              </a:spcAft>
              <a:buClr>
                <a:srgbClr val="581C0C"/>
              </a:buClr>
            </a:pPr>
            <a:r>
              <a:rPr lang="fa-IR" sz="1600" dirty="0">
                <a:solidFill>
                  <a:srgbClr val="581C0C"/>
                </a:solidFill>
                <a:cs typeface="B Zar" panose="00000400000000000000" pitchFamily="2" charset="-78"/>
              </a:rPr>
              <a:t>شرکت</a:t>
            </a:r>
            <a:r>
              <a:rPr lang="fa-IR" sz="1500" dirty="0">
                <a:solidFill>
                  <a:srgbClr val="581C0C"/>
                </a:solidFill>
                <a:latin typeface="Times New Roman" panose="02020603050405020304" pitchFamily="18" charset="0"/>
                <a:cs typeface="Times New Roman" panose="02020603050405020304" pitchFamily="18" charset="0"/>
              </a:rPr>
              <a:t> </a:t>
            </a:r>
            <a:r>
              <a:rPr lang="en-US" sz="1500" dirty="0">
                <a:solidFill>
                  <a:srgbClr val="581C0C"/>
                </a:solidFill>
                <a:latin typeface="Times New Roman" panose="02020603050405020304" pitchFamily="18" charset="0"/>
                <a:cs typeface="Times New Roman" panose="02020603050405020304" pitchFamily="18" charset="0"/>
              </a:rPr>
              <a:t>Ivanhoe</a:t>
            </a:r>
            <a:r>
              <a:rPr lang="fa-IR"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برآورد می‌کند که با رفع مشکلات تولید در معدن </a:t>
            </a:r>
            <a:r>
              <a:rPr lang="en-US" sz="1500" dirty="0" err="1">
                <a:solidFill>
                  <a:srgbClr val="581C0C"/>
                </a:solidFill>
                <a:latin typeface="Times New Roman" panose="02020603050405020304" pitchFamily="18" charset="0"/>
                <a:cs typeface="Times New Roman" panose="02020603050405020304" pitchFamily="18" charset="0"/>
              </a:rPr>
              <a:t>Kakula</a:t>
            </a:r>
            <a:r>
              <a:rPr lang="fa-IR" sz="1600" dirty="0">
                <a:solidFill>
                  <a:srgbClr val="581C0C"/>
                </a:solidFill>
                <a:cs typeface="B Zar" panose="00000400000000000000" pitchFamily="2" charset="-78"/>
              </a:rPr>
              <a:t> در کنگو، تولید این معدن در ادامه سال جاری میلادی افزایش 30% را محقق کند. توقف و کاهش تولید به دلیل وقوع زلزله در این معدن، تولید نیمه اول سال را به 135 هزار تن مس محدود کرد؛ اما برآورد تولید شرکت برای سال 2026 بدون تغییر در محدود 290 تا 330 هزار تن است که رشدی در حدود 30% در تولید معدن باید محقق شود تا شرکت به هدف تولید امسال خود برسد. </a:t>
            </a:r>
          </a:p>
          <a:p>
            <a:pPr marL="342900" indent="-342900" algn="just" rtl="1">
              <a:lnSpc>
                <a:spcPct val="140000"/>
              </a:lnSpc>
              <a:spcBef>
                <a:spcPts val="1000"/>
              </a:spcBef>
              <a:buClr>
                <a:srgbClr val="581C0C"/>
              </a:buClr>
              <a:buFont typeface="Calibri" panose="020F0502020204030204" pitchFamily="34" charset="0"/>
              <a:buChar char="˂"/>
            </a:pPr>
            <a:r>
              <a:rPr lang="fa-IR" sz="2000" dirty="0">
                <a:solidFill>
                  <a:srgbClr val="581C0C"/>
                </a:solidFill>
                <a:latin typeface="Times New Roman" panose="02020603050405020304" pitchFamily="18" charset="0"/>
                <a:cs typeface="B Zar" panose="00000400000000000000" pitchFamily="2" charset="-78"/>
              </a:rPr>
              <a:t>سرمایه‌گذاری 900 میلیون دلاری برای افزایش عمر معدن </a:t>
            </a:r>
            <a:r>
              <a:rPr lang="en-US" dirty="0" err="1">
                <a:solidFill>
                  <a:srgbClr val="581C0C"/>
                </a:solidFill>
                <a:latin typeface="Times New Roman" panose="02020603050405020304" pitchFamily="18" charset="0"/>
                <a:cs typeface="B Zar" panose="00000400000000000000" pitchFamily="2" charset="-78"/>
              </a:rPr>
              <a:t>Zaldivar</a:t>
            </a:r>
            <a:endParaRPr lang="fa-IR" dirty="0">
              <a:solidFill>
                <a:srgbClr val="581C0C"/>
              </a:solidFill>
              <a:latin typeface="Times New Roman" panose="02020603050405020304" pitchFamily="18" charset="0"/>
              <a:cs typeface="B Zar" panose="00000400000000000000" pitchFamily="2" charset="-78"/>
            </a:endParaRPr>
          </a:p>
          <a:p>
            <a:pPr marL="457200" algn="just" rtl="1">
              <a:lnSpc>
                <a:spcPct val="140000"/>
              </a:lnSpc>
              <a:spcBef>
                <a:spcPts val="1000"/>
              </a:spcBef>
              <a:spcAft>
                <a:spcPts val="1200"/>
              </a:spcAft>
              <a:buClr>
                <a:srgbClr val="581C0C"/>
              </a:buClr>
            </a:pPr>
            <a:r>
              <a:rPr lang="fa-IR" sz="1600" dirty="0">
                <a:solidFill>
                  <a:srgbClr val="581C0C"/>
                </a:solidFill>
                <a:cs typeface="B Zar" panose="00000400000000000000" pitchFamily="2" charset="-78"/>
              </a:rPr>
              <a:t>شرکت </a:t>
            </a:r>
            <a:r>
              <a:rPr lang="en-US" sz="1400" dirty="0">
                <a:solidFill>
                  <a:srgbClr val="581C0C"/>
                </a:solidFill>
                <a:latin typeface="Times New Roman" panose="02020603050405020304" pitchFamily="18" charset="0"/>
                <a:cs typeface="Times New Roman" panose="02020603050405020304" pitchFamily="18" charset="0"/>
              </a:rPr>
              <a:t>Antofagasta</a:t>
            </a:r>
            <a:r>
              <a:rPr lang="fa-IR" sz="1600" dirty="0">
                <a:solidFill>
                  <a:srgbClr val="581C0C"/>
                </a:solidFill>
                <a:cs typeface="B Zar" panose="00000400000000000000" pitchFamily="2" charset="-78"/>
              </a:rPr>
              <a:t> تصمیم دارد برای افزایش عمر معدن </a:t>
            </a:r>
            <a:r>
              <a:rPr lang="en-US" sz="1400" dirty="0" err="1">
                <a:solidFill>
                  <a:srgbClr val="581C0C"/>
                </a:solidFill>
                <a:latin typeface="Times New Roman" panose="02020603050405020304" pitchFamily="18" charset="0"/>
                <a:cs typeface="Times New Roman" panose="02020603050405020304" pitchFamily="18" charset="0"/>
              </a:rPr>
              <a:t>Zaldivar</a:t>
            </a:r>
            <a:r>
              <a:rPr lang="fa-IR" sz="1600" dirty="0">
                <a:solidFill>
                  <a:srgbClr val="581C0C"/>
                </a:solidFill>
                <a:cs typeface="B Zar" panose="00000400000000000000" pitchFamily="2" charset="-78"/>
              </a:rPr>
              <a:t> مبلغ 900 میلیون دلار را در این معدن سرمایه‌گذاری کند. برآورد می‌شود عمر معدن پس از این سرمایه‌گذاری تا سال 2051 افزایش یابد. رشد قیمت مس و پیش‌بینی تقاضای پایدار برای این فلز در سال‌های آتی باعث این برنامه‌ریزی برای افزایش عمر این معدن شده است. همچنین سرمایه‌گذاری و راه‌اندازی معدن جدید نیز با چالش‌های زیادی روبرو است که مدت زمان بهره‌برداری از معادن جدید را به 10 تا 20 سال رسانده و افزایش عمر معادن فعال فعلی را توجیه‌پذیر کرده است.</a:t>
            </a:r>
          </a:p>
          <a:p>
            <a:pPr marL="342900" indent="-342900" algn="just" rtl="1">
              <a:lnSpc>
                <a:spcPct val="140000"/>
              </a:lnSpc>
              <a:spcBef>
                <a:spcPts val="1000"/>
              </a:spcBef>
              <a:buClr>
                <a:srgbClr val="581C0C"/>
              </a:buClr>
              <a:buFont typeface="Calibri" panose="020F0502020204030204" pitchFamily="34" charset="0"/>
              <a:buChar char="˂"/>
            </a:pPr>
            <a:r>
              <a:rPr lang="fa-IR" sz="2000" dirty="0">
                <a:solidFill>
                  <a:srgbClr val="581C0C"/>
                </a:solidFill>
                <a:latin typeface="Times New Roman" panose="02020603050405020304" pitchFamily="18" charset="0"/>
                <a:cs typeface="B Zar" panose="00000400000000000000" pitchFamily="2" charset="-78"/>
              </a:rPr>
              <a:t>شروع تولید کنسانتره مس در پروژه جدید </a:t>
            </a:r>
            <a:r>
              <a:rPr lang="en-US" dirty="0">
                <a:solidFill>
                  <a:srgbClr val="581C0C"/>
                </a:solidFill>
                <a:latin typeface="Times New Roman" panose="02020603050405020304" pitchFamily="18" charset="0"/>
                <a:cs typeface="B Zar" panose="00000400000000000000" pitchFamily="2" charset="-78"/>
              </a:rPr>
              <a:t>Eldorado</a:t>
            </a:r>
            <a:endParaRPr lang="fa-IR" sz="2000" dirty="0">
              <a:solidFill>
                <a:srgbClr val="581C0C"/>
              </a:solidFill>
              <a:latin typeface="Times New Roman" panose="02020603050405020304" pitchFamily="18" charset="0"/>
              <a:cs typeface="B Zar" panose="00000400000000000000" pitchFamily="2" charset="-78"/>
            </a:endParaRPr>
          </a:p>
          <a:p>
            <a:pPr marL="457200" algn="just" rtl="1">
              <a:lnSpc>
                <a:spcPct val="140000"/>
              </a:lnSpc>
              <a:spcBef>
                <a:spcPts val="1000"/>
              </a:spcBef>
              <a:spcAft>
                <a:spcPts val="1200"/>
              </a:spcAft>
              <a:buClr>
                <a:srgbClr val="581C0C"/>
              </a:buClr>
            </a:pPr>
            <a:r>
              <a:rPr lang="fa-IR" sz="1600" dirty="0">
                <a:solidFill>
                  <a:srgbClr val="581C0C"/>
                </a:solidFill>
                <a:cs typeface="B Zar" panose="00000400000000000000" pitchFamily="2" charset="-78"/>
              </a:rPr>
              <a:t>شرکت</a:t>
            </a:r>
            <a:r>
              <a:rPr lang="en-US" sz="1400" dirty="0">
                <a:solidFill>
                  <a:srgbClr val="581C0C"/>
                </a:solidFill>
                <a:latin typeface="Times New Roman" panose="02020603050405020304" pitchFamily="18" charset="0"/>
                <a:cs typeface="Times New Roman" panose="02020603050405020304" pitchFamily="18" charset="0"/>
              </a:rPr>
              <a:t>Eldorado Gold</a:t>
            </a:r>
            <a:r>
              <a:rPr lang="en-US"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در پروژه</a:t>
            </a:r>
            <a:r>
              <a:rPr lang="en-US" sz="1400" dirty="0" err="1">
                <a:solidFill>
                  <a:srgbClr val="581C0C"/>
                </a:solidFill>
                <a:latin typeface="Times New Roman" panose="02020603050405020304" pitchFamily="18" charset="0"/>
                <a:cs typeface="Times New Roman" panose="02020603050405020304" pitchFamily="18" charset="0"/>
              </a:rPr>
              <a:t>McIlvenna</a:t>
            </a:r>
            <a:r>
              <a:rPr lang="en-US" sz="1400" dirty="0">
                <a:solidFill>
                  <a:srgbClr val="581C0C"/>
                </a:solidFill>
                <a:latin typeface="Times New Roman" panose="02020603050405020304" pitchFamily="18" charset="0"/>
                <a:cs typeface="Times New Roman" panose="02020603050405020304" pitchFamily="18" charset="0"/>
              </a:rPr>
              <a:t> Bay</a:t>
            </a:r>
            <a:r>
              <a:rPr lang="en-US"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در کانادا اولین تولید کنسانتره مس را ثبت کرد. این پروژه در مرحله افزایش ظرفیت است و هدف رسیدن به تولید تجاری در سال ۲۰۲۶ را دارد. همچنین در آینده قرار است علاوه بر مس، کنسانتره روی نیز تولید کند.</a:t>
            </a:r>
          </a:p>
        </p:txBody>
      </p:sp>
    </p:spTree>
    <p:extLst>
      <p:ext uri="{BB962C8B-B14F-4D97-AF65-F5344CB8AC3E}">
        <p14:creationId xmlns:p14="http://schemas.microsoft.com/office/powerpoint/2010/main" val="174765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A8BCC-79C4-9D8B-4B54-04E868C3D202}"/>
              </a:ext>
            </a:extLst>
          </p:cNvPr>
          <p:cNvSpPr>
            <a:spLocks noGrp="1"/>
          </p:cNvSpPr>
          <p:nvPr>
            <p:ph type="ctrTitle"/>
          </p:nvPr>
        </p:nvSpPr>
        <p:spPr/>
        <p:txBody>
          <a:bodyPr/>
          <a:lstStyle/>
          <a:p>
            <a:pPr rtl="1"/>
            <a:r>
              <a:rPr lang="fa-IR" dirty="0"/>
              <a:t>اهم اخبار و رویدادهای صنعت مس</a:t>
            </a:r>
            <a:endParaRPr lang="en-US" dirty="0"/>
          </a:p>
        </p:txBody>
      </p:sp>
      <p:sp>
        <p:nvSpPr>
          <p:cNvPr id="4" name="Slide Number Placeholder 3">
            <a:extLst>
              <a:ext uri="{FF2B5EF4-FFF2-40B4-BE49-F238E27FC236}">
                <a16:creationId xmlns:a16="http://schemas.microsoft.com/office/drawing/2014/main" id="{1072DFA1-0E8A-ED58-F42A-DC79D04FD572}"/>
              </a:ext>
            </a:extLst>
          </p:cNvPr>
          <p:cNvSpPr>
            <a:spLocks noGrp="1"/>
          </p:cNvSpPr>
          <p:nvPr>
            <p:ph type="sldNum" sz="quarter" idx="12"/>
          </p:nvPr>
        </p:nvSpPr>
        <p:spPr>
          <a:xfrm>
            <a:off x="9404351" y="6530911"/>
            <a:ext cx="2148979" cy="365125"/>
          </a:xfrm>
        </p:spPr>
        <p:txBody>
          <a:bodyPr/>
          <a:lstStyle/>
          <a:p>
            <a:pPr algn="r" rtl="1"/>
            <a:fld id="{5587F8A7-393B-4ADA-B92A-2A98DBBACB16}" type="slidenum">
              <a:rPr lang="en-US" smtClean="0"/>
              <a:pPr algn="r" rtl="1"/>
              <a:t>5</a:t>
            </a:fld>
            <a:endParaRPr lang="en-US" dirty="0"/>
          </a:p>
        </p:txBody>
      </p:sp>
      <p:sp>
        <p:nvSpPr>
          <p:cNvPr id="8" name="Rectangle 7">
            <a:extLst>
              <a:ext uri="{FF2B5EF4-FFF2-40B4-BE49-F238E27FC236}">
                <a16:creationId xmlns:a16="http://schemas.microsoft.com/office/drawing/2014/main" id="{B0893CF7-F109-4B68-9DF9-9B80569AFCD1}"/>
              </a:ext>
            </a:extLst>
          </p:cNvPr>
          <p:cNvSpPr/>
          <p:nvPr/>
        </p:nvSpPr>
        <p:spPr>
          <a:xfrm>
            <a:off x="630091" y="1192910"/>
            <a:ext cx="11283008" cy="5184837"/>
          </a:xfrm>
          <a:prstGeom prst="rect">
            <a:avLst/>
          </a:prstGeom>
        </p:spPr>
        <p:txBody>
          <a:bodyPr vert="horz" lIns="91440" tIns="45720" rIns="91440" bIns="45720" rtlCol="0">
            <a:normAutofit/>
          </a:bodyPr>
          <a:lstStyle/>
          <a:p>
            <a:pPr marL="342900" indent="-342900" algn="just" rtl="1">
              <a:lnSpc>
                <a:spcPct val="150000"/>
              </a:lnSpc>
              <a:spcBef>
                <a:spcPts val="1000"/>
              </a:spcBef>
              <a:spcAft>
                <a:spcPts val="600"/>
              </a:spcAft>
              <a:buClr>
                <a:srgbClr val="581C0C"/>
              </a:buClr>
              <a:buFont typeface="Calibri" panose="020F0502020204030204" pitchFamily="34" charset="0"/>
              <a:buChar char="˂"/>
            </a:pPr>
            <a:r>
              <a:rPr lang="fa-IR" sz="2000" dirty="0">
                <a:solidFill>
                  <a:srgbClr val="581C0C"/>
                </a:solidFill>
                <a:latin typeface="Times New Roman" panose="02020603050405020304" pitchFamily="18" charset="0"/>
                <a:cs typeface="B Zar" panose="00000400000000000000" pitchFamily="2" charset="-78"/>
              </a:rPr>
              <a:t>جذب سرمایه از طریق عرضه اولیه، راهکاری برای گسترش تولید مس در زامبیا</a:t>
            </a:r>
          </a:p>
          <a:p>
            <a:pPr marL="457200" algn="just" rtl="1">
              <a:lnSpc>
                <a:spcPct val="140000"/>
              </a:lnSpc>
              <a:spcBef>
                <a:spcPts val="600"/>
              </a:spcBef>
              <a:spcAft>
                <a:spcPts val="600"/>
              </a:spcAft>
              <a:buClr>
                <a:srgbClr val="581C0C"/>
              </a:buClr>
            </a:pPr>
            <a:r>
              <a:rPr lang="fa-IR" sz="1600" dirty="0">
                <a:solidFill>
                  <a:srgbClr val="581C0C"/>
                </a:solidFill>
                <a:cs typeface="B Zar" panose="00000400000000000000" pitchFamily="2" charset="-78"/>
              </a:rPr>
              <a:t>شرکت </a:t>
            </a:r>
            <a:r>
              <a:rPr lang="en-US" sz="1500" dirty="0" err="1">
                <a:solidFill>
                  <a:srgbClr val="581C0C"/>
                </a:solidFill>
                <a:latin typeface="Times New Roman" panose="02020603050405020304" pitchFamily="18" charset="0"/>
                <a:cs typeface="Times New Roman" panose="02020603050405020304" pitchFamily="18" charset="0"/>
              </a:rPr>
              <a:t>Coppertech</a:t>
            </a:r>
            <a:r>
              <a:rPr lang="fa-IR" sz="1600" dirty="0">
                <a:solidFill>
                  <a:srgbClr val="581C0C"/>
                </a:solidFill>
                <a:cs typeface="B Zar" panose="00000400000000000000" pitchFamily="2" charset="-78"/>
              </a:rPr>
              <a:t> قصد دارد از طریق عرضه اولیه سهام سرمایه جذب کند؛ این جذب سرمایه می‌تواند به افزایش سرعت پروژه‌های توسعه‌ای در کشور زامبیا کمک کند. کشور زامبیا به عنوان دومین تولیدکننده مس در قاره آفریقا در نظر دارد تا تولید سالانه 900 هزار تنی خود را تا سال 2031 به بیش از 3 میلیون تن برساند. عرضه اولیه سهام شرکت </a:t>
            </a:r>
            <a:r>
              <a:rPr lang="en-US" sz="1500" dirty="0" err="1">
                <a:solidFill>
                  <a:srgbClr val="581C0C"/>
                </a:solidFill>
                <a:latin typeface="Times New Roman" panose="02020603050405020304" pitchFamily="18" charset="0"/>
                <a:cs typeface="Times New Roman" panose="02020603050405020304" pitchFamily="18" charset="0"/>
              </a:rPr>
              <a:t>Coppertech</a:t>
            </a:r>
            <a:r>
              <a:rPr lang="fa-IR" sz="1600" dirty="0">
                <a:solidFill>
                  <a:srgbClr val="581C0C"/>
                </a:solidFill>
                <a:cs typeface="B Zar" panose="00000400000000000000" pitchFamily="2" charset="-78"/>
              </a:rPr>
              <a:t> که از زیرمجموعه‌های شرکت </a:t>
            </a:r>
            <a:r>
              <a:rPr lang="en-US" sz="1500" dirty="0">
                <a:solidFill>
                  <a:srgbClr val="581C0C"/>
                </a:solidFill>
                <a:latin typeface="Times New Roman" panose="02020603050405020304" pitchFamily="18" charset="0"/>
                <a:cs typeface="Times New Roman" panose="02020603050405020304" pitchFamily="18" charset="0"/>
              </a:rPr>
              <a:t>Vedanta</a:t>
            </a:r>
            <a:r>
              <a:rPr lang="fa-IR" sz="1600" dirty="0">
                <a:solidFill>
                  <a:srgbClr val="581C0C"/>
                </a:solidFill>
                <a:cs typeface="B Zar" panose="00000400000000000000" pitchFamily="2" charset="-78"/>
              </a:rPr>
              <a:t> می‌باشد می‌تواند سرمایه لازم جهت توسعه معدن </a:t>
            </a:r>
            <a:r>
              <a:rPr lang="en-US" sz="1500" dirty="0" err="1">
                <a:solidFill>
                  <a:srgbClr val="581C0C"/>
                </a:solidFill>
                <a:latin typeface="Times New Roman" panose="02020603050405020304" pitchFamily="18" charset="0"/>
                <a:cs typeface="Times New Roman" panose="02020603050405020304" pitchFamily="18" charset="0"/>
              </a:rPr>
              <a:t>Konkola</a:t>
            </a:r>
            <a:r>
              <a:rPr lang="fa-IR" sz="1600" dirty="0">
                <a:solidFill>
                  <a:srgbClr val="581C0C"/>
                </a:solidFill>
                <a:cs typeface="B Zar" panose="00000400000000000000" pitchFamily="2" charset="-78"/>
              </a:rPr>
              <a:t> را فراهم کند تا ظرفیت این معدن طبق برنامه اعلام شده طی سه سال از 80 هزار تن در سال به 300 هزار تن برسد.</a:t>
            </a:r>
          </a:p>
          <a:p>
            <a:pPr marL="342900" indent="-342900" algn="just" rtl="1">
              <a:lnSpc>
                <a:spcPct val="140000"/>
              </a:lnSpc>
              <a:spcBef>
                <a:spcPts val="1000"/>
              </a:spcBef>
              <a:spcAft>
                <a:spcPts val="600"/>
              </a:spcAft>
              <a:buClr>
                <a:srgbClr val="581C0C"/>
              </a:buClr>
              <a:buFont typeface="Calibri" panose="020F0502020204030204" pitchFamily="34" charset="0"/>
              <a:buChar char="˂"/>
            </a:pPr>
            <a:r>
              <a:rPr lang="fa-IR" sz="1400" b="1" dirty="0">
                <a:solidFill>
                  <a:srgbClr val="581C0C"/>
                </a:solidFill>
                <a:latin typeface="Times New Roman" panose="02020603050405020304" pitchFamily="18" charset="0"/>
                <a:cs typeface="B Zar" panose="00000400000000000000" pitchFamily="2" charset="-78"/>
              </a:rPr>
              <a:t> </a:t>
            </a:r>
            <a:r>
              <a:rPr lang="fa-IR" sz="2000" dirty="0">
                <a:solidFill>
                  <a:srgbClr val="581C0C"/>
                </a:solidFill>
                <a:latin typeface="Times New Roman" panose="02020603050405020304" pitchFamily="18" charset="0"/>
                <a:cs typeface="B Zar" panose="00000400000000000000" pitchFamily="2" charset="-78"/>
              </a:rPr>
              <a:t>رفع اختلال عرضه در مغولستان</a:t>
            </a:r>
          </a:p>
          <a:p>
            <a:pPr marL="457200" algn="just" rtl="1">
              <a:lnSpc>
                <a:spcPct val="140000"/>
              </a:lnSpc>
              <a:spcBef>
                <a:spcPts val="600"/>
              </a:spcBef>
              <a:spcAft>
                <a:spcPts val="600"/>
              </a:spcAft>
              <a:buClr>
                <a:srgbClr val="581C0C"/>
              </a:buClr>
            </a:pPr>
            <a:r>
              <a:rPr lang="fa-IR" sz="1600" dirty="0">
                <a:solidFill>
                  <a:srgbClr val="581C0C"/>
                </a:solidFill>
                <a:cs typeface="B Zar" panose="00000400000000000000" pitchFamily="2" charset="-78"/>
              </a:rPr>
              <a:t>با رفع موانع ایجاد شده توسط معترضان مغولستانی، صادرات کنسانتره از معدن </a:t>
            </a:r>
            <a:r>
              <a:rPr lang="en-US" sz="1500" dirty="0" err="1">
                <a:solidFill>
                  <a:srgbClr val="581C0C"/>
                </a:solidFill>
                <a:latin typeface="Times New Roman" panose="02020603050405020304" pitchFamily="18" charset="0"/>
                <a:cs typeface="Times New Roman" panose="02020603050405020304" pitchFamily="18" charset="0"/>
              </a:rPr>
              <a:t>Oyu</a:t>
            </a:r>
            <a:r>
              <a:rPr lang="en-US" sz="1500" dirty="0">
                <a:solidFill>
                  <a:srgbClr val="581C0C"/>
                </a:solidFill>
                <a:latin typeface="Times New Roman" panose="02020603050405020304" pitchFamily="18" charset="0"/>
                <a:cs typeface="Times New Roman" panose="02020603050405020304" pitchFamily="18" charset="0"/>
              </a:rPr>
              <a:t> Tolgoi</a:t>
            </a:r>
            <a:r>
              <a:rPr lang="fa-IR" sz="15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از سر گرفته شد. با توجه به اینکه این معدن بصورت مستقیم و غیرمستقیم حدود 10% از اقتصاد مغولستان را تشکیل می‌دهد، معترضان این کشور به دنبال سهم بیشتری از درآمدهای این معدن برای کشور مغولستان هستند. مالک 66% از این معدن شرکت </a:t>
            </a:r>
            <a:r>
              <a:rPr lang="en-US" sz="1500" dirty="0">
                <a:solidFill>
                  <a:srgbClr val="581C0C"/>
                </a:solidFill>
                <a:latin typeface="Times New Roman" panose="02020603050405020304" pitchFamily="18" charset="0"/>
                <a:cs typeface="Times New Roman" panose="02020603050405020304" pitchFamily="18" charset="0"/>
              </a:rPr>
              <a:t>Rio Tinto</a:t>
            </a:r>
            <a:r>
              <a:rPr lang="fa-IR" sz="15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است که طی سال‌های اخیر رابطه پرنوسانی با دولت مغولستان، مالک 34% معدن، داشته است. این شرکت در سال 2022 حاضر به بخشش بدهی 2.4 میلیارد دلاری دولت مغولستان شد تا عملیات توسعه این معدن سرعت یابد.</a:t>
            </a:r>
          </a:p>
          <a:p>
            <a:pPr marL="457200" algn="just" rtl="1">
              <a:lnSpc>
                <a:spcPct val="140000"/>
              </a:lnSpc>
              <a:spcBef>
                <a:spcPts val="1000"/>
              </a:spcBef>
              <a:spcAft>
                <a:spcPts val="1200"/>
              </a:spcAft>
              <a:buClr>
                <a:srgbClr val="581C0C"/>
              </a:buClr>
            </a:pPr>
            <a:endParaRPr lang="fa-IR" sz="700" dirty="0">
              <a:solidFill>
                <a:srgbClr val="581C0C"/>
              </a:solidFill>
              <a:cs typeface="B Zar" panose="00000400000000000000" pitchFamily="2" charset="-78"/>
            </a:endParaRPr>
          </a:p>
        </p:txBody>
      </p:sp>
    </p:spTree>
    <p:extLst>
      <p:ext uri="{BB962C8B-B14F-4D97-AF65-F5344CB8AC3E}">
        <p14:creationId xmlns:p14="http://schemas.microsoft.com/office/powerpoint/2010/main" val="3146733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A8BCC-79C4-9D8B-4B54-04E868C3D202}"/>
              </a:ext>
            </a:extLst>
          </p:cNvPr>
          <p:cNvSpPr>
            <a:spLocks noGrp="1"/>
          </p:cNvSpPr>
          <p:nvPr>
            <p:ph type="ctrTitle"/>
          </p:nvPr>
        </p:nvSpPr>
        <p:spPr/>
        <p:txBody>
          <a:bodyPr/>
          <a:lstStyle/>
          <a:p>
            <a:pPr rtl="1"/>
            <a:r>
              <a:rPr lang="fa-IR" dirty="0"/>
              <a:t>اهم اخبار و رویدادهای صنعت مس</a:t>
            </a:r>
            <a:endParaRPr lang="en-US" dirty="0"/>
          </a:p>
        </p:txBody>
      </p:sp>
      <p:sp>
        <p:nvSpPr>
          <p:cNvPr id="4" name="Slide Number Placeholder 3">
            <a:extLst>
              <a:ext uri="{FF2B5EF4-FFF2-40B4-BE49-F238E27FC236}">
                <a16:creationId xmlns:a16="http://schemas.microsoft.com/office/drawing/2014/main" id="{1072DFA1-0E8A-ED58-F42A-DC79D04FD572}"/>
              </a:ext>
            </a:extLst>
          </p:cNvPr>
          <p:cNvSpPr>
            <a:spLocks noGrp="1"/>
          </p:cNvSpPr>
          <p:nvPr>
            <p:ph type="sldNum" sz="quarter" idx="12"/>
          </p:nvPr>
        </p:nvSpPr>
        <p:spPr>
          <a:xfrm>
            <a:off x="9404351" y="6530911"/>
            <a:ext cx="2148979" cy="365125"/>
          </a:xfrm>
        </p:spPr>
        <p:txBody>
          <a:bodyPr/>
          <a:lstStyle/>
          <a:p>
            <a:pPr algn="r" rtl="1"/>
            <a:fld id="{5587F8A7-393B-4ADA-B92A-2A98DBBACB16}" type="slidenum">
              <a:rPr lang="en-US" smtClean="0"/>
              <a:pPr algn="r" rtl="1"/>
              <a:t>6</a:t>
            </a:fld>
            <a:endParaRPr lang="en-US" dirty="0"/>
          </a:p>
        </p:txBody>
      </p:sp>
      <p:sp>
        <p:nvSpPr>
          <p:cNvPr id="6" name="Rectangle 5">
            <a:extLst>
              <a:ext uri="{FF2B5EF4-FFF2-40B4-BE49-F238E27FC236}">
                <a16:creationId xmlns:a16="http://schemas.microsoft.com/office/drawing/2014/main" id="{CD1C0569-B162-417C-9D75-CDD0AF9B7502}"/>
              </a:ext>
            </a:extLst>
          </p:cNvPr>
          <p:cNvSpPr/>
          <p:nvPr/>
        </p:nvSpPr>
        <p:spPr>
          <a:xfrm>
            <a:off x="630091" y="1192910"/>
            <a:ext cx="11283008" cy="5184837"/>
          </a:xfrm>
          <a:prstGeom prst="rect">
            <a:avLst/>
          </a:prstGeom>
        </p:spPr>
        <p:txBody>
          <a:bodyPr vert="horz" lIns="91440" tIns="45720" rIns="91440" bIns="45720" rtlCol="0">
            <a:normAutofit lnSpcReduction="10000"/>
          </a:bodyPr>
          <a:lstStyle/>
          <a:p>
            <a:pPr marL="342900" indent="-342900" algn="just" rtl="1">
              <a:lnSpc>
                <a:spcPct val="150000"/>
              </a:lnSpc>
              <a:spcBef>
                <a:spcPts val="1000"/>
              </a:spcBef>
              <a:spcAft>
                <a:spcPts val="600"/>
              </a:spcAft>
              <a:buClr>
                <a:srgbClr val="581C0C"/>
              </a:buClr>
              <a:buFont typeface="Calibri" panose="020F0502020204030204" pitchFamily="34" charset="0"/>
              <a:buChar char="˂"/>
            </a:pPr>
            <a:r>
              <a:rPr lang="fa-IR" sz="2000" dirty="0">
                <a:solidFill>
                  <a:srgbClr val="581C0C"/>
                </a:solidFill>
                <a:latin typeface="Times New Roman" panose="02020603050405020304" pitchFamily="18" charset="0"/>
                <a:cs typeface="B Zar" panose="00000400000000000000" pitchFamily="2" charset="-78"/>
              </a:rPr>
              <a:t>افزایش ظرفیت تولید مس بدون بهره‌برداری از معدن جدید</a:t>
            </a:r>
          </a:p>
          <a:p>
            <a:pPr marL="457200" algn="just" rtl="1">
              <a:lnSpc>
                <a:spcPct val="140000"/>
              </a:lnSpc>
              <a:spcBef>
                <a:spcPts val="600"/>
              </a:spcBef>
              <a:spcAft>
                <a:spcPts val="600"/>
              </a:spcAft>
              <a:buClr>
                <a:srgbClr val="581C0C"/>
              </a:buClr>
            </a:pPr>
            <a:r>
              <a:rPr lang="fa-IR" sz="1600" dirty="0">
                <a:solidFill>
                  <a:srgbClr val="581C0C"/>
                </a:solidFill>
                <a:cs typeface="B Zar" panose="00000400000000000000" pitchFamily="2" charset="-78"/>
              </a:rPr>
              <a:t>دو شرکت </a:t>
            </a:r>
            <a:r>
              <a:rPr lang="en-US" sz="1600" dirty="0">
                <a:solidFill>
                  <a:srgbClr val="581C0C"/>
                </a:solidFill>
                <a:latin typeface="Times New Roman" panose="02020603050405020304" pitchFamily="18" charset="0"/>
                <a:cs typeface="Times New Roman" panose="02020603050405020304" pitchFamily="18" charset="0"/>
              </a:rPr>
              <a:t>Anglo American</a:t>
            </a:r>
            <a:r>
              <a:rPr lang="fa-IR"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و </a:t>
            </a:r>
            <a:r>
              <a:rPr lang="en-US" sz="1600" dirty="0" err="1">
                <a:solidFill>
                  <a:srgbClr val="581C0C"/>
                </a:solidFill>
                <a:latin typeface="Times New Roman" panose="02020603050405020304" pitchFamily="18" charset="0"/>
                <a:cs typeface="Times New Roman" panose="02020603050405020304" pitchFamily="18" charset="0"/>
              </a:rPr>
              <a:t>Codelco</a:t>
            </a:r>
            <a:r>
              <a:rPr lang="fa-IR" sz="1600" dirty="0">
                <a:solidFill>
                  <a:srgbClr val="581C0C"/>
                </a:solidFill>
                <a:cs typeface="B Zar" panose="00000400000000000000" pitchFamily="2" charset="-78"/>
              </a:rPr>
              <a:t> توانستند به یک توافق برسند که طی آن عملیات دو معدن </a:t>
            </a:r>
            <a:r>
              <a:rPr lang="en-US" sz="1600" dirty="0">
                <a:solidFill>
                  <a:srgbClr val="581C0C"/>
                </a:solidFill>
                <a:latin typeface="Times New Roman" panose="02020603050405020304" pitchFamily="18" charset="0"/>
                <a:cs typeface="Times New Roman" panose="02020603050405020304" pitchFamily="18" charset="0"/>
              </a:rPr>
              <a:t>Los </a:t>
            </a:r>
            <a:r>
              <a:rPr lang="en-US" sz="1600" dirty="0" err="1">
                <a:solidFill>
                  <a:srgbClr val="581C0C"/>
                </a:solidFill>
                <a:latin typeface="Times New Roman" panose="02020603050405020304" pitchFamily="18" charset="0"/>
                <a:cs typeface="Times New Roman" panose="02020603050405020304" pitchFamily="18" charset="0"/>
              </a:rPr>
              <a:t>Bronces</a:t>
            </a:r>
            <a:r>
              <a:rPr lang="fa-IR"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و </a:t>
            </a:r>
            <a:r>
              <a:rPr lang="en-US" sz="1600" dirty="0">
                <a:solidFill>
                  <a:srgbClr val="581C0C"/>
                </a:solidFill>
                <a:latin typeface="Times New Roman" panose="02020603050405020304" pitchFamily="18" charset="0"/>
                <a:cs typeface="Times New Roman" panose="02020603050405020304" pitchFamily="18" charset="0"/>
              </a:rPr>
              <a:t>Andina</a:t>
            </a:r>
            <a:r>
              <a:rPr lang="fa-IR" sz="1600" dirty="0">
                <a:solidFill>
                  <a:srgbClr val="581C0C"/>
                </a:solidFill>
                <a:latin typeface="Times New Roman" panose="02020603050405020304" pitchFamily="18" charset="0"/>
                <a:cs typeface="Times New Roman" panose="02020603050405020304" pitchFamily="18" charset="0"/>
              </a:rPr>
              <a:t> </a:t>
            </a:r>
            <a:r>
              <a:rPr lang="fa-IR" sz="1600" dirty="0">
                <a:solidFill>
                  <a:srgbClr val="581C0C"/>
                </a:solidFill>
                <a:cs typeface="B Zar" panose="00000400000000000000" pitchFamily="2" charset="-78"/>
              </a:rPr>
              <a:t>که در مجاورت یکدیگر قرار دارند، تلفیق شوند. بدین ترتیب ظرفیت تولید سالانه مجموع این معادن معادل 120 هزار تن مس افزایش خواهد یافت. این همکاری ارزشی بیش از 5 میلیارد دلار خواهد داشت و طی 21 سال بیش از 2.7 میلیون تن مس به مجموع تولید این دو شرکت افزوده خواهد شد.</a:t>
            </a:r>
          </a:p>
          <a:p>
            <a:pPr marL="342900" indent="-342900" algn="just" rtl="1">
              <a:lnSpc>
                <a:spcPct val="150000"/>
              </a:lnSpc>
              <a:spcBef>
                <a:spcPts val="1000"/>
              </a:spcBef>
              <a:spcAft>
                <a:spcPts val="600"/>
              </a:spcAft>
              <a:buClr>
                <a:srgbClr val="581C0C"/>
              </a:buClr>
              <a:buFont typeface="Calibri" panose="020F0502020204030204" pitchFamily="34" charset="0"/>
              <a:buChar char="˂"/>
            </a:pPr>
            <a:r>
              <a:rPr lang="fa-IR" b="1" dirty="0">
                <a:solidFill>
                  <a:srgbClr val="581C0C"/>
                </a:solidFill>
                <a:latin typeface="Times New Roman" panose="02020603050405020304" pitchFamily="18" charset="0"/>
                <a:cs typeface="B Zar" panose="00000400000000000000" pitchFamily="2" charset="-78"/>
              </a:rPr>
              <a:t> </a:t>
            </a:r>
            <a:r>
              <a:rPr lang="fa-IR" sz="2000" dirty="0">
                <a:solidFill>
                  <a:srgbClr val="581C0C"/>
                </a:solidFill>
                <a:latin typeface="Times New Roman" panose="02020603050405020304" pitchFamily="18" charset="0"/>
                <a:cs typeface="B Zar" panose="00000400000000000000" pitchFamily="2" charset="-78"/>
              </a:rPr>
              <a:t>پذیرش کاتد شرکت </a:t>
            </a:r>
            <a:r>
              <a:rPr lang="en-US" dirty="0">
                <a:solidFill>
                  <a:srgbClr val="581C0C"/>
                </a:solidFill>
                <a:latin typeface="Times New Roman" panose="02020603050405020304" pitchFamily="18" charset="0"/>
                <a:cs typeface="B Zar" panose="00000400000000000000" pitchFamily="2" charset="-78"/>
              </a:rPr>
              <a:t>Adani</a:t>
            </a:r>
            <a:r>
              <a:rPr lang="fa-IR" sz="2000" dirty="0">
                <a:solidFill>
                  <a:srgbClr val="581C0C"/>
                </a:solidFill>
                <a:latin typeface="Times New Roman" panose="02020603050405020304" pitchFamily="18" charset="0"/>
                <a:cs typeface="B Zar" panose="00000400000000000000" pitchFamily="2" charset="-78"/>
              </a:rPr>
              <a:t> هند در بورس فلزات لندن</a:t>
            </a:r>
            <a:endParaRPr lang="fa-IR" dirty="0">
              <a:solidFill>
                <a:srgbClr val="581C0C"/>
              </a:solidFill>
              <a:latin typeface="Times New Roman" panose="02020603050405020304" pitchFamily="18" charset="0"/>
              <a:cs typeface="B Zar" panose="00000400000000000000" pitchFamily="2" charset="-78"/>
            </a:endParaRPr>
          </a:p>
          <a:p>
            <a:pPr marL="457200" algn="just" rtl="1">
              <a:lnSpc>
                <a:spcPct val="140000"/>
              </a:lnSpc>
              <a:spcBef>
                <a:spcPts val="600"/>
              </a:spcBef>
              <a:spcAft>
                <a:spcPts val="600"/>
              </a:spcAft>
              <a:buClr>
                <a:srgbClr val="581C0C"/>
              </a:buClr>
            </a:pPr>
            <a:r>
              <a:rPr lang="fa-IR" sz="1600" dirty="0">
                <a:solidFill>
                  <a:srgbClr val="581C0C"/>
                </a:solidFill>
                <a:cs typeface="B Zar" panose="00000400000000000000" pitchFamily="2" charset="-78"/>
              </a:rPr>
              <a:t>بورس فلزات لندن تأییدیه پذیرش کاتد تولیدی شرکت </a:t>
            </a:r>
            <a:r>
              <a:rPr lang="en-US" sz="1600" dirty="0">
                <a:solidFill>
                  <a:srgbClr val="581C0C"/>
                </a:solidFill>
                <a:latin typeface="Times New Roman" panose="02020603050405020304" pitchFamily="18" charset="0"/>
                <a:cs typeface="Times New Roman" panose="02020603050405020304" pitchFamily="18" charset="0"/>
              </a:rPr>
              <a:t>Adani</a:t>
            </a:r>
            <a:r>
              <a:rPr lang="fa-IR" sz="1600" dirty="0">
                <a:solidFill>
                  <a:srgbClr val="581C0C"/>
                </a:solidFill>
                <a:cs typeface="B Zar" panose="00000400000000000000" pitchFamily="2" charset="-78"/>
              </a:rPr>
              <a:t> هند را صادر کرد. کارخانه ذوب </a:t>
            </a:r>
            <a:r>
              <a:rPr lang="en-US" sz="1600" dirty="0">
                <a:solidFill>
                  <a:srgbClr val="581C0C"/>
                </a:solidFill>
                <a:latin typeface="Times New Roman" panose="02020603050405020304" pitchFamily="18" charset="0"/>
                <a:cs typeface="Times New Roman" panose="02020603050405020304" pitchFamily="18" charset="0"/>
              </a:rPr>
              <a:t>Adani</a:t>
            </a:r>
            <a:r>
              <a:rPr lang="fa-IR" sz="1600" dirty="0">
                <a:solidFill>
                  <a:srgbClr val="581C0C"/>
                </a:solidFill>
                <a:cs typeface="B Zar" panose="00000400000000000000" pitchFamily="2" charset="-78"/>
              </a:rPr>
              <a:t> با ظرفیت تولید 500 هزار تن مس در سال یکی از بزرگترین کارخانه‌های ذوب مس در دنیا می‌باشد که ماموریت اصلی آن کاهش اتکای هند به واردات کاتد است. با افزایش ظرفیت تولید این کارخانه، واردات کاتد هند در سال 2025 به 238 هزار تن رسید که معادل 18% کاهش را نسبت به سال گذشته نشان می‌دهد.</a:t>
            </a:r>
          </a:p>
          <a:p>
            <a:pPr marL="342900" indent="-342900" algn="just" rtl="1">
              <a:lnSpc>
                <a:spcPct val="150000"/>
              </a:lnSpc>
              <a:spcBef>
                <a:spcPts val="1000"/>
              </a:spcBef>
              <a:spcAft>
                <a:spcPts val="600"/>
              </a:spcAft>
              <a:buClr>
                <a:srgbClr val="581C0C"/>
              </a:buClr>
              <a:buFont typeface="Calibri" panose="020F0502020204030204" pitchFamily="34" charset="0"/>
              <a:buChar char="˂"/>
            </a:pPr>
            <a:r>
              <a:rPr lang="fa-IR" sz="2000" dirty="0">
                <a:solidFill>
                  <a:srgbClr val="581C0C"/>
                </a:solidFill>
                <a:latin typeface="Times New Roman" panose="02020603050405020304" pitchFamily="18" charset="0"/>
                <a:cs typeface="B Zar" panose="00000400000000000000" pitchFamily="2" charset="-78"/>
              </a:rPr>
              <a:t>اسید سولفوریک به سیگنال جدید بازار مس تبدیل می‌شود</a:t>
            </a:r>
          </a:p>
          <a:p>
            <a:pPr marL="457200" algn="just" rtl="1">
              <a:lnSpc>
                <a:spcPct val="140000"/>
              </a:lnSpc>
              <a:spcBef>
                <a:spcPts val="600"/>
              </a:spcBef>
              <a:spcAft>
                <a:spcPts val="600"/>
              </a:spcAft>
              <a:buClr>
                <a:srgbClr val="581C0C"/>
              </a:buClr>
            </a:pPr>
            <a:r>
              <a:rPr lang="fa-IR" sz="1600" dirty="0">
                <a:solidFill>
                  <a:srgbClr val="581C0C"/>
                </a:solidFill>
                <a:cs typeface="B Zar" panose="00000400000000000000" pitchFamily="2" charset="-78"/>
              </a:rPr>
              <a:t>محدودیت عرضه اسید سولفوریک، یکی از نهاده‌های مهم فرآوری مس، در حال تبدیل شدن به یک عامل اثرگذار بر بازار این فلز است. افزایش قیمت اسید باعث شده هزینه‌های ذوب و تولید مس تغییر کند و توجه معامله‌گران از قیمت مس به زنجیره تأمین آن معطوف شود. افزایش قیمت سولفور باعث شده است تا کارخانه‌های ذوب چینی برای تأمین سولفور مورد نیاز به خرید سولفور آهن روی بیاورند و به استخراج سولفور از این ماده اقدام کنند.</a:t>
            </a:r>
          </a:p>
          <a:p>
            <a:pPr marL="457200" algn="just" rtl="1">
              <a:lnSpc>
                <a:spcPct val="140000"/>
              </a:lnSpc>
              <a:spcBef>
                <a:spcPts val="1000"/>
              </a:spcBef>
              <a:spcAft>
                <a:spcPts val="1200"/>
              </a:spcAft>
              <a:buClr>
                <a:srgbClr val="581C0C"/>
              </a:buClr>
            </a:pPr>
            <a:endParaRPr lang="fa-IR" sz="700" dirty="0">
              <a:solidFill>
                <a:srgbClr val="581C0C"/>
              </a:solidFill>
              <a:cs typeface="B Zar" panose="00000400000000000000" pitchFamily="2" charset="-78"/>
            </a:endParaRPr>
          </a:p>
        </p:txBody>
      </p:sp>
    </p:spTree>
    <p:extLst>
      <p:ext uri="{BB962C8B-B14F-4D97-AF65-F5344CB8AC3E}">
        <p14:creationId xmlns:p14="http://schemas.microsoft.com/office/powerpoint/2010/main" val="1518591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83DC3-97CC-63FC-E93C-39CF4054F7F5}"/>
              </a:ext>
            </a:extLst>
          </p:cNvPr>
          <p:cNvSpPr>
            <a:spLocks noGrp="1"/>
          </p:cNvSpPr>
          <p:nvPr>
            <p:ph type="ctrTitle"/>
          </p:nvPr>
        </p:nvSpPr>
        <p:spPr/>
        <p:txBody>
          <a:bodyPr/>
          <a:lstStyle/>
          <a:p>
            <a:pPr rtl="1"/>
            <a:r>
              <a:rPr lang="fa-IR" dirty="0">
                <a:solidFill>
                  <a:schemeClr val="accent6">
                    <a:lumMod val="50000"/>
                  </a:schemeClr>
                </a:solidFill>
              </a:rPr>
              <a:t>بازار جهانی مس</a:t>
            </a:r>
            <a:endParaRPr lang="en-US" dirty="0">
              <a:solidFill>
                <a:schemeClr val="accent6">
                  <a:lumMod val="50000"/>
                </a:schemeClr>
              </a:solidFill>
            </a:endParaRPr>
          </a:p>
        </p:txBody>
      </p:sp>
      <p:sp>
        <p:nvSpPr>
          <p:cNvPr id="4" name="Slide Number Placeholder 3">
            <a:extLst>
              <a:ext uri="{FF2B5EF4-FFF2-40B4-BE49-F238E27FC236}">
                <a16:creationId xmlns:a16="http://schemas.microsoft.com/office/drawing/2014/main" id="{AF27EF37-559D-003A-AEDC-13B1FE787134}"/>
              </a:ext>
            </a:extLst>
          </p:cNvPr>
          <p:cNvSpPr>
            <a:spLocks noGrp="1"/>
          </p:cNvSpPr>
          <p:nvPr>
            <p:ph type="sldNum" sz="quarter" idx="12"/>
          </p:nvPr>
        </p:nvSpPr>
        <p:spPr/>
        <p:txBody>
          <a:bodyPr/>
          <a:lstStyle/>
          <a:p>
            <a:fld id="{5587F8A7-393B-4ADA-B92A-2A98DBBACB16}" type="slidenum">
              <a:rPr lang="en-US" smtClean="0"/>
              <a:pPr/>
              <a:t>7</a:t>
            </a:fld>
            <a:endParaRPr lang="en-US" dirty="0"/>
          </a:p>
        </p:txBody>
      </p:sp>
      <p:sp>
        <p:nvSpPr>
          <p:cNvPr id="6" name="TextBox 5">
            <a:extLst>
              <a:ext uri="{FF2B5EF4-FFF2-40B4-BE49-F238E27FC236}">
                <a16:creationId xmlns:a16="http://schemas.microsoft.com/office/drawing/2014/main" id="{BF9DC591-4B22-49E0-A9BC-AAE74453AF28}"/>
              </a:ext>
            </a:extLst>
          </p:cNvPr>
          <p:cNvSpPr txBox="1"/>
          <p:nvPr/>
        </p:nvSpPr>
        <p:spPr>
          <a:xfrm>
            <a:off x="7655668" y="1154710"/>
            <a:ext cx="4285991" cy="5432256"/>
          </a:xfrm>
          <a:prstGeom prst="rect">
            <a:avLst/>
          </a:prstGeom>
          <a:noFill/>
        </p:spPr>
        <p:txBody>
          <a:bodyPr wrap="square" rtlCol="0">
            <a:spAutoFit/>
          </a:bodyPr>
          <a:lstStyle/>
          <a:p>
            <a:pPr marL="285750" indent="-285750" algn="just" rtl="1">
              <a:lnSpc>
                <a:spcPct val="140000"/>
              </a:lnSpc>
              <a:spcBef>
                <a:spcPts val="500"/>
              </a:spcBef>
              <a:buClr>
                <a:srgbClr val="581C0C"/>
              </a:buClr>
              <a:buFont typeface="Calibri" panose="020F0502020204030204" pitchFamily="34" charset="0"/>
              <a:buChar char="˂"/>
            </a:pPr>
            <a:r>
              <a:rPr lang="fa-IR" sz="1500" dirty="0">
                <a:solidFill>
                  <a:srgbClr val="581C0C"/>
                </a:solidFill>
                <a:cs typeface="B Zar" panose="00000400000000000000" pitchFamily="2" charset="-78"/>
              </a:rPr>
              <a:t>قیمت کاتد مس در ماه گذشته بیش از 2 درصد کاهش یافت تا به 13،299 دلار به ازای هر تن برسد. روند قیمتی در طی ماه نیز عمدتا نزولی با نوسانات زیاد بود. </a:t>
            </a:r>
          </a:p>
          <a:p>
            <a:pPr marL="285750" indent="-285750" algn="just" rtl="1">
              <a:lnSpc>
                <a:spcPct val="140000"/>
              </a:lnSpc>
              <a:spcBef>
                <a:spcPts val="500"/>
              </a:spcBef>
              <a:buClr>
                <a:srgbClr val="581C0C"/>
              </a:buClr>
              <a:buFont typeface="Calibri" panose="020F0502020204030204" pitchFamily="34" charset="0"/>
              <a:buChar char="˂"/>
            </a:pPr>
            <a:r>
              <a:rPr lang="fa-IR" sz="1500" dirty="0">
                <a:solidFill>
                  <a:srgbClr val="581C0C"/>
                </a:solidFill>
                <a:cs typeface="B Zar" panose="00000400000000000000" pitchFamily="2" charset="-78"/>
              </a:rPr>
              <a:t>هرچند تقاضای پایدار ناشی از هوش مصنوعی و مراکز داده در کنار محدودیت‌های سمت عرضه به افزایش قیمت مس کمک می‌کند، ولی تورم بالا و انتظار برای سطوح بالای نرخ بهره فدرال رزرو باعث کاهش قیمت این کامودیتی در ماه گذشته شد.</a:t>
            </a:r>
          </a:p>
          <a:p>
            <a:pPr marL="285750" indent="-285750" algn="just" rtl="1">
              <a:lnSpc>
                <a:spcPct val="140000"/>
              </a:lnSpc>
              <a:spcBef>
                <a:spcPts val="500"/>
              </a:spcBef>
              <a:buClr>
                <a:srgbClr val="581C0C"/>
              </a:buClr>
              <a:buFont typeface="Calibri" panose="020F0502020204030204" pitchFamily="34" charset="0"/>
              <a:buChar char="˂"/>
            </a:pPr>
            <a:r>
              <a:rPr lang="fa-IR" sz="1500" dirty="0">
                <a:solidFill>
                  <a:srgbClr val="581C0C"/>
                </a:solidFill>
                <a:cs typeface="B Zar" panose="00000400000000000000" pitchFamily="2" charset="-78"/>
              </a:rPr>
              <a:t>بازگشت آرامش نسبی به تنگه هرمز تاثیر مشهودی بر کاهش ریسک‌های سمت عرضه داشته است؛ اما اثرات تورمی آن با تاخیر در اقتصاد کشورهای دنیا دیده می‌شود. افزایش تورم آمریکا به بالاترین میزان سه سال اخیر یکی از نشانه‌های اثرات تورمی جنگ در خاورمیانه است.</a:t>
            </a:r>
          </a:p>
          <a:p>
            <a:pPr marL="285750" indent="-285750" algn="just" rtl="1">
              <a:lnSpc>
                <a:spcPct val="140000"/>
              </a:lnSpc>
              <a:spcBef>
                <a:spcPts val="500"/>
              </a:spcBef>
              <a:buClr>
                <a:srgbClr val="581C0C"/>
              </a:buClr>
              <a:buFont typeface="Calibri" panose="020F0502020204030204" pitchFamily="34" charset="0"/>
              <a:buChar char="˂"/>
            </a:pPr>
            <a:r>
              <a:rPr lang="fa-IR" sz="1500" dirty="0">
                <a:solidFill>
                  <a:srgbClr val="581C0C"/>
                </a:solidFill>
                <a:cs typeface="B Zar" panose="00000400000000000000" pitchFamily="2" charset="-78"/>
              </a:rPr>
              <a:t>در مجموع، تمامی عوامل حمایت‌کننده از قیمت در سمت عرضه و تقاضای مس نتوانستند بر چشم‌انداز تورمی اقتصاد غلبه کنند و انتظار برای ماندگاری تورم و نرخ بهره در سطوح بالا باعث افت قیمت مس شد.</a:t>
            </a:r>
            <a:endParaRPr lang="en-US" sz="1500" dirty="0">
              <a:solidFill>
                <a:srgbClr val="581C0C"/>
              </a:solidFill>
              <a:cs typeface="B Zar" panose="00000400000000000000" pitchFamily="2" charset="-78"/>
            </a:endParaRPr>
          </a:p>
        </p:txBody>
      </p:sp>
      <p:graphicFrame>
        <p:nvGraphicFramePr>
          <p:cNvPr id="7" name="Chart 6">
            <a:extLst>
              <a:ext uri="{FF2B5EF4-FFF2-40B4-BE49-F238E27FC236}">
                <a16:creationId xmlns:a16="http://schemas.microsoft.com/office/drawing/2014/main" id="{E066194A-3F8E-4929-849C-569AC8F387FB}"/>
              </a:ext>
            </a:extLst>
          </p:cNvPr>
          <p:cNvGraphicFramePr>
            <a:graphicFrameLocks/>
          </p:cNvGraphicFramePr>
          <p:nvPr>
            <p:extLst>
              <p:ext uri="{D42A27DB-BD31-4B8C-83A1-F6EECF244321}">
                <p14:modId xmlns:p14="http://schemas.microsoft.com/office/powerpoint/2010/main" val="2618415723"/>
              </p:ext>
            </p:extLst>
          </p:nvPr>
        </p:nvGraphicFramePr>
        <p:xfrm>
          <a:off x="298826" y="1400143"/>
          <a:ext cx="7356842" cy="49413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4107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83DC3-97CC-63FC-E93C-39CF4054F7F5}"/>
              </a:ext>
            </a:extLst>
          </p:cNvPr>
          <p:cNvSpPr>
            <a:spLocks noGrp="1"/>
          </p:cNvSpPr>
          <p:nvPr>
            <p:ph type="ctrTitle"/>
          </p:nvPr>
        </p:nvSpPr>
        <p:spPr/>
        <p:txBody>
          <a:bodyPr/>
          <a:lstStyle/>
          <a:p>
            <a:pPr rtl="1"/>
            <a:r>
              <a:rPr lang="fa-IR" dirty="0">
                <a:solidFill>
                  <a:schemeClr val="accent6">
                    <a:lumMod val="50000"/>
                  </a:schemeClr>
                </a:solidFill>
              </a:rPr>
              <a:t>عرضه و تقاضای مس در جهان</a:t>
            </a:r>
            <a:endParaRPr lang="en-US" dirty="0">
              <a:solidFill>
                <a:schemeClr val="accent6">
                  <a:lumMod val="50000"/>
                </a:schemeClr>
              </a:solidFill>
            </a:endParaRPr>
          </a:p>
        </p:txBody>
      </p:sp>
      <p:sp>
        <p:nvSpPr>
          <p:cNvPr id="4" name="Slide Number Placeholder 3">
            <a:extLst>
              <a:ext uri="{FF2B5EF4-FFF2-40B4-BE49-F238E27FC236}">
                <a16:creationId xmlns:a16="http://schemas.microsoft.com/office/drawing/2014/main" id="{AF27EF37-559D-003A-AEDC-13B1FE787134}"/>
              </a:ext>
            </a:extLst>
          </p:cNvPr>
          <p:cNvSpPr>
            <a:spLocks noGrp="1"/>
          </p:cNvSpPr>
          <p:nvPr>
            <p:ph type="sldNum" sz="quarter" idx="12"/>
          </p:nvPr>
        </p:nvSpPr>
        <p:spPr/>
        <p:txBody>
          <a:bodyPr/>
          <a:lstStyle/>
          <a:p>
            <a:fld id="{5587F8A7-393B-4ADA-B92A-2A98DBBACB16}" type="slidenum">
              <a:rPr lang="en-US" smtClean="0"/>
              <a:pPr/>
              <a:t>8</a:t>
            </a:fld>
            <a:endParaRPr lang="en-US" dirty="0"/>
          </a:p>
        </p:txBody>
      </p:sp>
      <p:sp>
        <p:nvSpPr>
          <p:cNvPr id="7" name="TextBox 6">
            <a:extLst>
              <a:ext uri="{FF2B5EF4-FFF2-40B4-BE49-F238E27FC236}">
                <a16:creationId xmlns:a16="http://schemas.microsoft.com/office/drawing/2014/main" id="{739502EE-FA2F-4B22-8E72-37EF19E4057A}"/>
              </a:ext>
            </a:extLst>
          </p:cNvPr>
          <p:cNvSpPr txBox="1"/>
          <p:nvPr/>
        </p:nvSpPr>
        <p:spPr>
          <a:xfrm>
            <a:off x="269966" y="1103458"/>
            <a:ext cx="11643607" cy="1380763"/>
          </a:xfrm>
          <a:prstGeom prst="rect">
            <a:avLst/>
          </a:prstGeom>
          <a:noFill/>
        </p:spPr>
        <p:txBody>
          <a:bodyPr wrap="square" rtlCol="0">
            <a:spAutoFit/>
          </a:bodyPr>
          <a:lstStyle/>
          <a:p>
            <a:pPr marL="285750" indent="-285750" algn="just" rtl="1">
              <a:lnSpc>
                <a:spcPct val="170000"/>
              </a:lnSpc>
              <a:spcBef>
                <a:spcPts val="500"/>
              </a:spcBef>
              <a:buClr>
                <a:srgbClr val="581C0C"/>
              </a:buClr>
              <a:buFontTx/>
              <a:buChar char="˂"/>
            </a:pPr>
            <a:r>
              <a:rPr lang="fa-IR" sz="1700" dirty="0">
                <a:solidFill>
                  <a:srgbClr val="581C0C"/>
                </a:solidFill>
                <a:cs typeface="B Zar" panose="00000400000000000000" pitchFamily="2" charset="-78"/>
              </a:rPr>
              <a:t>مجموع تولید معدنی دنیا در چهار ماه ابتدایی 2026 به 7،446 هزار تن محتوی مس رسید که نسبت به مدت مشابه سال گذشته 1.4% کاهش داشته است. در این بازه زمانی، ظرفیت تولید معادن دنیا 349 هزار تن افزایش داشت ولی افزایش حوادث و اختلالات تولید باعث کاهش ضریب بهره‌برداری معادن از 80.6% در سال گذشته با 76.6% در سال جاری شد. تولید از طریق کنسانتره کاهش 2.7% داشت تا افزایش 3.5% تولید به روش لیچینگ نتواند به افزایش تولید منجر شود.</a:t>
            </a:r>
          </a:p>
        </p:txBody>
      </p:sp>
      <p:sp>
        <p:nvSpPr>
          <p:cNvPr id="8" name="TextBox 7">
            <a:extLst>
              <a:ext uri="{FF2B5EF4-FFF2-40B4-BE49-F238E27FC236}">
                <a16:creationId xmlns:a16="http://schemas.microsoft.com/office/drawing/2014/main" id="{331CE713-EE50-4041-A8A1-06F4064DD0DD}"/>
              </a:ext>
            </a:extLst>
          </p:cNvPr>
          <p:cNvSpPr txBox="1"/>
          <p:nvPr/>
        </p:nvSpPr>
        <p:spPr>
          <a:xfrm>
            <a:off x="6618513" y="2419769"/>
            <a:ext cx="5295060" cy="3987758"/>
          </a:xfrm>
          <a:prstGeom prst="rect">
            <a:avLst/>
          </a:prstGeom>
          <a:noFill/>
        </p:spPr>
        <p:txBody>
          <a:bodyPr wrap="square" rtlCol="0">
            <a:spAutoFit/>
          </a:bodyPr>
          <a:lstStyle/>
          <a:p>
            <a:pPr marL="285750" indent="-285750" algn="just" rtl="1">
              <a:lnSpc>
                <a:spcPct val="160000"/>
              </a:lnSpc>
              <a:spcBef>
                <a:spcPts val="500"/>
              </a:spcBef>
              <a:buClr>
                <a:srgbClr val="581C0C"/>
              </a:buClr>
              <a:buFontTx/>
              <a:buChar char="˂"/>
            </a:pPr>
            <a:r>
              <a:rPr lang="fa-IR" sz="1700" dirty="0">
                <a:solidFill>
                  <a:srgbClr val="581C0C"/>
                </a:solidFill>
                <a:cs typeface="B Zar" panose="00000400000000000000" pitchFamily="2" charset="-78"/>
              </a:rPr>
              <a:t>کاهش تولید در شیلی، کنگو و اندونزی دلیل اصلی کاهش تولید در سطح جهانی است. کاهش تولید در اندونزی به میزان 40% بود. تولید مواد معدنی در کشور شیلی نیز 7.9% افت داشته است. </a:t>
            </a:r>
          </a:p>
          <a:p>
            <a:pPr marL="285750" indent="-285750" algn="just" rtl="1">
              <a:lnSpc>
                <a:spcPct val="160000"/>
              </a:lnSpc>
              <a:spcBef>
                <a:spcPts val="500"/>
              </a:spcBef>
              <a:buClr>
                <a:srgbClr val="581C0C"/>
              </a:buClr>
              <a:buFontTx/>
              <a:buChar char="˂"/>
            </a:pPr>
            <a:r>
              <a:rPr lang="fa-IR" sz="1700" dirty="0">
                <a:solidFill>
                  <a:srgbClr val="581C0C"/>
                </a:solidFill>
                <a:cs typeface="B Zar" panose="00000400000000000000" pitchFamily="2" charset="-78"/>
              </a:rPr>
              <a:t>کشور پرو با افزایش 3.6% تولید و مغولستان با 29% رشد تولید، از جمله کشورهایی بودند که توانستند افزایش تولید را محقق کنند.</a:t>
            </a:r>
          </a:p>
          <a:p>
            <a:pPr marL="285750" indent="-285750" algn="just" rtl="1">
              <a:lnSpc>
                <a:spcPct val="160000"/>
              </a:lnSpc>
              <a:spcBef>
                <a:spcPts val="500"/>
              </a:spcBef>
              <a:buClr>
                <a:srgbClr val="581C0C"/>
              </a:buClr>
              <a:buFontTx/>
              <a:buChar char="˂"/>
            </a:pPr>
            <a:r>
              <a:rPr lang="fa-IR" sz="1700" dirty="0">
                <a:solidFill>
                  <a:srgbClr val="581C0C"/>
                </a:solidFill>
                <a:cs typeface="B Zar" panose="00000400000000000000" pitchFamily="2" charset="-78"/>
              </a:rPr>
              <a:t>روند رفع اختلالات عرضه و بازسازی‌های لازم پس از حوادث معدنی به کندی پیش می‌رود و افزایش ظرفیت ناشی از پروژه‌های جدید نیز عمدتا تاثیر خود را گذاشته‌اند، در نتیجه تولید مواد معدنی به نسبت سال گذشته کاهش یافته است.</a:t>
            </a:r>
          </a:p>
        </p:txBody>
      </p:sp>
      <p:graphicFrame>
        <p:nvGraphicFramePr>
          <p:cNvPr id="12" name="Chart 11">
            <a:extLst>
              <a:ext uri="{FF2B5EF4-FFF2-40B4-BE49-F238E27FC236}">
                <a16:creationId xmlns:a16="http://schemas.microsoft.com/office/drawing/2014/main" id="{D3FCAC8A-FB30-4048-B2CB-1FE08FB6F0B2}"/>
              </a:ext>
            </a:extLst>
          </p:cNvPr>
          <p:cNvGraphicFramePr>
            <a:graphicFrameLocks/>
          </p:cNvGraphicFramePr>
          <p:nvPr>
            <p:extLst>
              <p:ext uri="{D42A27DB-BD31-4B8C-83A1-F6EECF244321}">
                <p14:modId xmlns:p14="http://schemas.microsoft.com/office/powerpoint/2010/main" val="633280680"/>
              </p:ext>
            </p:extLst>
          </p:nvPr>
        </p:nvGraphicFramePr>
        <p:xfrm>
          <a:off x="199761" y="2169787"/>
          <a:ext cx="6418752" cy="39177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04849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83DC3-97CC-63FC-E93C-39CF4054F7F5}"/>
              </a:ext>
            </a:extLst>
          </p:cNvPr>
          <p:cNvSpPr>
            <a:spLocks noGrp="1"/>
          </p:cNvSpPr>
          <p:nvPr>
            <p:ph type="ctrTitle"/>
          </p:nvPr>
        </p:nvSpPr>
        <p:spPr/>
        <p:txBody>
          <a:bodyPr/>
          <a:lstStyle/>
          <a:p>
            <a:pPr rtl="1"/>
            <a:r>
              <a:rPr lang="fa-IR" dirty="0">
                <a:solidFill>
                  <a:schemeClr val="accent6">
                    <a:lumMod val="50000"/>
                  </a:schemeClr>
                </a:solidFill>
              </a:rPr>
              <a:t>عرضه و تقاضای مس در جهان</a:t>
            </a:r>
            <a:endParaRPr lang="en-US" dirty="0">
              <a:solidFill>
                <a:schemeClr val="accent6">
                  <a:lumMod val="50000"/>
                </a:schemeClr>
              </a:solidFill>
            </a:endParaRPr>
          </a:p>
        </p:txBody>
      </p:sp>
      <p:sp>
        <p:nvSpPr>
          <p:cNvPr id="4" name="Slide Number Placeholder 3">
            <a:extLst>
              <a:ext uri="{FF2B5EF4-FFF2-40B4-BE49-F238E27FC236}">
                <a16:creationId xmlns:a16="http://schemas.microsoft.com/office/drawing/2014/main" id="{AF27EF37-559D-003A-AEDC-13B1FE787134}"/>
              </a:ext>
            </a:extLst>
          </p:cNvPr>
          <p:cNvSpPr>
            <a:spLocks noGrp="1"/>
          </p:cNvSpPr>
          <p:nvPr>
            <p:ph type="sldNum" sz="quarter" idx="12"/>
          </p:nvPr>
        </p:nvSpPr>
        <p:spPr/>
        <p:txBody>
          <a:bodyPr/>
          <a:lstStyle/>
          <a:p>
            <a:fld id="{5587F8A7-393B-4ADA-B92A-2A98DBBACB16}" type="slidenum">
              <a:rPr lang="en-US" smtClean="0"/>
              <a:pPr/>
              <a:t>9</a:t>
            </a:fld>
            <a:endParaRPr lang="en-US" dirty="0"/>
          </a:p>
        </p:txBody>
      </p:sp>
      <p:sp>
        <p:nvSpPr>
          <p:cNvPr id="7" name="TextBox 6">
            <a:extLst>
              <a:ext uri="{FF2B5EF4-FFF2-40B4-BE49-F238E27FC236}">
                <a16:creationId xmlns:a16="http://schemas.microsoft.com/office/drawing/2014/main" id="{C1DA72AF-9A55-4486-AB8C-EDF409BC8594}"/>
              </a:ext>
            </a:extLst>
          </p:cNvPr>
          <p:cNvSpPr txBox="1"/>
          <p:nvPr/>
        </p:nvSpPr>
        <p:spPr>
          <a:xfrm>
            <a:off x="269966" y="1103458"/>
            <a:ext cx="11643607" cy="936025"/>
          </a:xfrm>
          <a:prstGeom prst="rect">
            <a:avLst/>
          </a:prstGeom>
          <a:noFill/>
        </p:spPr>
        <p:txBody>
          <a:bodyPr wrap="square" rtlCol="0">
            <a:spAutoFit/>
          </a:bodyPr>
          <a:lstStyle/>
          <a:p>
            <a:pPr marL="285750" indent="-285750" algn="just" rtl="1">
              <a:lnSpc>
                <a:spcPct val="170000"/>
              </a:lnSpc>
              <a:spcBef>
                <a:spcPts val="500"/>
              </a:spcBef>
              <a:buClr>
                <a:srgbClr val="581C0C"/>
              </a:buClr>
              <a:buFontTx/>
              <a:buChar char="˂"/>
            </a:pPr>
            <a:r>
              <a:rPr lang="fa-IR" sz="1700" dirty="0">
                <a:solidFill>
                  <a:srgbClr val="581C0C"/>
                </a:solidFill>
                <a:cs typeface="B Zar" panose="00000400000000000000" pitchFamily="2" charset="-78"/>
              </a:rPr>
              <a:t>تولید کاتد دنیا در چهار ماه ابتدایی سال 9،711 هزار تن بود که رشد 4% نسبت به سال گذشته را ثبت کرد. تولید از طریق مواد معدنی 3.5% افزایش یافت در حالی که تولید از طریق بازیافت قراضه رشد 6.8% را ثبت کرد. ظرفیت تولید کارخانجات ذوب نیز تقریباً 4% افزایش یافته تا ثبات نرخ بهره‌برداری از کارخانجات به رشد تولید کاتد منجر شود. </a:t>
            </a:r>
          </a:p>
        </p:txBody>
      </p:sp>
      <p:sp>
        <p:nvSpPr>
          <p:cNvPr id="9" name="TextBox 8">
            <a:extLst>
              <a:ext uri="{FF2B5EF4-FFF2-40B4-BE49-F238E27FC236}">
                <a16:creationId xmlns:a16="http://schemas.microsoft.com/office/drawing/2014/main" id="{E0BEBA1F-20E9-42AC-9983-0AE1379EE803}"/>
              </a:ext>
            </a:extLst>
          </p:cNvPr>
          <p:cNvSpPr txBox="1"/>
          <p:nvPr/>
        </p:nvSpPr>
        <p:spPr>
          <a:xfrm>
            <a:off x="6735238" y="2039483"/>
            <a:ext cx="5169877" cy="4408899"/>
          </a:xfrm>
          <a:prstGeom prst="rect">
            <a:avLst/>
          </a:prstGeom>
          <a:noFill/>
        </p:spPr>
        <p:txBody>
          <a:bodyPr wrap="square" rtlCol="0">
            <a:spAutoFit/>
          </a:bodyPr>
          <a:lstStyle/>
          <a:p>
            <a:pPr marL="285750" indent="-285750" algn="just" rtl="1">
              <a:lnSpc>
                <a:spcPct val="150000"/>
              </a:lnSpc>
              <a:buClr>
                <a:srgbClr val="581C0C"/>
              </a:buClr>
              <a:buFont typeface="Calibri" panose="020F0502020204030204" pitchFamily="34" charset="0"/>
              <a:buChar char="˂"/>
            </a:pPr>
            <a:r>
              <a:rPr lang="fa-IR" sz="1700" dirty="0">
                <a:solidFill>
                  <a:srgbClr val="581C0C"/>
                </a:solidFill>
                <a:cs typeface="B Zar" panose="00000400000000000000" pitchFamily="2" charset="-78"/>
              </a:rPr>
              <a:t>رشد تولید کاتد در چین و کنگو ادامه دارد. در شرایطی که تولید کاتد در کشور چین 7.4% و در کنگو 8.4% افزایش یافته است، تولید در سایر کشورهای دنیا 0.6% کاهش یافت تا این دو کشور تولیدکننده 60% از کاتد دنیا باشند. </a:t>
            </a:r>
          </a:p>
          <a:p>
            <a:pPr marL="285750" indent="-285750" algn="just" rtl="1">
              <a:lnSpc>
                <a:spcPct val="150000"/>
              </a:lnSpc>
              <a:buClr>
                <a:srgbClr val="581C0C"/>
              </a:buClr>
              <a:buFont typeface="Calibri" panose="020F0502020204030204" pitchFamily="34" charset="0"/>
              <a:buChar char="˂"/>
            </a:pPr>
            <a:r>
              <a:rPr lang="fa-IR" sz="1700" dirty="0">
                <a:solidFill>
                  <a:srgbClr val="581C0C"/>
                </a:solidFill>
                <a:cs typeface="B Zar" panose="00000400000000000000" pitchFamily="2" charset="-78"/>
              </a:rPr>
              <a:t>میزان تولید شیلی 11% کاهش داشته و تولید آسیا (به جز چین) 1.3% افت کرده است.</a:t>
            </a:r>
          </a:p>
          <a:p>
            <a:pPr marL="285750" indent="-285750" algn="just" rtl="1">
              <a:lnSpc>
                <a:spcPct val="150000"/>
              </a:lnSpc>
              <a:buClr>
                <a:srgbClr val="581C0C"/>
              </a:buClr>
              <a:buFont typeface="Calibri" panose="020F0502020204030204" pitchFamily="34" charset="0"/>
              <a:buChar char="˂"/>
            </a:pPr>
            <a:r>
              <a:rPr lang="fa-IR" sz="1700" dirty="0">
                <a:solidFill>
                  <a:srgbClr val="581C0C"/>
                </a:solidFill>
                <a:cs typeface="B Zar" panose="00000400000000000000" pitchFamily="2" charset="-78"/>
              </a:rPr>
              <a:t>تقاضای کاتد در چهار ماه ابتدایی سال جاری 2% نسبت به مدت مشابه سال گذشته رشد کرده است. همچنین چین با سهم 59% از مصرف کاتد، رشد 2.4% تقاضا را ثبت کرد.</a:t>
            </a:r>
          </a:p>
          <a:p>
            <a:pPr marL="285750" indent="-285750" algn="just" rtl="1">
              <a:lnSpc>
                <a:spcPct val="150000"/>
              </a:lnSpc>
              <a:buClr>
                <a:srgbClr val="581C0C"/>
              </a:buClr>
              <a:buFont typeface="Calibri" panose="020F0502020204030204" pitchFamily="34" charset="0"/>
              <a:buChar char="˂"/>
            </a:pPr>
            <a:r>
              <a:rPr lang="fa-IR" sz="1700" dirty="0">
                <a:solidFill>
                  <a:srgbClr val="581C0C"/>
                </a:solidFill>
                <a:cs typeface="B Zar" panose="00000400000000000000" pitchFamily="2" charset="-78"/>
              </a:rPr>
              <a:t>مازاد عرضه کاتد که در مجموع سه ماه ابتدایی سال به میزان 396 هزار تن بود در مجموع چهار ماه به 239 هزار تن کاهش یافت.</a:t>
            </a:r>
          </a:p>
        </p:txBody>
      </p:sp>
      <p:graphicFrame>
        <p:nvGraphicFramePr>
          <p:cNvPr id="10" name="Chart 9">
            <a:extLst>
              <a:ext uri="{FF2B5EF4-FFF2-40B4-BE49-F238E27FC236}">
                <a16:creationId xmlns:a16="http://schemas.microsoft.com/office/drawing/2014/main" id="{0488C25E-A3D9-4AD5-BA5A-7EB7136F9C0A}"/>
              </a:ext>
            </a:extLst>
          </p:cNvPr>
          <p:cNvGraphicFramePr>
            <a:graphicFrameLocks/>
          </p:cNvGraphicFramePr>
          <p:nvPr>
            <p:extLst>
              <p:ext uri="{D42A27DB-BD31-4B8C-83A1-F6EECF244321}">
                <p14:modId xmlns:p14="http://schemas.microsoft.com/office/powerpoint/2010/main" val="1033145705"/>
              </p:ext>
            </p:extLst>
          </p:nvPr>
        </p:nvGraphicFramePr>
        <p:xfrm>
          <a:off x="118533" y="2484221"/>
          <a:ext cx="6616705" cy="39292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1717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tents Slide Master">
  <a:themeElements>
    <a:clrScheme name="ALL PPT-BALLOON DOLLAR">
      <a:dk1>
        <a:sysClr val="windowText" lastClr="000000"/>
      </a:dk1>
      <a:lt1>
        <a:sysClr val="window" lastClr="FFFFFF"/>
      </a:lt1>
      <a:dk2>
        <a:srgbClr val="44546A"/>
      </a:dk2>
      <a:lt2>
        <a:srgbClr val="CBCBCB"/>
      </a:lt2>
      <a:accent1>
        <a:srgbClr val="B1D9C7"/>
      </a:accent1>
      <a:accent2>
        <a:srgbClr val="62C1C5"/>
      </a:accent2>
      <a:accent3>
        <a:srgbClr val="FDD247"/>
      </a:accent3>
      <a:accent4>
        <a:srgbClr val="F7A60B"/>
      </a:accent4>
      <a:accent5>
        <a:srgbClr val="576868"/>
      </a:accent5>
      <a:accent6>
        <a:srgbClr val="CBCBCB"/>
      </a:accent6>
      <a:hlink>
        <a:srgbClr val="0563C1"/>
      </a:hlink>
      <a:folHlink>
        <a:srgbClr val="954F72"/>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tents Slide Master">
  <a:themeElements>
    <a:clrScheme name="Leader for Success">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imia Corporate Color">
    <a:dk1>
      <a:sysClr val="windowText" lastClr="000000"/>
    </a:dk1>
    <a:lt1>
      <a:sysClr val="window" lastClr="FFFFFF"/>
    </a:lt1>
    <a:dk2>
      <a:srgbClr val="6E6E6E"/>
    </a:dk2>
    <a:lt2>
      <a:srgbClr val="DDDDDD"/>
    </a:lt2>
    <a:accent1>
      <a:srgbClr val="1C724A"/>
    </a:accent1>
    <a:accent2>
      <a:srgbClr val="C5994F"/>
    </a:accent2>
    <a:accent3>
      <a:srgbClr val="A5A5A5"/>
    </a:accent3>
    <a:accent4>
      <a:srgbClr val="DDC297"/>
    </a:accent4>
    <a:accent5>
      <a:srgbClr val="008E44"/>
    </a:accent5>
    <a:accent6>
      <a:srgbClr val="EADAC0"/>
    </a:accent6>
    <a:hlink>
      <a:srgbClr val="AAAAAA"/>
    </a:hlink>
    <a:folHlink>
      <a:srgbClr val="00B869"/>
    </a:folHlink>
  </a:clrScheme>
  <a:fontScheme name="kimia co.">
    <a:majorFont>
      <a:latin typeface="IRANYekan"/>
      <a:ea typeface=""/>
      <a:cs typeface="IRANYekan"/>
    </a:majorFont>
    <a:minorFont>
      <a:latin typeface="IRANYekan"/>
      <a:ea typeface=""/>
      <a:cs typeface="IRANYeka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Kimia Corporate Color">
    <a:dk1>
      <a:sysClr val="windowText" lastClr="000000"/>
    </a:dk1>
    <a:lt1>
      <a:sysClr val="window" lastClr="FFFFFF"/>
    </a:lt1>
    <a:dk2>
      <a:srgbClr val="6E6E6E"/>
    </a:dk2>
    <a:lt2>
      <a:srgbClr val="DDDDDD"/>
    </a:lt2>
    <a:accent1>
      <a:srgbClr val="1C724A"/>
    </a:accent1>
    <a:accent2>
      <a:srgbClr val="C5994F"/>
    </a:accent2>
    <a:accent3>
      <a:srgbClr val="A5A5A5"/>
    </a:accent3>
    <a:accent4>
      <a:srgbClr val="DDC297"/>
    </a:accent4>
    <a:accent5>
      <a:srgbClr val="008E44"/>
    </a:accent5>
    <a:accent6>
      <a:srgbClr val="EADAC0"/>
    </a:accent6>
    <a:hlink>
      <a:srgbClr val="AAAAAA"/>
    </a:hlink>
    <a:folHlink>
      <a:srgbClr val="00B869"/>
    </a:folHlink>
  </a:clrScheme>
  <a:fontScheme name="kimia co.">
    <a:majorFont>
      <a:latin typeface="IRANYekan"/>
      <a:ea typeface=""/>
      <a:cs typeface="IRANYekan"/>
    </a:majorFont>
    <a:minorFont>
      <a:latin typeface="IRANYekan"/>
      <a:ea typeface=""/>
      <a:cs typeface="IRANYeka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12987</TotalTime>
  <Words>5042</Words>
  <Application>Microsoft Office PowerPoint</Application>
  <PresentationFormat>Widescreen</PresentationFormat>
  <Paragraphs>550</Paragraphs>
  <Slides>33</Slides>
  <Notes>0</Notes>
  <HiddenSlides>0</HiddenSlides>
  <MMClips>0</MMClips>
  <ScaleCrop>false</ScaleCrop>
  <HeadingPairs>
    <vt:vector size="8" baseType="variant">
      <vt:variant>
        <vt:lpstr>Fonts Used</vt:lpstr>
      </vt:variant>
      <vt:variant>
        <vt:i4>12</vt:i4>
      </vt:variant>
      <vt:variant>
        <vt:lpstr>Theme</vt:lpstr>
      </vt:variant>
      <vt:variant>
        <vt:i4>4</vt:i4>
      </vt:variant>
      <vt:variant>
        <vt:lpstr>Embedded OLE Servers</vt:lpstr>
      </vt:variant>
      <vt:variant>
        <vt:i4>1</vt:i4>
      </vt:variant>
      <vt:variant>
        <vt:lpstr>Slide Titles</vt:lpstr>
      </vt:variant>
      <vt:variant>
        <vt:i4>33</vt:i4>
      </vt:variant>
    </vt:vector>
  </HeadingPairs>
  <TitlesOfParts>
    <vt:vector size="50" baseType="lpstr">
      <vt:lpstr>Arial</vt:lpstr>
      <vt:lpstr>B Nazanin</vt:lpstr>
      <vt:lpstr>B Titr</vt:lpstr>
      <vt:lpstr>B Zar</vt:lpstr>
      <vt:lpstr>Calibri</vt:lpstr>
      <vt:lpstr>Calibri Light</vt:lpstr>
      <vt:lpstr>IPT Mitra</vt:lpstr>
      <vt:lpstr>IPT Nazanin</vt:lpstr>
      <vt:lpstr>IPT Titr</vt:lpstr>
      <vt:lpstr>Shabnam</vt:lpstr>
      <vt:lpstr>Times New Roman</vt:lpstr>
      <vt:lpstr>W_tabasom jadid</vt:lpstr>
      <vt:lpstr>Office Theme</vt:lpstr>
      <vt:lpstr>Contents Slide Master</vt:lpstr>
      <vt:lpstr>1_Contents Slide Master</vt:lpstr>
      <vt:lpstr>2_Contents Slide Master</vt:lpstr>
      <vt:lpstr>Worksheet</vt:lpstr>
      <vt:lpstr>PowerPoint Presentation</vt:lpstr>
      <vt:lpstr>اهم اخبار و رویدادهای صنعت مس</vt:lpstr>
      <vt:lpstr>PowerPoint Presentation</vt:lpstr>
      <vt:lpstr>اهم اخبار و رویدادهای صنعت مس</vt:lpstr>
      <vt:lpstr>اهم اخبار و رویدادهای صنعت مس</vt:lpstr>
      <vt:lpstr>اهم اخبار و رویدادهای صنعت مس</vt:lpstr>
      <vt:lpstr>بازار جهانی مس</vt:lpstr>
      <vt:lpstr>عرضه و تقاضای مس در جهان</vt:lpstr>
      <vt:lpstr>عرضه و تقاضای مس در جهان</vt:lpstr>
      <vt:lpstr>مس در بورس کالا</vt:lpstr>
      <vt:lpstr>مس در بورس کالا</vt:lpstr>
      <vt:lpstr>گواهی سپرده کاتد مس</vt:lpstr>
      <vt:lpstr>گزارش ماهانه شرکت ملی مس ایران</vt:lpstr>
      <vt:lpstr>گزارش ماهانه شرکت ملی مس ایران</vt:lpstr>
      <vt:lpstr>جمع‌بندی</vt:lpstr>
      <vt:lpstr>PowerPoint Presentation</vt:lpstr>
      <vt:lpstr>معرفی شرکت ملی صنایع مس ایران</vt:lpstr>
      <vt:lpstr>پروژه‌های ملی صنایع مس ایران</vt:lpstr>
      <vt:lpstr>پروژه‌های ملی صنایع مس ایران</vt:lpstr>
      <vt:lpstr>پروژه‌های ملی صنایع مس ایران</vt:lpstr>
      <vt:lpstr>پروژه‌های ملی صنایع مس ایران</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تحلیل شرکت ملی صنایع مس ایران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faezeh heshmati</dc:creator>
  <cp:lastModifiedBy>Seyed Jalal Hasheminasab</cp:lastModifiedBy>
  <cp:revision>2770</cp:revision>
  <dcterms:created xsi:type="dcterms:W3CDTF">2025-04-28T06:18:16Z</dcterms:created>
  <dcterms:modified xsi:type="dcterms:W3CDTF">2026-07-18T05:07:15Z</dcterms:modified>
</cp:coreProperties>
</file>